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92" r:id="rId3"/>
    <p:sldId id="295" r:id="rId4"/>
    <p:sldId id="293" r:id="rId5"/>
    <p:sldId id="294" r:id="rId6"/>
    <p:sldId id="259" r:id="rId7"/>
    <p:sldId id="258" r:id="rId8"/>
    <p:sldId id="260" r:id="rId9"/>
    <p:sldId id="262" r:id="rId10"/>
    <p:sldId id="296" r:id="rId11"/>
    <p:sldId id="264" r:id="rId12"/>
    <p:sldId id="261" r:id="rId13"/>
    <p:sldId id="265" r:id="rId14"/>
    <p:sldId id="266" r:id="rId15"/>
    <p:sldId id="267" r:id="rId16"/>
    <p:sldId id="297" r:id="rId17"/>
    <p:sldId id="263" r:id="rId18"/>
    <p:sldId id="268" r:id="rId19"/>
    <p:sldId id="270" r:id="rId20"/>
    <p:sldId id="271" r:id="rId21"/>
    <p:sldId id="272" r:id="rId22"/>
    <p:sldId id="298" r:id="rId23"/>
    <p:sldId id="312" r:id="rId24"/>
    <p:sldId id="313" r:id="rId25"/>
    <p:sldId id="314" r:id="rId26"/>
    <p:sldId id="303" r:id="rId27"/>
    <p:sldId id="274" r:id="rId28"/>
    <p:sldId id="275" r:id="rId29"/>
    <p:sldId id="302" r:id="rId30"/>
    <p:sldId id="273" r:id="rId31"/>
    <p:sldId id="301" r:id="rId32"/>
    <p:sldId id="317" r:id="rId33"/>
    <p:sldId id="276" r:id="rId34"/>
    <p:sldId id="319" r:id="rId35"/>
    <p:sldId id="321" r:id="rId36"/>
    <p:sldId id="318" r:id="rId37"/>
    <p:sldId id="304" r:id="rId38"/>
    <p:sldId id="305" r:id="rId39"/>
    <p:sldId id="310" r:id="rId40"/>
    <p:sldId id="320" r:id="rId41"/>
    <p:sldId id="300" r:id="rId42"/>
    <p:sldId id="306" r:id="rId43"/>
    <p:sldId id="308" r:id="rId44"/>
    <p:sldId id="309" r:id="rId45"/>
    <p:sldId id="316" r:id="rId46"/>
    <p:sldId id="311" r:id="rId47"/>
    <p:sldId id="315" r:id="rId48"/>
    <p:sldId id="288" r:id="rId49"/>
    <p:sldId id="289" r:id="rId5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556" autoAdjust="0"/>
  </p:normalViewPr>
  <p:slideViewPr>
    <p:cSldViewPr>
      <p:cViewPr varScale="1">
        <p:scale>
          <a:sx n="106" d="100"/>
          <a:sy n="106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39543293248"/>
          <c:y val="4.7888006920005645E-2"/>
          <c:w val="0.67243709668231288"/>
          <c:h val="0.894646384775987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6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A3-4E43-B0BA-BBF6C17F9A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A3-4E43-B0BA-BBF6C17F9AC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A3-4E43-B0BA-BBF6C17F9AC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A3-4E43-B0BA-BBF6C17F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1566170508579E-2"/>
          <c:y val="7.0504700019781014E-2"/>
          <c:w val="0.66485504942472873"/>
          <c:h val="0.77935920399088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2195.54</c:v>
                </c:pt>
                <c:pt idx="1">
                  <c:v>2064.1999999999998</c:v>
                </c:pt>
                <c:pt idx="2">
                  <c:v>1600.83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164.28</c:v>
                </c:pt>
                <c:pt idx="1">
                  <c:v>162.44999999999999</c:v>
                </c:pt>
                <c:pt idx="2">
                  <c:v>162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707.72</c:v>
                </c:pt>
                <c:pt idx="1">
                  <c:v>723.95999999999958</c:v>
                </c:pt>
                <c:pt idx="2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48067072"/>
        <c:axId val="148068608"/>
        <c:axId val="0"/>
      </c:bar3DChart>
      <c:catAx>
        <c:axId val="1480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068608"/>
        <c:crosses val="autoZero"/>
        <c:auto val="1"/>
        <c:lblAlgn val="ctr"/>
        <c:lblOffset val="100"/>
        <c:noMultiLvlLbl val="0"/>
      </c:catAx>
      <c:valAx>
        <c:axId val="1480686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 dirty="0" smtClean="0"/>
                  <a:t>Млн. рублей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1.0716830629105773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0670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27"/>
          <c:y val="0.49418831511945943"/>
          <c:w val="0.24479317089861791"/>
          <c:h val="0.378672894553495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31192802610543E-3"/>
          <c:w val="0.83679604357211146"/>
          <c:h val="0.84677307934446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налоги на товары (работы,услуги)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643303.80000000005</c:v>
                </c:pt>
                <c:pt idx="1">
                  <c:v>31775.4</c:v>
                </c:pt>
                <c:pt idx="2" formatCode="0.00">
                  <c:v>11970</c:v>
                </c:pt>
                <c:pt idx="3" formatCode="0.00">
                  <c:v>6238</c:v>
                </c:pt>
                <c:pt idx="4">
                  <c:v>14434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6932691239435036"/>
          <c:w val="0.9969993501378086"/>
          <c:h val="0.1871515700534698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761303267000825"/>
          <c:h val="0.7901997375666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cat>
            <c:strRef>
              <c:f>Лист1!$A$2:$A$7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пользование природными ресрсами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143343.29999999999</c:v>
                </c:pt>
                <c:pt idx="1">
                  <c:v>13545.5</c:v>
                </c:pt>
                <c:pt idx="2">
                  <c:v>1900</c:v>
                </c:pt>
                <c:pt idx="3" formatCode="#,##0">
                  <c:v>5190</c:v>
                </c:pt>
                <c:pt idx="4" formatCode="#,##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119315571543098"/>
          <c:w val="1"/>
          <c:h val="0.2300521413536634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91158781958747E-2"/>
          <c:y val="0.10401265956204296"/>
          <c:w val="0.7652175920311346"/>
          <c:h val="0.7744164466056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323730.2</c:v>
                </c:pt>
                <c:pt idx="1">
                  <c:v>799179.27799999923</c:v>
                </c:pt>
                <c:pt idx="2" formatCode="General">
                  <c:v>878768.2</c:v>
                </c:pt>
                <c:pt idx="3" formatCode="General">
                  <c:v>193865.2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87163819404681564"/>
          <c:w val="0.9969993501378086"/>
          <c:h val="0.12836180595318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98167624920073E-2"/>
          <c:y val="4.9832988540522191E-2"/>
          <c:w val="0.64170944310030908"/>
          <c:h val="0.867930590448524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36"/>
          <c:dPt>
            <c:idx val="0"/>
            <c:bubble3D val="0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49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explosion val="33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explosion val="60"/>
            <c:spPr>
              <a:solidFill>
                <a:schemeClr val="accent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explosion val="6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44"/>
            <c:spPr>
              <a:solidFill>
                <a:srgbClr val="00B050"/>
              </a:solidFill>
            </c:spPr>
          </c:dPt>
          <c:cat>
            <c:strRef>
              <c:f>Лист1!$A$2:$A$14</c:f>
              <c:strCache>
                <c:ptCount val="13"/>
                <c:pt idx="0">
                  <c:v>Общегосударственные вопросы  (11%)</c:v>
                </c:pt>
                <c:pt idx="1">
                  <c:v>Национальная оборона (0,1 %)</c:v>
                </c:pt>
                <c:pt idx="2">
                  <c:v>Национальная безопасность и правоохр.деят-сть (0,5 %)</c:v>
                </c:pt>
                <c:pt idx="3">
                  <c:v>Национальная экономика (3,9 %)</c:v>
                </c:pt>
                <c:pt idx="4">
                  <c:v>ЖКХ (12,7%)</c:v>
                </c:pt>
                <c:pt idx="5">
                  <c:v>Охрана окружающей среды (0,1 %)</c:v>
                </c:pt>
                <c:pt idx="6">
                  <c:v>Образование (48,6%)</c:v>
                </c:pt>
                <c:pt idx="7">
                  <c:v>Культура и кинемотография (16 %)</c:v>
                </c:pt>
                <c:pt idx="8">
                  <c:v>Социальная политика (2,9%)</c:v>
                </c:pt>
                <c:pt idx="9">
                  <c:v>Физическая культура и спорт (4,1 %)</c:v>
                </c:pt>
                <c:pt idx="10">
                  <c:v>Средства массовой информации (0,2 %)</c:v>
                </c:pt>
                <c:pt idx="12">
                  <c:v>Обслуживание муниц.долга (0,01 %)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346772.7</c:v>
                </c:pt>
                <c:pt idx="1">
                  <c:v>2052.6</c:v>
                </c:pt>
                <c:pt idx="2" formatCode="#,##0.00">
                  <c:v>16967.2</c:v>
                </c:pt>
                <c:pt idx="3" formatCode="#,##0.00">
                  <c:v>121043.3</c:v>
                </c:pt>
                <c:pt idx="4" formatCode="#,##0.00">
                  <c:v>401040.7</c:v>
                </c:pt>
                <c:pt idx="5" formatCode="#,##0.00">
                  <c:v>1500</c:v>
                </c:pt>
                <c:pt idx="6" formatCode="#,##0.00">
                  <c:v>1533651.3</c:v>
                </c:pt>
                <c:pt idx="7" formatCode="#,##0.00">
                  <c:v>503521.8</c:v>
                </c:pt>
                <c:pt idx="8" formatCode="#,##0.00">
                  <c:v>91284.5</c:v>
                </c:pt>
                <c:pt idx="9" formatCode="#,##0.00">
                  <c:v>129645.9</c:v>
                </c:pt>
                <c:pt idx="10" formatCode="#,##0.00">
                  <c:v>7403.9</c:v>
                </c:pt>
                <c:pt idx="12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F22-93CE-2AFFBD93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69365334429823389"/>
          <c:y val="5.1736230434345248E-2"/>
          <c:w val="0.29183372788311096"/>
          <c:h val="0.79479010069007894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CB19-A77B-4B54-B756-F94CEA9934D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BEDB4-A246-44A0-84C8-657F69521B7B}">
      <dgm:prSet/>
      <dgm:spPr/>
      <dgm:t>
        <a:bodyPr/>
        <a:lstStyle/>
        <a:p>
          <a:pPr rtl="0"/>
          <a:r>
            <a:rPr lang="ru-RU" dirty="0" smtClean="0"/>
            <a:t>бюджет</a:t>
          </a:r>
          <a:endParaRPr lang="ru-RU" dirty="0"/>
        </a:p>
      </dgm:t>
    </dgm:pt>
    <dgm:pt modelId="{819DA7AE-87A1-4E14-9585-564C292EF11B}" type="parTrans" cxnId="{41DD417F-4F73-4401-B5AF-5CBCE26C7451}">
      <dgm:prSet/>
      <dgm:spPr/>
      <dgm:t>
        <a:bodyPr/>
        <a:lstStyle/>
        <a:p>
          <a:endParaRPr lang="ru-RU"/>
        </a:p>
      </dgm:t>
    </dgm:pt>
    <dgm:pt modelId="{430AF9B7-6BE5-4049-842F-2C054112B123}" type="sibTrans" cxnId="{41DD417F-4F73-4401-B5AF-5CBCE26C7451}">
      <dgm:prSet/>
      <dgm:spPr/>
      <dgm:t>
        <a:bodyPr/>
        <a:lstStyle/>
        <a:p>
          <a:endParaRPr lang="ru-RU"/>
        </a:p>
      </dgm:t>
    </dgm:pt>
    <dgm:pt modelId="{64A6CD66-C0D0-4CA4-A330-F20746C8DAD8}" type="pres">
      <dgm:prSet presAssocID="{0919CB19-A77B-4B54-B756-F94CEA9934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956961-42D5-448F-94B8-89447C3B39EF}" type="pres">
      <dgm:prSet presAssocID="{1E6BEDB4-A246-44A0-84C8-657F69521B7B}" presName="hierRoot1" presStyleCnt="0"/>
      <dgm:spPr/>
      <dgm:t>
        <a:bodyPr/>
        <a:lstStyle/>
        <a:p>
          <a:endParaRPr lang="ru-RU"/>
        </a:p>
      </dgm:t>
    </dgm:pt>
    <dgm:pt modelId="{DD168FFB-6DC4-4353-88CF-67E21CD45620}" type="pres">
      <dgm:prSet presAssocID="{1E6BEDB4-A246-44A0-84C8-657F69521B7B}" presName="composite" presStyleCnt="0"/>
      <dgm:spPr/>
      <dgm:t>
        <a:bodyPr/>
        <a:lstStyle/>
        <a:p>
          <a:endParaRPr lang="ru-RU"/>
        </a:p>
      </dgm:t>
    </dgm:pt>
    <dgm:pt modelId="{7485DE13-844F-4068-AACA-F8F0223332E0}" type="pres">
      <dgm:prSet presAssocID="{1E6BEDB4-A246-44A0-84C8-657F69521B7B}" presName="background" presStyleLbl="node0" presStyleIdx="0" presStyleCnt="1"/>
      <dgm:spPr/>
      <dgm:t>
        <a:bodyPr/>
        <a:lstStyle/>
        <a:p>
          <a:endParaRPr lang="ru-RU"/>
        </a:p>
      </dgm:t>
    </dgm:pt>
    <dgm:pt modelId="{2FE10644-A796-42B1-A643-2103D16E8923}" type="pres">
      <dgm:prSet presAssocID="{1E6BEDB4-A246-44A0-84C8-657F69521B7B}" presName="text" presStyleLbl="fgAcc0" presStyleIdx="0" presStyleCnt="1" custLinFactNeighborX="11508" custLinFactNeighborY="-2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89DDF-F4B4-49FD-A6BC-1E18E9C90BAE}" type="pres">
      <dgm:prSet presAssocID="{1E6BEDB4-A246-44A0-84C8-657F69521B7B}" presName="hierChild2" presStyleCnt="0"/>
      <dgm:spPr/>
      <dgm:t>
        <a:bodyPr/>
        <a:lstStyle/>
        <a:p>
          <a:endParaRPr lang="ru-RU"/>
        </a:p>
      </dgm:t>
    </dgm:pt>
  </dgm:ptLst>
  <dgm:cxnLst>
    <dgm:cxn modelId="{94607E43-85B7-450C-A360-0A3792E74652}" type="presOf" srcId="{0919CB19-A77B-4B54-B756-F94CEA9934DE}" destId="{64A6CD66-C0D0-4CA4-A330-F20746C8DAD8}" srcOrd="0" destOrd="0" presId="urn:microsoft.com/office/officeart/2005/8/layout/hierarchy1"/>
    <dgm:cxn modelId="{E34E831A-6DBF-44D1-A678-5D32F7A09797}" type="presOf" srcId="{1E6BEDB4-A246-44A0-84C8-657F69521B7B}" destId="{2FE10644-A796-42B1-A643-2103D16E8923}" srcOrd="0" destOrd="0" presId="urn:microsoft.com/office/officeart/2005/8/layout/hierarchy1"/>
    <dgm:cxn modelId="{41DD417F-4F73-4401-B5AF-5CBCE26C7451}" srcId="{0919CB19-A77B-4B54-B756-F94CEA9934DE}" destId="{1E6BEDB4-A246-44A0-84C8-657F69521B7B}" srcOrd="0" destOrd="0" parTransId="{819DA7AE-87A1-4E14-9585-564C292EF11B}" sibTransId="{430AF9B7-6BE5-4049-842F-2C054112B123}"/>
    <dgm:cxn modelId="{18529AFA-5DC5-46CD-946E-0AFE5FF7ACFA}" type="presParOf" srcId="{64A6CD66-C0D0-4CA4-A330-F20746C8DAD8}" destId="{3B956961-42D5-448F-94B8-89447C3B39EF}" srcOrd="0" destOrd="0" presId="urn:microsoft.com/office/officeart/2005/8/layout/hierarchy1"/>
    <dgm:cxn modelId="{B8CDAFCD-F7B1-4CF6-A91E-EC69395D2C5B}" type="presParOf" srcId="{3B956961-42D5-448F-94B8-89447C3B39EF}" destId="{DD168FFB-6DC4-4353-88CF-67E21CD45620}" srcOrd="0" destOrd="0" presId="urn:microsoft.com/office/officeart/2005/8/layout/hierarchy1"/>
    <dgm:cxn modelId="{07EFF92C-B492-4133-9BC7-E1BEE113E1A5}" type="presParOf" srcId="{DD168FFB-6DC4-4353-88CF-67E21CD45620}" destId="{7485DE13-844F-4068-AACA-F8F0223332E0}" srcOrd="0" destOrd="0" presId="urn:microsoft.com/office/officeart/2005/8/layout/hierarchy1"/>
    <dgm:cxn modelId="{08C1FB7A-B769-4E11-AA18-77BFEF6B19F2}" type="presParOf" srcId="{DD168FFB-6DC4-4353-88CF-67E21CD45620}" destId="{2FE10644-A796-42B1-A643-2103D16E8923}" srcOrd="1" destOrd="0" presId="urn:microsoft.com/office/officeart/2005/8/layout/hierarchy1"/>
    <dgm:cxn modelId="{0D9F9CD1-7BD9-4821-B96F-637F2E987F45}" type="presParOf" srcId="{3B956961-42D5-448F-94B8-89447C3B39EF}" destId="{A1989DDF-F4B4-49FD-A6BC-1E18E9C90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200" b="1" dirty="0" smtClean="0"/>
            <a:t>Профицит</a:t>
          </a:r>
          <a:r>
            <a:rPr lang="ru-RU" sz="1000" dirty="0" smtClean="0"/>
            <a:t> </a:t>
          </a:r>
        </a:p>
        <a:p>
          <a:pPr rtl="0"/>
          <a:r>
            <a:rPr lang="ru-RU" sz="1000" dirty="0" smtClean="0"/>
            <a:t>– доходы превышают расходы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rtl="0"/>
          <a:r>
            <a:rPr lang="ru-RU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 custLinFactNeighborX="1209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2C851BC0-5605-4514-A3E4-0A49CF5FE851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EC945CED-9878-4F1C-89DD-175AF2A170CC}" type="presOf" srcId="{FF807DE6-6B89-41DC-93AD-F63E939E2B02}" destId="{4784BD51-0E9B-4FE6-9B50-7020AE8AEB11}" srcOrd="0" destOrd="0" presId="urn:microsoft.com/office/officeart/2005/8/layout/process2"/>
    <dgm:cxn modelId="{4AD3D974-395B-433C-9A56-396FCC9F7988}" type="presOf" srcId="{9F93B576-BB8B-4EFC-8D09-15E618860F57}" destId="{0CC6E53E-FC19-4EAF-B182-A7CA2E29FC5F}" srcOrd="0" destOrd="0" presId="urn:microsoft.com/office/officeart/2005/8/layout/process2"/>
    <dgm:cxn modelId="{B0FFC60A-1089-460D-AFDE-8F5A95E64FB4}" type="presOf" srcId="{EAF60CB7-DA7B-4DE1-A26E-ED08409712F9}" destId="{A6870F67-B851-4B31-97CC-3A02600FC535}" srcOrd="0" destOrd="0" presId="urn:microsoft.com/office/officeart/2005/8/layout/process2"/>
    <dgm:cxn modelId="{5D1E88D3-114E-4EE5-B478-C2B87EDAACD9}" type="presOf" srcId="{6F72B567-EA9B-4495-95B9-F03CBC15600F}" destId="{B17EFC9C-A932-4806-8B7A-7D55457A9366}" srcOrd="0" destOrd="0" presId="urn:microsoft.com/office/officeart/2005/8/layout/process2"/>
    <dgm:cxn modelId="{FFC0EA48-FA33-4C4D-A3A3-EC05BE7F8606}" type="presParOf" srcId="{A6870F67-B851-4B31-97CC-3A02600FC535}" destId="{0CC6E53E-FC19-4EAF-B182-A7CA2E29FC5F}" srcOrd="0" destOrd="0" presId="urn:microsoft.com/office/officeart/2005/8/layout/process2"/>
    <dgm:cxn modelId="{81BFABEE-BD81-4159-B0BD-3EDD89776087}" type="presParOf" srcId="{A6870F67-B851-4B31-97CC-3A02600FC535}" destId="{4784BD51-0E9B-4FE6-9B50-7020AE8AEB11}" srcOrd="1" destOrd="0" presId="urn:microsoft.com/office/officeart/2005/8/layout/process2"/>
    <dgm:cxn modelId="{FC404262-2344-468C-BBEF-94F153D767D0}" type="presParOf" srcId="{4784BD51-0E9B-4FE6-9B50-7020AE8AEB11}" destId="{23C2FD71-F294-40C7-A37B-06EE0EFB5A58}" srcOrd="0" destOrd="0" presId="urn:microsoft.com/office/officeart/2005/8/layout/process2"/>
    <dgm:cxn modelId="{89017F7C-E6DF-4334-8FE2-58C0BBBE0F34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rtl="0"/>
          <a:r>
            <a:rPr lang="ru-RU" sz="1400" dirty="0" smtClean="0"/>
            <a:t>       Глава Печенгского муниципального округа </a:t>
          </a:r>
          <a:endParaRPr lang="ru-RU" sz="140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41410" custLinFactNeighborX="11063" custLinFactNeighborY="2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9218832A-3698-434A-B32B-BB5A24C3B136}" type="presOf" srcId="{458107ED-09FD-4CB5-B1C5-FD80D53B1A55}" destId="{A0871548-69DC-4B4D-9F3E-2E3D34A1AE82}" srcOrd="0" destOrd="0" presId="urn:microsoft.com/office/officeart/2005/8/layout/vList2"/>
    <dgm:cxn modelId="{C67B7FDE-929A-4BBB-BE5A-F24D376FD8AB}" type="presOf" srcId="{9E6DC3BB-3C5A-4A70-A420-301D4C167E08}" destId="{8AB48D60-C141-41F9-8A88-0ABB830BE3F2}" srcOrd="0" destOrd="0" presId="urn:microsoft.com/office/officeart/2005/8/layout/vList2"/>
    <dgm:cxn modelId="{3994AD1E-B6E7-4207-BA73-A93F768C318E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</a:t>
          </a:r>
          <a:r>
            <a:rPr lang="ru-RU" sz="1400" dirty="0" smtClean="0"/>
            <a:t>Совет депутатов Печенгского муниципального округа 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232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D192FB68-D5A9-4539-910F-7D3475BBEEEE}" type="presOf" srcId="{FC03BBCE-60DD-4261-B346-1B2A56AE86EF}" destId="{763DDE9E-59B0-4E12-AF4D-2CB50AAC0F22}" srcOrd="0" destOrd="0" presId="urn:microsoft.com/office/officeart/2005/8/layout/vList2"/>
    <dgm:cxn modelId="{C44E7AED-8789-46CF-A7A6-8C68E240B4AC}" type="presOf" srcId="{088869B5-FBA7-4B36-8865-271346C1C3C7}" destId="{341634F9-A387-49DD-B2C8-DB4F5F63356B}" srcOrd="0" destOrd="0" presId="urn:microsoft.com/office/officeart/2005/8/layout/vList2"/>
    <dgm:cxn modelId="{F50A701C-1AEB-41EA-8149-F8E21F379AC6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Главные администраторы доходов бюджетных средств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Y="50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98D5-2A27-487A-8AB4-D8D279E50D34}" type="presOf" srcId="{0F91C3D7-5A3D-45E2-BCF3-C1269FEB7955}" destId="{76AF72B3-8A2D-461D-997D-3FECBC2D0BAB}" srcOrd="0" destOrd="0" presId="urn:microsoft.com/office/officeart/2005/8/layout/vList2"/>
    <dgm:cxn modelId="{6A88C401-BEDE-42B6-8DD2-0DAA58E7EFE9}" type="presOf" srcId="{739739EE-178B-47DD-AEBE-A081D55B25FB}" destId="{A2619CAE-4198-4B13-9B33-966E49F2BD43}" srcOrd="0" destOrd="0" presId="urn:microsoft.com/office/officeart/2005/8/layout/vList2"/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F9DD6D1D-E39C-49A7-B0A3-E4516BCB265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Главные администраторы источников финансирования дефицита бюджетных средств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1075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520DF-DDA5-4A0F-9A2A-AE9C7D2C3EC0}" type="presOf" srcId="{088869B5-FBA7-4B36-8865-271346C1C3C7}" destId="{341634F9-A387-49DD-B2C8-DB4F5F63356B}" srcOrd="0" destOrd="0" presId="urn:microsoft.com/office/officeart/2005/8/layout/vList2"/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B34FE3C4-B887-4146-8CE4-CCA0B8A1F775}" type="presOf" srcId="{FC03BBCE-60DD-4261-B346-1B2A56AE86EF}" destId="{763DDE9E-59B0-4E12-AF4D-2CB50AAC0F22}" srcOrd="0" destOrd="0" presId="urn:microsoft.com/office/officeart/2005/8/layout/vList2"/>
    <dgm:cxn modelId="{1B267425-79E2-4E76-8944-B66EABB74B62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Получатели бюджетных средств 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NeighborY="75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3BF5D4D8-4B3B-4F3A-A388-01B013E45597}" type="presOf" srcId="{739739EE-178B-47DD-AEBE-A081D55B25FB}" destId="{A2619CAE-4198-4B13-9B33-966E49F2BD43}" srcOrd="0" destOrd="0" presId="urn:microsoft.com/office/officeart/2005/8/layout/vList2"/>
    <dgm:cxn modelId="{2A33A66C-5602-4043-8BD4-76F5C684024F}" type="presOf" srcId="{0F91C3D7-5A3D-45E2-BCF3-C1269FEB7955}" destId="{76AF72B3-8A2D-461D-997D-3FECBC2D0BAB}" srcOrd="0" destOrd="0" presId="urn:microsoft.com/office/officeart/2005/8/layout/vList2"/>
    <dgm:cxn modelId="{9A687F1B-2410-444A-A97D-E4E279CC8E6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algn="ctr" rtl="0"/>
          <a:r>
            <a:rPr lang="ru-RU" sz="1400" dirty="0" smtClean="0"/>
            <a:t>       </a:t>
          </a:r>
          <a:r>
            <a:rPr lang="ru-RU" sz="1400" b="0" dirty="0" smtClean="0"/>
            <a:t>Послание Президента Российской Федерации Федеральному собранию от 15.01.2020г. </a:t>
          </a:r>
          <a:endParaRPr lang="ru-RU" sz="1400" b="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60103" custLinFactNeighborX="3029" custLinFactNeighborY="-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A3E7B-F5CE-4D64-99A3-4C4730FAF564}" type="presOf" srcId="{9E6DC3BB-3C5A-4A70-A420-301D4C167E08}" destId="{8AB48D60-C141-41F9-8A88-0ABB830BE3F2}" srcOrd="0" destOrd="0" presId="urn:microsoft.com/office/officeart/2005/8/layout/vList2"/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844C75DC-7485-4042-AB1D-C444765E1120}" type="presOf" srcId="{458107ED-09FD-4CB5-B1C5-FD80D53B1A55}" destId="{A0871548-69DC-4B4D-9F3E-2E3D34A1AE82}" srcOrd="0" destOrd="0" presId="urn:microsoft.com/office/officeart/2005/8/layout/vList2"/>
    <dgm:cxn modelId="{CC368C5D-4AB4-43F6-B97B-15341137F72B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898013-DD28-4327-8E7D-BDFA133FBC3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547600-B19E-41D9-B68D-E26D72F1EB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2022-2024 годов в сфере налоговой политики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E628-B102-4643-AD59-EB33817FB35B}" type="parTrans" cxnId="{6A98F699-CE04-4A14-8683-FEFB1A355E0D}">
      <dgm:prSet/>
      <dgm:spPr/>
      <dgm:t>
        <a:bodyPr/>
        <a:lstStyle/>
        <a:p>
          <a:endParaRPr lang="ru-RU"/>
        </a:p>
      </dgm:t>
    </dgm:pt>
    <dgm:pt modelId="{FC8C3807-B0B5-44CB-8D73-047177DA54AB}" type="sibTrans" cxnId="{6A98F699-CE04-4A14-8683-FEFB1A355E0D}">
      <dgm:prSet/>
      <dgm:spPr/>
      <dgm:t>
        <a:bodyPr/>
        <a:lstStyle/>
        <a:p>
          <a:endParaRPr lang="ru-RU"/>
        </a:p>
      </dgm:t>
    </dgm:pt>
    <dgm:pt modelId="{89354547-D422-4535-B73A-C85E69F882B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регулирования с учетом изменившихся экономических условий при недопущении увеличения налоговой нагрузки на экономику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3E18-7FE3-465E-87D5-D61C4E57DD07}" type="parTrans" cxnId="{A1DB448A-DFF7-4738-87C1-197C5080B465}">
      <dgm:prSet/>
      <dgm:spPr/>
      <dgm:t>
        <a:bodyPr/>
        <a:lstStyle/>
        <a:p>
          <a:endParaRPr lang="ru-RU"/>
        </a:p>
      </dgm:t>
    </dgm:pt>
    <dgm:pt modelId="{607AA09A-78A4-4A2E-B4D0-A29398E74ED6}" type="sibTrans" cxnId="{A1DB448A-DFF7-4738-87C1-197C5080B465}">
      <dgm:prSet/>
      <dgm:spPr/>
      <dgm:t>
        <a:bodyPr/>
        <a:lstStyle/>
        <a:p>
          <a:endParaRPr lang="ru-RU"/>
        </a:p>
      </dgm:t>
    </dgm:pt>
    <dgm:pt modelId="{E3A0FC24-0EEA-4622-AA52-693CA4920F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21C5-0245-4549-8D57-1CDE0419813F}" type="sibTrans" cxnId="{5BCFDB97-481A-44A3-9458-57A440460B07}">
      <dgm:prSet/>
      <dgm:spPr/>
      <dgm:t>
        <a:bodyPr/>
        <a:lstStyle/>
        <a:p>
          <a:endParaRPr lang="ru-RU"/>
        </a:p>
      </dgm:t>
    </dgm:pt>
    <dgm:pt modelId="{2D891582-550C-47BA-8BAB-CC9A9B819B6C}" type="parTrans" cxnId="{5BCFDB97-481A-44A3-9458-57A440460B07}">
      <dgm:prSet/>
      <dgm:spPr/>
      <dgm:t>
        <a:bodyPr/>
        <a:lstStyle/>
        <a:p>
          <a:endParaRPr lang="ru-RU"/>
        </a:p>
      </dgm:t>
    </dgm:pt>
    <dgm:pt modelId="{B76C650F-CFF0-40C2-96EE-CD446536B5CE}" type="pres">
      <dgm:prSet presAssocID="{6E898013-DD28-4327-8E7D-BDFA133FB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CBDD-D32E-4986-A15D-695DAEAAAE2F}" type="pres">
      <dgm:prSet presAssocID="{D6547600-B19E-41D9-B68D-E26D72F1EB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37F463-C398-4F09-B001-FF622CB5A3F8}" type="pres">
      <dgm:prSet presAssocID="{D6547600-B19E-41D9-B68D-E26D72F1EBCA}" presName="rootComposite1" presStyleCnt="0"/>
      <dgm:spPr/>
      <dgm:t>
        <a:bodyPr/>
        <a:lstStyle/>
        <a:p>
          <a:endParaRPr lang="ru-RU"/>
        </a:p>
      </dgm:t>
    </dgm:pt>
    <dgm:pt modelId="{38BEA531-896F-403D-89CE-EFA8179EC46A}" type="pres">
      <dgm:prSet presAssocID="{D6547600-B19E-41D9-B68D-E26D72F1EBCA}" presName="rootText1" presStyleLbl="node0" presStyleIdx="0" presStyleCnt="1" custScaleX="175003" custScaleY="35251" custLinFactY="-1642" custLinFactNeighborX="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56951-2C9E-4231-976C-1805A36F2B8F}" type="pres">
      <dgm:prSet presAssocID="{D6547600-B19E-41D9-B68D-E26D72F1EB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A74776-1C53-420D-A289-A3D2656BB636}" type="pres">
      <dgm:prSet presAssocID="{D6547600-B19E-41D9-B68D-E26D72F1EBCA}" presName="hierChild2" presStyleCnt="0"/>
      <dgm:spPr/>
      <dgm:t>
        <a:bodyPr/>
        <a:lstStyle/>
        <a:p>
          <a:endParaRPr lang="ru-RU"/>
        </a:p>
      </dgm:t>
    </dgm:pt>
    <dgm:pt modelId="{01C9ADED-45EC-48E4-83F6-3508CC5E2268}" type="pres">
      <dgm:prSet presAssocID="{7C3B3E18-7FE3-465E-87D5-D61C4E57D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6D1A6D-65D6-41F7-A348-A3CC18193B5B}" type="pres">
      <dgm:prSet presAssocID="{89354547-D422-4535-B73A-C85E69F88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74F302-01CE-4F18-8359-D072C7AEC28A}" type="pres">
      <dgm:prSet presAssocID="{89354547-D422-4535-B73A-C85E69F882BB}" presName="rootComposite" presStyleCnt="0"/>
      <dgm:spPr/>
      <dgm:t>
        <a:bodyPr/>
        <a:lstStyle/>
        <a:p>
          <a:endParaRPr lang="ru-RU"/>
        </a:p>
      </dgm:t>
    </dgm:pt>
    <dgm:pt modelId="{00978012-F30A-4A9B-BA85-C9CEA17CA12A}" type="pres">
      <dgm:prSet presAssocID="{89354547-D422-4535-B73A-C85E69F882BB}" presName="rootText" presStyleLbl="node2" presStyleIdx="0" presStyleCnt="2" custScaleX="89939" custScaleY="54515" custLinFactNeighborX="5628" custLinFactNeighborY="-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76792-FC4B-4EEE-8B1A-1066230E0BCD}" type="pres">
      <dgm:prSet presAssocID="{89354547-D422-4535-B73A-C85E69F882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06AC8DF-C840-4806-B73C-5E03A32B9416}" type="pres">
      <dgm:prSet presAssocID="{89354547-D422-4535-B73A-C85E69F882BB}" presName="hierChild4" presStyleCnt="0"/>
      <dgm:spPr/>
      <dgm:t>
        <a:bodyPr/>
        <a:lstStyle/>
        <a:p>
          <a:endParaRPr lang="ru-RU"/>
        </a:p>
      </dgm:t>
    </dgm:pt>
    <dgm:pt modelId="{FAED3B3D-76A6-45A1-AEDE-7253AB27A277}" type="pres">
      <dgm:prSet presAssocID="{89354547-D422-4535-B73A-C85E69F882BB}" presName="hierChild5" presStyleCnt="0"/>
      <dgm:spPr/>
      <dgm:t>
        <a:bodyPr/>
        <a:lstStyle/>
        <a:p>
          <a:endParaRPr lang="ru-RU"/>
        </a:p>
      </dgm:t>
    </dgm:pt>
    <dgm:pt modelId="{CFA2E5DB-84C6-4240-BA95-5B719B817743}" type="pres">
      <dgm:prSet presAssocID="{2D891582-550C-47BA-8BAB-CC9A9B819B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64610D-6FAE-43BC-B8D2-0130C05E756A}" type="pres">
      <dgm:prSet presAssocID="{E3A0FC24-0EEA-4622-AA52-693CA4920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E9B6B4-DBAE-4B47-80C2-F2644F424388}" type="pres">
      <dgm:prSet presAssocID="{E3A0FC24-0EEA-4622-AA52-693CA4920F1A}" presName="rootComposite" presStyleCnt="0"/>
      <dgm:spPr/>
      <dgm:t>
        <a:bodyPr/>
        <a:lstStyle/>
        <a:p>
          <a:endParaRPr lang="ru-RU"/>
        </a:p>
      </dgm:t>
    </dgm:pt>
    <dgm:pt modelId="{1EA84848-3932-4F31-A8A0-3CE7AC86615F}" type="pres">
      <dgm:prSet presAssocID="{E3A0FC24-0EEA-4622-AA52-693CA4920F1A}" presName="rootText" presStyleLbl="node2" presStyleIdx="1" presStyleCnt="2" custAng="10800000" custFlipVert="1" custScaleX="92611" custScaleY="45136" custLinFactNeighborX="-8944" custLinFactNeighborY="-39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31333-412C-46E0-8C69-FB87D5AB2725}" type="pres">
      <dgm:prSet presAssocID="{E3A0FC24-0EEA-4622-AA52-693CA4920F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7024FA-F51A-4308-98B3-5F8B4F83EF1D}" type="pres">
      <dgm:prSet presAssocID="{E3A0FC24-0EEA-4622-AA52-693CA4920F1A}" presName="hierChild4" presStyleCnt="0"/>
      <dgm:spPr/>
      <dgm:t>
        <a:bodyPr/>
        <a:lstStyle/>
        <a:p>
          <a:endParaRPr lang="ru-RU"/>
        </a:p>
      </dgm:t>
    </dgm:pt>
    <dgm:pt modelId="{FD484168-304D-4C64-9E82-C3FFD6E73EE8}" type="pres">
      <dgm:prSet presAssocID="{E3A0FC24-0EEA-4622-AA52-693CA4920F1A}" presName="hierChild5" presStyleCnt="0"/>
      <dgm:spPr/>
      <dgm:t>
        <a:bodyPr/>
        <a:lstStyle/>
        <a:p>
          <a:endParaRPr lang="ru-RU"/>
        </a:p>
      </dgm:t>
    </dgm:pt>
    <dgm:pt modelId="{05846212-8FB0-48AB-BE40-1FDEC619A1BF}" type="pres">
      <dgm:prSet presAssocID="{D6547600-B19E-41D9-B68D-E26D72F1EBCA}" presName="hierChild3" presStyleCnt="0"/>
      <dgm:spPr/>
      <dgm:t>
        <a:bodyPr/>
        <a:lstStyle/>
        <a:p>
          <a:endParaRPr lang="ru-RU"/>
        </a:p>
      </dgm:t>
    </dgm:pt>
  </dgm:ptLst>
  <dgm:cxnLst>
    <dgm:cxn modelId="{CBFB921A-42FE-446F-A58B-5CB3CBE5ADAA}" type="presOf" srcId="{7C3B3E18-7FE3-465E-87D5-D61C4E57DD07}" destId="{01C9ADED-45EC-48E4-83F6-3508CC5E2268}" srcOrd="0" destOrd="0" presId="urn:microsoft.com/office/officeart/2005/8/layout/orgChart1"/>
    <dgm:cxn modelId="{624C2891-AABC-466A-9425-2F12D1C75C6C}" type="presOf" srcId="{E3A0FC24-0EEA-4622-AA52-693CA4920F1A}" destId="{56431333-412C-46E0-8C69-FB87D5AB2725}" srcOrd="1" destOrd="0" presId="urn:microsoft.com/office/officeart/2005/8/layout/orgChart1"/>
    <dgm:cxn modelId="{60F0CCB9-B257-4DBE-9F63-5EFF79D44DDC}" type="presOf" srcId="{E3A0FC24-0EEA-4622-AA52-693CA4920F1A}" destId="{1EA84848-3932-4F31-A8A0-3CE7AC86615F}" srcOrd="0" destOrd="0" presId="urn:microsoft.com/office/officeart/2005/8/layout/orgChart1"/>
    <dgm:cxn modelId="{EEA556E1-54AF-4CB3-9755-5F80DC0385F0}" type="presOf" srcId="{D6547600-B19E-41D9-B68D-E26D72F1EBCA}" destId="{38BEA531-896F-403D-89CE-EFA8179EC46A}" srcOrd="0" destOrd="0" presId="urn:microsoft.com/office/officeart/2005/8/layout/orgChart1"/>
    <dgm:cxn modelId="{A1DB448A-DFF7-4738-87C1-197C5080B465}" srcId="{D6547600-B19E-41D9-B68D-E26D72F1EBCA}" destId="{89354547-D422-4535-B73A-C85E69F882BB}" srcOrd="0" destOrd="0" parTransId="{7C3B3E18-7FE3-465E-87D5-D61C4E57DD07}" sibTransId="{607AA09A-78A4-4A2E-B4D0-A29398E74ED6}"/>
    <dgm:cxn modelId="{5BCFDB97-481A-44A3-9458-57A440460B07}" srcId="{D6547600-B19E-41D9-B68D-E26D72F1EBCA}" destId="{E3A0FC24-0EEA-4622-AA52-693CA4920F1A}" srcOrd="1" destOrd="0" parTransId="{2D891582-550C-47BA-8BAB-CC9A9B819B6C}" sibTransId="{6C2021C5-0245-4549-8D57-1CDE0419813F}"/>
    <dgm:cxn modelId="{6A98F699-CE04-4A14-8683-FEFB1A355E0D}" srcId="{6E898013-DD28-4327-8E7D-BDFA133FBC39}" destId="{D6547600-B19E-41D9-B68D-E26D72F1EBCA}" srcOrd="0" destOrd="0" parTransId="{6429E628-B102-4643-AD59-EB33817FB35B}" sibTransId="{FC8C3807-B0B5-44CB-8D73-047177DA54AB}"/>
    <dgm:cxn modelId="{7A5E465D-EE3A-4F2B-89C0-982BF5D6717C}" type="presOf" srcId="{89354547-D422-4535-B73A-C85E69F882BB}" destId="{00978012-F30A-4A9B-BA85-C9CEA17CA12A}" srcOrd="0" destOrd="0" presId="urn:microsoft.com/office/officeart/2005/8/layout/orgChart1"/>
    <dgm:cxn modelId="{F7BE3D30-0E4F-41E7-A7C3-E202A263EA7A}" type="presOf" srcId="{2D891582-550C-47BA-8BAB-CC9A9B819B6C}" destId="{CFA2E5DB-84C6-4240-BA95-5B719B817743}" srcOrd="0" destOrd="0" presId="urn:microsoft.com/office/officeart/2005/8/layout/orgChart1"/>
    <dgm:cxn modelId="{07A254B8-3153-475B-9DB7-BB1E201F8F4C}" type="presOf" srcId="{6E898013-DD28-4327-8E7D-BDFA133FBC39}" destId="{B76C650F-CFF0-40C2-96EE-CD446536B5CE}" srcOrd="0" destOrd="0" presId="urn:microsoft.com/office/officeart/2005/8/layout/orgChart1"/>
    <dgm:cxn modelId="{A2B59628-E16C-4AB5-B95C-26CCB39E11DA}" type="presOf" srcId="{89354547-D422-4535-B73A-C85E69F882BB}" destId="{95E76792-FC4B-4EEE-8B1A-1066230E0BCD}" srcOrd="1" destOrd="0" presId="urn:microsoft.com/office/officeart/2005/8/layout/orgChart1"/>
    <dgm:cxn modelId="{1E7B9AC4-8397-435F-80E3-5FCCDFCE7CB2}" type="presOf" srcId="{D6547600-B19E-41D9-B68D-E26D72F1EBCA}" destId="{40B56951-2C9E-4231-976C-1805A36F2B8F}" srcOrd="1" destOrd="0" presId="urn:microsoft.com/office/officeart/2005/8/layout/orgChart1"/>
    <dgm:cxn modelId="{5B650A71-C53F-4AE2-A657-14D89FA359FD}" type="presParOf" srcId="{B76C650F-CFF0-40C2-96EE-CD446536B5CE}" destId="{0ACECBDD-D32E-4986-A15D-695DAEAAAE2F}" srcOrd="0" destOrd="0" presId="urn:microsoft.com/office/officeart/2005/8/layout/orgChart1"/>
    <dgm:cxn modelId="{EC8BAB2B-5E5D-4BE0-8B36-5E9A3DC1814B}" type="presParOf" srcId="{0ACECBDD-D32E-4986-A15D-695DAEAAAE2F}" destId="{5B37F463-C398-4F09-B001-FF622CB5A3F8}" srcOrd="0" destOrd="0" presId="urn:microsoft.com/office/officeart/2005/8/layout/orgChart1"/>
    <dgm:cxn modelId="{8BA60C3B-FC97-42CC-9E86-0D45418E2FC8}" type="presParOf" srcId="{5B37F463-C398-4F09-B001-FF622CB5A3F8}" destId="{38BEA531-896F-403D-89CE-EFA8179EC46A}" srcOrd="0" destOrd="0" presId="urn:microsoft.com/office/officeart/2005/8/layout/orgChart1"/>
    <dgm:cxn modelId="{018D5BE1-5BBA-4969-A4EE-7961B9219152}" type="presParOf" srcId="{5B37F463-C398-4F09-B001-FF622CB5A3F8}" destId="{40B56951-2C9E-4231-976C-1805A36F2B8F}" srcOrd="1" destOrd="0" presId="urn:microsoft.com/office/officeart/2005/8/layout/orgChart1"/>
    <dgm:cxn modelId="{406B8805-2574-4007-A103-1877DFFA8B6D}" type="presParOf" srcId="{0ACECBDD-D32E-4986-A15D-695DAEAAAE2F}" destId="{EEA74776-1C53-420D-A289-A3D2656BB636}" srcOrd="1" destOrd="0" presId="urn:microsoft.com/office/officeart/2005/8/layout/orgChart1"/>
    <dgm:cxn modelId="{DEF9F52D-7A16-48C8-B04B-65540EFF809F}" type="presParOf" srcId="{EEA74776-1C53-420D-A289-A3D2656BB636}" destId="{01C9ADED-45EC-48E4-83F6-3508CC5E2268}" srcOrd="0" destOrd="0" presId="urn:microsoft.com/office/officeart/2005/8/layout/orgChart1"/>
    <dgm:cxn modelId="{BB2C11B3-3BA3-49A8-A382-CD7C02D45A15}" type="presParOf" srcId="{EEA74776-1C53-420D-A289-A3D2656BB636}" destId="{536D1A6D-65D6-41F7-A348-A3CC18193B5B}" srcOrd="1" destOrd="0" presId="urn:microsoft.com/office/officeart/2005/8/layout/orgChart1"/>
    <dgm:cxn modelId="{455E2F84-C993-4496-9FDD-6DEC519B2DE4}" type="presParOf" srcId="{536D1A6D-65D6-41F7-A348-A3CC18193B5B}" destId="{3A74F302-01CE-4F18-8359-D072C7AEC28A}" srcOrd="0" destOrd="0" presId="urn:microsoft.com/office/officeart/2005/8/layout/orgChart1"/>
    <dgm:cxn modelId="{753E95A7-59FC-4D48-B96F-413413D0A001}" type="presParOf" srcId="{3A74F302-01CE-4F18-8359-D072C7AEC28A}" destId="{00978012-F30A-4A9B-BA85-C9CEA17CA12A}" srcOrd="0" destOrd="0" presId="urn:microsoft.com/office/officeart/2005/8/layout/orgChart1"/>
    <dgm:cxn modelId="{731B3A96-ADCA-4256-ABE2-2DD4791EE3FC}" type="presParOf" srcId="{3A74F302-01CE-4F18-8359-D072C7AEC28A}" destId="{95E76792-FC4B-4EEE-8B1A-1066230E0BCD}" srcOrd="1" destOrd="0" presId="urn:microsoft.com/office/officeart/2005/8/layout/orgChart1"/>
    <dgm:cxn modelId="{FC882DC1-891C-4347-8500-7FECA022401C}" type="presParOf" srcId="{536D1A6D-65D6-41F7-A348-A3CC18193B5B}" destId="{806AC8DF-C840-4806-B73C-5E03A32B9416}" srcOrd="1" destOrd="0" presId="urn:microsoft.com/office/officeart/2005/8/layout/orgChart1"/>
    <dgm:cxn modelId="{C0B52429-6EB8-4B68-B918-39484A59AB40}" type="presParOf" srcId="{536D1A6D-65D6-41F7-A348-A3CC18193B5B}" destId="{FAED3B3D-76A6-45A1-AEDE-7253AB27A277}" srcOrd="2" destOrd="0" presId="urn:microsoft.com/office/officeart/2005/8/layout/orgChart1"/>
    <dgm:cxn modelId="{D7A3AD6E-A688-43E4-B50F-EA21069E7F28}" type="presParOf" srcId="{EEA74776-1C53-420D-A289-A3D2656BB636}" destId="{CFA2E5DB-84C6-4240-BA95-5B719B817743}" srcOrd="2" destOrd="0" presId="urn:microsoft.com/office/officeart/2005/8/layout/orgChart1"/>
    <dgm:cxn modelId="{984C4DF8-A061-42D8-BFBB-54CC6231CC3D}" type="presParOf" srcId="{EEA74776-1C53-420D-A289-A3D2656BB636}" destId="{CE64610D-6FAE-43BC-B8D2-0130C05E756A}" srcOrd="3" destOrd="0" presId="urn:microsoft.com/office/officeart/2005/8/layout/orgChart1"/>
    <dgm:cxn modelId="{E3D68B34-B844-4F68-A224-B9FE6CB82596}" type="presParOf" srcId="{CE64610D-6FAE-43BC-B8D2-0130C05E756A}" destId="{B3E9B6B4-DBAE-4B47-80C2-F2644F424388}" srcOrd="0" destOrd="0" presId="urn:microsoft.com/office/officeart/2005/8/layout/orgChart1"/>
    <dgm:cxn modelId="{931EB3FA-BB90-4B48-8342-DC1F1E341D42}" type="presParOf" srcId="{B3E9B6B4-DBAE-4B47-80C2-F2644F424388}" destId="{1EA84848-3932-4F31-A8A0-3CE7AC86615F}" srcOrd="0" destOrd="0" presId="urn:microsoft.com/office/officeart/2005/8/layout/orgChart1"/>
    <dgm:cxn modelId="{04724D76-9DF0-4992-9A86-9733636A10E1}" type="presParOf" srcId="{B3E9B6B4-DBAE-4B47-80C2-F2644F424388}" destId="{56431333-412C-46E0-8C69-FB87D5AB2725}" srcOrd="1" destOrd="0" presId="urn:microsoft.com/office/officeart/2005/8/layout/orgChart1"/>
    <dgm:cxn modelId="{4C960DE0-42F9-43A2-BC18-A2852805ADB9}" type="presParOf" srcId="{CE64610D-6FAE-43BC-B8D2-0130C05E756A}" destId="{777024FA-F51A-4308-98B3-5F8B4F83EF1D}" srcOrd="1" destOrd="0" presId="urn:microsoft.com/office/officeart/2005/8/layout/orgChart1"/>
    <dgm:cxn modelId="{6474627B-D901-457A-8345-084C9858EC16}" type="presParOf" srcId="{CE64610D-6FAE-43BC-B8D2-0130C05E756A}" destId="{FD484168-304D-4C64-9E82-C3FFD6E73EE8}" srcOrd="2" destOrd="0" presId="urn:microsoft.com/office/officeart/2005/8/layout/orgChart1"/>
    <dgm:cxn modelId="{B8B55D75-2517-4A16-A793-2E433DC03BAE}" type="presParOf" srcId="{0ACECBDD-D32E-4986-A15D-695DAEAAAE2F}" destId="{05846212-8FB0-48AB-BE40-1FDEC619A1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F7FE7D-0B35-44E0-92EE-94AB8E49E694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933CB6-B136-463C-B7F2-4728B2A63C78}">
      <dgm:prSet/>
      <dgm:spPr/>
      <dgm:t>
        <a:bodyPr/>
        <a:lstStyle/>
        <a:p>
          <a:pPr rtl="0"/>
          <a:r>
            <a:rPr lang="ru-RU" b="1" u="sng" dirty="0" smtClean="0"/>
            <a:t>Основные направления налоговой политики на 2022-2024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dirty="0"/>
        </a:p>
      </dgm:t>
    </dgm:pt>
    <dgm:pt modelId="{8D0085A5-18BA-4AAF-AAD2-F3D4F2ECFD34}" type="parTrans" cxnId="{5C4288DD-C0BD-471F-8783-1B33FE077641}">
      <dgm:prSet/>
      <dgm:spPr/>
      <dgm:t>
        <a:bodyPr/>
        <a:lstStyle/>
        <a:p>
          <a:endParaRPr lang="ru-RU"/>
        </a:p>
      </dgm:t>
    </dgm:pt>
    <dgm:pt modelId="{893C50F9-1193-40AC-8D78-D66BDA235A5D}" type="sibTrans" cxnId="{5C4288DD-C0BD-471F-8783-1B33FE077641}">
      <dgm:prSet/>
      <dgm:spPr/>
      <dgm:t>
        <a:bodyPr/>
        <a:lstStyle/>
        <a:p>
          <a:endParaRPr lang="ru-RU"/>
        </a:p>
      </dgm:t>
    </dgm:pt>
    <dgm:pt modelId="{E10ABE4A-10A6-498C-A474-1AC900A7662C}">
      <dgm:prSet/>
      <dgm:spPr/>
      <dgm:t>
        <a:bodyPr/>
        <a:lstStyle/>
        <a:p>
          <a:pPr rtl="0"/>
          <a:r>
            <a:rPr lang="ru-RU" b="1" smtClean="0"/>
            <a:t>укрепление налогового потенциала на территории Печенгского муниципального округа</a:t>
          </a:r>
          <a:endParaRPr lang="ru-RU"/>
        </a:p>
      </dgm:t>
    </dgm:pt>
    <dgm:pt modelId="{09AF786F-274F-4064-B7C3-269D52C6E2E0}" type="parTrans" cxnId="{D27F6828-F3AB-428B-BCD1-95C3F078EA69}">
      <dgm:prSet/>
      <dgm:spPr/>
      <dgm:t>
        <a:bodyPr/>
        <a:lstStyle/>
        <a:p>
          <a:endParaRPr lang="ru-RU"/>
        </a:p>
      </dgm:t>
    </dgm:pt>
    <dgm:pt modelId="{6F4F4CB5-0E14-4C1D-8EFD-EB9E435F092B}" type="sibTrans" cxnId="{D27F6828-F3AB-428B-BCD1-95C3F078EA69}">
      <dgm:prSet/>
      <dgm:spPr/>
      <dgm:t>
        <a:bodyPr/>
        <a:lstStyle/>
        <a:p>
          <a:endParaRPr lang="ru-RU"/>
        </a:p>
      </dgm:t>
    </dgm:pt>
    <dgm:pt modelId="{400DFDD1-FCE6-421A-9FD0-EF560FBD8203}">
      <dgm:prSet/>
      <dgm:spPr/>
      <dgm:t>
        <a:bodyPr/>
        <a:lstStyle/>
        <a:p>
          <a:pPr rtl="0"/>
          <a:r>
            <a:rPr lang="ru-RU" b="1" dirty="0" smtClean="0"/>
            <a:t>развитию налогового потенциала и обеспечению роста доходной части бюджета округа. </a:t>
          </a:r>
          <a:endParaRPr lang="ru-RU" dirty="0"/>
        </a:p>
      </dgm:t>
    </dgm:pt>
    <dgm:pt modelId="{D17807A5-AF55-41E0-B53A-5A278F6BEC2B}" type="parTrans" cxnId="{0EB5D9AE-3386-462C-AF32-B3B59F3088F8}">
      <dgm:prSet/>
      <dgm:spPr/>
      <dgm:t>
        <a:bodyPr/>
        <a:lstStyle/>
        <a:p>
          <a:endParaRPr lang="ru-RU"/>
        </a:p>
      </dgm:t>
    </dgm:pt>
    <dgm:pt modelId="{22CD53C9-A4D4-4482-A2D2-027352FBA492}" type="sibTrans" cxnId="{0EB5D9AE-3386-462C-AF32-B3B59F3088F8}">
      <dgm:prSet/>
      <dgm:spPr/>
      <dgm:t>
        <a:bodyPr/>
        <a:lstStyle/>
        <a:p>
          <a:endParaRPr lang="ru-RU"/>
        </a:p>
      </dgm:t>
    </dgm:pt>
    <dgm:pt modelId="{9DDA94C2-A88B-418E-B6B1-083F816DC15B}" type="pres">
      <dgm:prSet presAssocID="{E6F7FE7D-0B35-44E0-92EE-94AB8E49E6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B680-1489-4DA6-A7B7-E58865CC23FF}" type="pres">
      <dgm:prSet presAssocID="{F2933CB6-B136-463C-B7F2-4728B2A63C78}" presName="horFlow" presStyleCnt="0"/>
      <dgm:spPr/>
    </dgm:pt>
    <dgm:pt modelId="{95506327-73A2-416A-A13E-9535546DD078}" type="pres">
      <dgm:prSet presAssocID="{F2933CB6-B136-463C-B7F2-4728B2A63C78}" presName="bigChev" presStyleLbl="node1" presStyleIdx="0" presStyleCnt="1" custScaleX="109629" custScaleY="149717"/>
      <dgm:spPr/>
      <dgm:t>
        <a:bodyPr/>
        <a:lstStyle/>
        <a:p>
          <a:endParaRPr lang="ru-RU"/>
        </a:p>
      </dgm:t>
    </dgm:pt>
    <dgm:pt modelId="{57D908BC-4BC7-492A-A140-CA1AA5BBD615}" type="pres">
      <dgm:prSet presAssocID="{09AF786F-274F-4064-B7C3-269D52C6E2E0}" presName="parTrans" presStyleCnt="0"/>
      <dgm:spPr/>
    </dgm:pt>
    <dgm:pt modelId="{A535A3AA-98E3-4D82-B9FE-1AC0699967DF}" type="pres">
      <dgm:prSet presAssocID="{E10ABE4A-10A6-498C-A474-1AC900A7662C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F5412-3C34-4556-9A69-DF1298000E4E}" type="pres">
      <dgm:prSet presAssocID="{6F4F4CB5-0E14-4C1D-8EFD-EB9E435F092B}" presName="sibTrans" presStyleCnt="0"/>
      <dgm:spPr/>
    </dgm:pt>
    <dgm:pt modelId="{3031A245-AFA1-45FC-9EAD-7100340D8B1A}" type="pres">
      <dgm:prSet presAssocID="{400DFDD1-FCE6-421A-9FD0-EF560FBD820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5D9AE-3386-462C-AF32-B3B59F3088F8}" srcId="{F2933CB6-B136-463C-B7F2-4728B2A63C78}" destId="{400DFDD1-FCE6-421A-9FD0-EF560FBD8203}" srcOrd="1" destOrd="0" parTransId="{D17807A5-AF55-41E0-B53A-5A278F6BEC2B}" sibTransId="{22CD53C9-A4D4-4482-A2D2-027352FBA492}"/>
    <dgm:cxn modelId="{C1FEC69F-C44F-4AAB-86F2-ECF03E7FD677}" type="presOf" srcId="{E10ABE4A-10A6-498C-A474-1AC900A7662C}" destId="{A535A3AA-98E3-4D82-B9FE-1AC0699967DF}" srcOrd="0" destOrd="0" presId="urn:microsoft.com/office/officeart/2005/8/layout/lProcess3"/>
    <dgm:cxn modelId="{5C4288DD-C0BD-471F-8783-1B33FE077641}" srcId="{E6F7FE7D-0B35-44E0-92EE-94AB8E49E694}" destId="{F2933CB6-B136-463C-B7F2-4728B2A63C78}" srcOrd="0" destOrd="0" parTransId="{8D0085A5-18BA-4AAF-AAD2-F3D4F2ECFD34}" sibTransId="{893C50F9-1193-40AC-8D78-D66BDA235A5D}"/>
    <dgm:cxn modelId="{0A1DFD99-114B-444F-AF54-1512C8030A6E}" type="presOf" srcId="{F2933CB6-B136-463C-B7F2-4728B2A63C78}" destId="{95506327-73A2-416A-A13E-9535546DD078}" srcOrd="0" destOrd="0" presId="urn:microsoft.com/office/officeart/2005/8/layout/lProcess3"/>
    <dgm:cxn modelId="{0855293B-50C9-48F6-A9CF-C45DCE031E2D}" type="presOf" srcId="{400DFDD1-FCE6-421A-9FD0-EF560FBD8203}" destId="{3031A245-AFA1-45FC-9EAD-7100340D8B1A}" srcOrd="0" destOrd="0" presId="urn:microsoft.com/office/officeart/2005/8/layout/lProcess3"/>
    <dgm:cxn modelId="{D27F6828-F3AB-428B-BCD1-95C3F078EA69}" srcId="{F2933CB6-B136-463C-B7F2-4728B2A63C78}" destId="{E10ABE4A-10A6-498C-A474-1AC900A7662C}" srcOrd="0" destOrd="0" parTransId="{09AF786F-274F-4064-B7C3-269D52C6E2E0}" sibTransId="{6F4F4CB5-0E14-4C1D-8EFD-EB9E435F092B}"/>
    <dgm:cxn modelId="{18E868F0-FA6B-4E93-A9C9-812D215F8279}" type="presOf" srcId="{E6F7FE7D-0B35-44E0-92EE-94AB8E49E694}" destId="{9DDA94C2-A88B-418E-B6B1-083F816DC15B}" srcOrd="0" destOrd="0" presId="urn:microsoft.com/office/officeart/2005/8/layout/lProcess3"/>
    <dgm:cxn modelId="{D6FCEA1A-CB36-48E1-8994-7921914E29F5}" type="presParOf" srcId="{9DDA94C2-A88B-418E-B6B1-083F816DC15B}" destId="{92F8B680-1489-4DA6-A7B7-E58865CC23FF}" srcOrd="0" destOrd="0" presId="urn:microsoft.com/office/officeart/2005/8/layout/lProcess3"/>
    <dgm:cxn modelId="{3EEF7F28-4316-479C-B1AE-322378670DE2}" type="presParOf" srcId="{92F8B680-1489-4DA6-A7B7-E58865CC23FF}" destId="{95506327-73A2-416A-A13E-9535546DD078}" srcOrd="0" destOrd="0" presId="urn:microsoft.com/office/officeart/2005/8/layout/lProcess3"/>
    <dgm:cxn modelId="{E0BD718C-B3D9-49AE-92F9-5C546C20DF19}" type="presParOf" srcId="{92F8B680-1489-4DA6-A7B7-E58865CC23FF}" destId="{57D908BC-4BC7-492A-A140-CA1AA5BBD615}" srcOrd="1" destOrd="0" presId="urn:microsoft.com/office/officeart/2005/8/layout/lProcess3"/>
    <dgm:cxn modelId="{4B345DF6-FFFC-49DA-B2E1-57A264BAFB59}" type="presParOf" srcId="{92F8B680-1489-4DA6-A7B7-E58865CC23FF}" destId="{A535A3AA-98E3-4D82-B9FE-1AC0699967DF}" srcOrd="2" destOrd="0" presId="urn:microsoft.com/office/officeart/2005/8/layout/lProcess3"/>
    <dgm:cxn modelId="{0FE2A35B-A61B-4198-9486-33E15D7468EF}" type="presParOf" srcId="{92F8B680-1489-4DA6-A7B7-E58865CC23FF}" destId="{904F5412-3C34-4556-9A69-DF1298000E4E}" srcOrd="3" destOrd="0" presId="urn:microsoft.com/office/officeart/2005/8/layout/lProcess3"/>
    <dgm:cxn modelId="{C713BE26-42AA-409B-900B-43290A86A7A3}" type="presParOf" srcId="{92F8B680-1489-4DA6-A7B7-E58865CC23FF}" destId="{3031A245-AFA1-45FC-9EAD-7100340D8B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62C1F3-B52C-4C99-9268-35ED9337F0F4}" type="doc">
      <dgm:prSet loTypeId="urn:microsoft.com/office/officeart/2005/8/layout/vList4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391B3F-5AEF-4E0C-8AEC-47F37D568330}">
      <dgm:prSet phldrT="[Текст]" custT="1"/>
      <dgm:spPr/>
      <dgm:t>
        <a:bodyPr/>
        <a:lstStyle/>
        <a:p>
          <a:r>
            <a:rPr lang="ru-RU" sz="14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2024 года, исходя из которых бюджетная политика в 2022-2024 годах будет направлена на:</a:t>
          </a:r>
        </a:p>
        <a:p>
          <a:r>
            <a:rPr lang="ru-RU" sz="1400" dirty="0" smtClean="0"/>
            <a:t> - обеспечение сбалансированности и долгосрочной устойчивости бюджета округа;</a:t>
          </a:r>
        </a:p>
        <a:p>
          <a:r>
            <a:rPr lang="ru-RU" sz="1400" dirty="0" smtClean="0"/>
            <a:t> - повышение эффективности оптимизации бюджетных расходов;</a:t>
          </a:r>
        </a:p>
        <a:p>
          <a:r>
            <a:rPr lang="ru-RU" sz="14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r>
            <a:rPr lang="ru-RU" sz="1400" dirty="0" smtClean="0"/>
            <a:t> - повышение эффективности муниципального управления.</a:t>
          </a:r>
          <a:endParaRPr lang="ru-RU" sz="1400" dirty="0"/>
        </a:p>
      </dgm:t>
    </dgm:pt>
    <dgm:pt modelId="{8B6DD372-269B-4018-A6A4-795B94293418}" type="parTrans" cxnId="{2FC50CCE-7055-46DF-98D1-8271BB21B7BD}">
      <dgm:prSet/>
      <dgm:spPr/>
      <dgm:t>
        <a:bodyPr/>
        <a:lstStyle/>
        <a:p>
          <a:endParaRPr lang="ru-RU"/>
        </a:p>
      </dgm:t>
    </dgm:pt>
    <dgm:pt modelId="{23821585-6AD1-49BC-ADB7-3C40AEBACDAA}" type="sibTrans" cxnId="{2FC50CCE-7055-46DF-98D1-8271BB21B7BD}">
      <dgm:prSet/>
      <dgm:spPr/>
      <dgm:t>
        <a:bodyPr/>
        <a:lstStyle/>
        <a:p>
          <a:endParaRPr lang="ru-RU"/>
        </a:p>
      </dgm:t>
    </dgm:pt>
    <dgm:pt modelId="{F52B61EA-3DD0-4C4D-9696-3894991E77B7}">
      <dgm:prSet phldrT="[Текст]" custT="1"/>
      <dgm:spPr/>
      <dgm:t>
        <a:bodyPr/>
        <a:lstStyle/>
        <a:p>
          <a:r>
            <a:rPr lang="ru-RU" sz="1400" dirty="0" smtClean="0"/>
            <a:t>Бюджетная политика ориентирована на создание условий для устойчивого социально-экономического развития муниципального округа, повышение качества бюджетного процесса, обеспечение рационального, эффективного и результативного расходования бюджетных средств.</a:t>
          </a:r>
          <a:endParaRPr lang="ru-RU" sz="1400" dirty="0"/>
        </a:p>
      </dgm:t>
    </dgm:pt>
    <dgm:pt modelId="{FF1A8F42-F1FE-43EB-BAC0-B38E22253582}" type="parTrans" cxnId="{7EA1170B-332E-427A-AB9F-5A073B59B616}">
      <dgm:prSet/>
      <dgm:spPr/>
      <dgm:t>
        <a:bodyPr/>
        <a:lstStyle/>
        <a:p>
          <a:endParaRPr lang="ru-RU"/>
        </a:p>
      </dgm:t>
    </dgm:pt>
    <dgm:pt modelId="{0DD92AD0-66DB-4B08-8E33-4FAEF41BE263}" type="sibTrans" cxnId="{7EA1170B-332E-427A-AB9F-5A073B59B616}">
      <dgm:prSet/>
      <dgm:spPr/>
      <dgm:t>
        <a:bodyPr/>
        <a:lstStyle/>
        <a:p>
          <a:endParaRPr lang="ru-RU"/>
        </a:p>
      </dgm:t>
    </dgm:pt>
    <dgm:pt modelId="{2FAADAD3-4365-470D-A1D6-3D68C9F80AE3}">
      <dgm:prSet phldrT="[Текст]" custT="1"/>
      <dgm:spPr/>
      <dgm:t>
        <a:bodyPr/>
        <a:lstStyle/>
        <a:p>
          <a:r>
            <a:rPr lang="ru-RU" sz="1400" dirty="0" smtClean="0"/>
            <a:t>В соответствии с поручением Президента РФ от 01.03.2020 года №Пр-354 необходимо создание условий для реализации мероприятий, имеющих приоритетное значение для жителей муниципального округа и определяемых с учетом их мнения (путем проведения открытого голосования ил конкурсного отбора) по таким направлениям, как благоустройство объектов социальной инфраструктуры и прилегающих к ним территорий.</a:t>
          </a:r>
          <a:endParaRPr lang="ru-RU" sz="1400" dirty="0"/>
        </a:p>
      </dgm:t>
    </dgm:pt>
    <dgm:pt modelId="{8AF65566-CB2F-48C6-AE8B-4E06F7F6395D}" type="parTrans" cxnId="{65CFBBFB-6CAC-41E1-8C32-E4CF41EAB0A0}">
      <dgm:prSet/>
      <dgm:spPr/>
      <dgm:t>
        <a:bodyPr/>
        <a:lstStyle/>
        <a:p>
          <a:endParaRPr lang="ru-RU"/>
        </a:p>
      </dgm:t>
    </dgm:pt>
    <dgm:pt modelId="{274E2FFC-0336-4C94-8303-8267E3522157}" type="sibTrans" cxnId="{65CFBBFB-6CAC-41E1-8C32-E4CF41EAB0A0}">
      <dgm:prSet/>
      <dgm:spPr/>
      <dgm:t>
        <a:bodyPr/>
        <a:lstStyle/>
        <a:p>
          <a:endParaRPr lang="ru-RU"/>
        </a:p>
      </dgm:t>
    </dgm:pt>
    <dgm:pt modelId="{5DAE3579-88B1-48A0-8B47-E61E3F8A1CC3}" type="pres">
      <dgm:prSet presAssocID="{9162C1F3-B52C-4C99-9268-35ED9337F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A838-C9A4-442C-BBEB-92DEAEBB3871}" type="pres">
      <dgm:prSet presAssocID="{01391B3F-5AEF-4E0C-8AEC-47F37D568330}" presName="comp" presStyleCnt="0"/>
      <dgm:spPr/>
    </dgm:pt>
    <dgm:pt modelId="{FEC80125-A0FB-4CC7-B789-345104BE649F}" type="pres">
      <dgm:prSet presAssocID="{01391B3F-5AEF-4E0C-8AEC-47F37D568330}" presName="box" presStyleLbl="node1" presStyleIdx="0" presStyleCnt="3" custScaleY="209308"/>
      <dgm:spPr/>
      <dgm:t>
        <a:bodyPr/>
        <a:lstStyle/>
        <a:p>
          <a:endParaRPr lang="ru-RU"/>
        </a:p>
      </dgm:t>
    </dgm:pt>
    <dgm:pt modelId="{5AFFC2D4-C3B1-4E18-A723-DA07AA0EDD04}" type="pres">
      <dgm:prSet presAssocID="{01391B3F-5AEF-4E0C-8AEC-47F37D568330}" presName="img" presStyleLbl="fgImgPlace1" presStyleIdx="0" presStyleCnt="3" custScaleX="62621" custScaleY="92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1A415E91-B47B-4EF4-9EDD-B738322844A9}" type="pres">
      <dgm:prSet presAssocID="{01391B3F-5AEF-4E0C-8AEC-47F37D568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1E43-902B-4DCE-B6A9-5A9D1170780A}" type="pres">
      <dgm:prSet presAssocID="{23821585-6AD1-49BC-ADB7-3C40AEBACDAA}" presName="spacer" presStyleCnt="0"/>
      <dgm:spPr/>
    </dgm:pt>
    <dgm:pt modelId="{3C7A98A2-FC77-4A66-839E-F83AFC106419}" type="pres">
      <dgm:prSet presAssocID="{F52B61EA-3DD0-4C4D-9696-3894991E77B7}" presName="comp" presStyleCnt="0"/>
      <dgm:spPr/>
    </dgm:pt>
    <dgm:pt modelId="{D7ACF153-D288-4A87-897D-47ABC16CC198}" type="pres">
      <dgm:prSet presAssocID="{F52B61EA-3DD0-4C4D-9696-3894991E77B7}" presName="box" presStyleLbl="node1" presStyleIdx="1" presStyleCnt="3" custScaleY="95275" custLinFactNeighborX="-907" custLinFactNeighborY="1501"/>
      <dgm:spPr/>
      <dgm:t>
        <a:bodyPr/>
        <a:lstStyle/>
        <a:p>
          <a:endParaRPr lang="ru-RU"/>
        </a:p>
      </dgm:t>
    </dgm:pt>
    <dgm:pt modelId="{8AFB318F-00F8-444B-9EC7-5F387C8CCE49}" type="pres">
      <dgm:prSet presAssocID="{F52B61EA-3DD0-4C4D-9696-3894991E77B7}" presName="img" presStyleLbl="fgImgPlace1" presStyleIdx="1" presStyleCnt="3" custScaleX="67514" custLinFactNeighborX="-1403" custLinFactNeighborY="46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B09ADE3-6238-486E-AE89-97F8A13D1E1D}" type="pres">
      <dgm:prSet presAssocID="{F52B61EA-3DD0-4C4D-9696-3894991E7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2FD2-A1C6-47FA-B75B-B0E64A3ACF58}" type="pres">
      <dgm:prSet presAssocID="{0DD92AD0-66DB-4B08-8E33-4FAEF41BE263}" presName="spacer" presStyleCnt="0"/>
      <dgm:spPr/>
    </dgm:pt>
    <dgm:pt modelId="{21FDF978-6778-45CC-8CD7-9F110A7FBAF0}" type="pres">
      <dgm:prSet presAssocID="{2FAADAD3-4365-470D-A1D6-3D68C9F80AE3}" presName="comp" presStyleCnt="0"/>
      <dgm:spPr/>
    </dgm:pt>
    <dgm:pt modelId="{99B8C2C8-AC00-4B0E-AC77-14F5E09C5963}" type="pres">
      <dgm:prSet presAssocID="{2FAADAD3-4365-470D-A1D6-3D68C9F80AE3}" presName="box" presStyleLbl="node1" presStyleIdx="2" presStyleCnt="3" custScaleY="116547"/>
      <dgm:spPr/>
      <dgm:t>
        <a:bodyPr/>
        <a:lstStyle/>
        <a:p>
          <a:endParaRPr lang="ru-RU"/>
        </a:p>
      </dgm:t>
    </dgm:pt>
    <dgm:pt modelId="{FAE61C9B-2E3D-4224-93F3-197FDB1EDF3E}" type="pres">
      <dgm:prSet presAssocID="{2FAADAD3-4365-470D-A1D6-3D68C9F80AE3}" presName="img" presStyleLbl="fgImgPlace1" presStyleIdx="2" presStyleCnt="3" custScaleX="71322" custScaleY="1018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B96722E7-7988-4E2A-B5C8-67AEF01B6481}" type="pres">
      <dgm:prSet presAssocID="{2FAADAD3-4365-470D-A1D6-3D68C9F80A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3A40B-91D3-4537-8E6C-C27FFD83AD77}" type="presOf" srcId="{9162C1F3-B52C-4C99-9268-35ED9337F0F4}" destId="{5DAE3579-88B1-48A0-8B47-E61E3F8A1CC3}" srcOrd="0" destOrd="0" presId="urn:microsoft.com/office/officeart/2005/8/layout/vList4#1"/>
    <dgm:cxn modelId="{4A9E95E3-17F0-4C73-863B-B898ADD30A73}" type="presOf" srcId="{01391B3F-5AEF-4E0C-8AEC-47F37D568330}" destId="{FEC80125-A0FB-4CC7-B789-345104BE649F}" srcOrd="0" destOrd="0" presId="urn:microsoft.com/office/officeart/2005/8/layout/vList4#1"/>
    <dgm:cxn modelId="{C0C7A5B3-5FD1-4BB0-A8A1-BEE150F67C13}" type="presOf" srcId="{01391B3F-5AEF-4E0C-8AEC-47F37D568330}" destId="{1A415E91-B47B-4EF4-9EDD-B738322844A9}" srcOrd="1" destOrd="0" presId="urn:microsoft.com/office/officeart/2005/8/layout/vList4#1"/>
    <dgm:cxn modelId="{65CFBBFB-6CAC-41E1-8C32-E4CF41EAB0A0}" srcId="{9162C1F3-B52C-4C99-9268-35ED9337F0F4}" destId="{2FAADAD3-4365-470D-A1D6-3D68C9F80AE3}" srcOrd="2" destOrd="0" parTransId="{8AF65566-CB2F-48C6-AE8B-4E06F7F6395D}" sibTransId="{274E2FFC-0336-4C94-8303-8267E3522157}"/>
    <dgm:cxn modelId="{FA4169D5-8EDB-41AE-BC6B-93639130A241}" type="presOf" srcId="{F52B61EA-3DD0-4C4D-9696-3894991E77B7}" destId="{6B09ADE3-6238-486E-AE89-97F8A13D1E1D}" srcOrd="1" destOrd="0" presId="urn:microsoft.com/office/officeart/2005/8/layout/vList4#1"/>
    <dgm:cxn modelId="{7EA1170B-332E-427A-AB9F-5A073B59B616}" srcId="{9162C1F3-B52C-4C99-9268-35ED9337F0F4}" destId="{F52B61EA-3DD0-4C4D-9696-3894991E77B7}" srcOrd="1" destOrd="0" parTransId="{FF1A8F42-F1FE-43EB-BAC0-B38E22253582}" sibTransId="{0DD92AD0-66DB-4B08-8E33-4FAEF41BE263}"/>
    <dgm:cxn modelId="{193F5845-E308-4E70-993A-0A924EDBA165}" type="presOf" srcId="{2FAADAD3-4365-470D-A1D6-3D68C9F80AE3}" destId="{B96722E7-7988-4E2A-B5C8-67AEF01B6481}" srcOrd="1" destOrd="0" presId="urn:microsoft.com/office/officeart/2005/8/layout/vList4#1"/>
    <dgm:cxn modelId="{53057386-0E96-459C-9F82-00186357CE7F}" type="presOf" srcId="{F52B61EA-3DD0-4C4D-9696-3894991E77B7}" destId="{D7ACF153-D288-4A87-897D-47ABC16CC198}" srcOrd="0" destOrd="0" presId="urn:microsoft.com/office/officeart/2005/8/layout/vList4#1"/>
    <dgm:cxn modelId="{2FC50CCE-7055-46DF-98D1-8271BB21B7BD}" srcId="{9162C1F3-B52C-4C99-9268-35ED9337F0F4}" destId="{01391B3F-5AEF-4E0C-8AEC-47F37D568330}" srcOrd="0" destOrd="0" parTransId="{8B6DD372-269B-4018-A6A4-795B94293418}" sibTransId="{23821585-6AD1-49BC-ADB7-3C40AEBACDAA}"/>
    <dgm:cxn modelId="{CB95AC4E-9BF0-4588-8A05-1CBC562060FC}" type="presOf" srcId="{2FAADAD3-4365-470D-A1D6-3D68C9F80AE3}" destId="{99B8C2C8-AC00-4B0E-AC77-14F5E09C5963}" srcOrd="0" destOrd="0" presId="urn:microsoft.com/office/officeart/2005/8/layout/vList4#1"/>
    <dgm:cxn modelId="{14EBF08A-ED53-40E7-AE83-5B7F5149ED39}" type="presParOf" srcId="{5DAE3579-88B1-48A0-8B47-E61E3F8A1CC3}" destId="{C458A838-C9A4-442C-BBEB-92DEAEBB3871}" srcOrd="0" destOrd="0" presId="urn:microsoft.com/office/officeart/2005/8/layout/vList4#1"/>
    <dgm:cxn modelId="{AA4A71C4-AB44-45A9-9DA7-6492B4730586}" type="presParOf" srcId="{C458A838-C9A4-442C-BBEB-92DEAEBB3871}" destId="{FEC80125-A0FB-4CC7-B789-345104BE649F}" srcOrd="0" destOrd="0" presId="urn:microsoft.com/office/officeart/2005/8/layout/vList4#1"/>
    <dgm:cxn modelId="{5BA02C43-135D-4850-AB70-3C988095E62D}" type="presParOf" srcId="{C458A838-C9A4-442C-BBEB-92DEAEBB3871}" destId="{5AFFC2D4-C3B1-4E18-A723-DA07AA0EDD04}" srcOrd="1" destOrd="0" presId="urn:microsoft.com/office/officeart/2005/8/layout/vList4#1"/>
    <dgm:cxn modelId="{357C9820-C54E-46A6-AFFD-DCDE66031258}" type="presParOf" srcId="{C458A838-C9A4-442C-BBEB-92DEAEBB3871}" destId="{1A415E91-B47B-4EF4-9EDD-B738322844A9}" srcOrd="2" destOrd="0" presId="urn:microsoft.com/office/officeart/2005/8/layout/vList4#1"/>
    <dgm:cxn modelId="{553B0805-20DB-4F75-B221-BB0EF4897245}" type="presParOf" srcId="{5DAE3579-88B1-48A0-8B47-E61E3F8A1CC3}" destId="{E91D1E43-902B-4DCE-B6A9-5A9D1170780A}" srcOrd="1" destOrd="0" presId="urn:microsoft.com/office/officeart/2005/8/layout/vList4#1"/>
    <dgm:cxn modelId="{6CF085D5-1ADC-4C04-96A3-6D49AEB03C24}" type="presParOf" srcId="{5DAE3579-88B1-48A0-8B47-E61E3F8A1CC3}" destId="{3C7A98A2-FC77-4A66-839E-F83AFC106419}" srcOrd="2" destOrd="0" presId="urn:microsoft.com/office/officeart/2005/8/layout/vList4#1"/>
    <dgm:cxn modelId="{B5F9E89F-B59F-4BDF-9666-E4C797B150D6}" type="presParOf" srcId="{3C7A98A2-FC77-4A66-839E-F83AFC106419}" destId="{D7ACF153-D288-4A87-897D-47ABC16CC198}" srcOrd="0" destOrd="0" presId="urn:microsoft.com/office/officeart/2005/8/layout/vList4#1"/>
    <dgm:cxn modelId="{5841B164-8801-442E-A1C9-E950809EE665}" type="presParOf" srcId="{3C7A98A2-FC77-4A66-839E-F83AFC106419}" destId="{8AFB318F-00F8-444B-9EC7-5F387C8CCE49}" srcOrd="1" destOrd="0" presId="urn:microsoft.com/office/officeart/2005/8/layout/vList4#1"/>
    <dgm:cxn modelId="{2421EECB-12C2-43C5-82E3-235137336394}" type="presParOf" srcId="{3C7A98A2-FC77-4A66-839E-F83AFC106419}" destId="{6B09ADE3-6238-486E-AE89-97F8A13D1E1D}" srcOrd="2" destOrd="0" presId="urn:microsoft.com/office/officeart/2005/8/layout/vList4#1"/>
    <dgm:cxn modelId="{6A6BAB4A-B4F4-42C0-8F58-1A15558D65AD}" type="presParOf" srcId="{5DAE3579-88B1-48A0-8B47-E61E3F8A1CC3}" destId="{A56D2FD2-A1C6-47FA-B75B-B0E64A3ACF58}" srcOrd="3" destOrd="0" presId="urn:microsoft.com/office/officeart/2005/8/layout/vList4#1"/>
    <dgm:cxn modelId="{CC296C81-41D7-4A84-B73E-E63BA13EF2F7}" type="presParOf" srcId="{5DAE3579-88B1-48A0-8B47-E61E3F8A1CC3}" destId="{21FDF978-6778-45CC-8CD7-9F110A7FBAF0}" srcOrd="4" destOrd="0" presId="urn:microsoft.com/office/officeart/2005/8/layout/vList4#1"/>
    <dgm:cxn modelId="{1AB8AED8-707D-4260-B67E-88E841458848}" type="presParOf" srcId="{21FDF978-6778-45CC-8CD7-9F110A7FBAF0}" destId="{99B8C2C8-AC00-4B0E-AC77-14F5E09C5963}" srcOrd="0" destOrd="0" presId="urn:microsoft.com/office/officeart/2005/8/layout/vList4#1"/>
    <dgm:cxn modelId="{1C593F83-F26A-4846-A8FF-9AA8FA0C3BCC}" type="presParOf" srcId="{21FDF978-6778-45CC-8CD7-9F110A7FBAF0}" destId="{FAE61C9B-2E3D-4224-93F3-197FDB1EDF3E}" srcOrd="1" destOrd="0" presId="urn:microsoft.com/office/officeart/2005/8/layout/vList4#1"/>
    <dgm:cxn modelId="{68E1BAFE-C9AD-4461-A0E3-0DE1D9BD708D}" type="presParOf" srcId="{21FDF978-6778-45CC-8CD7-9F110A7FBAF0}" destId="{B96722E7-7988-4E2A-B5C8-67AEF01B648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2727-6B6A-4C59-94D5-0C22C0F56D75}">
      <dgm:prSet/>
      <dgm:spPr/>
      <dgm:t>
        <a:bodyPr/>
        <a:lstStyle/>
        <a:p>
          <a:pPr rtl="0"/>
          <a:r>
            <a:rPr lang="ru-RU" dirty="0" smtClean="0"/>
            <a:t>Помогает формировать доходную часть бюджета</a:t>
          </a:r>
          <a:endParaRPr lang="ru-RU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94824FEF-B0BD-4009-8FD5-2A77E6531C16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88A09-0E35-4246-A85B-64F55BC17AD4}" type="pres">
      <dgm:prSet presAssocID="{205AC594-40AD-494F-8AFA-4439ED488BE6}" presName="wedge1" presStyleLbl="node1" presStyleIdx="0" presStyleCnt="1" custLinFactNeighborX="2064" custLinFactNeighborY="-9904"/>
      <dgm:spPr/>
      <dgm:t>
        <a:bodyPr/>
        <a:lstStyle/>
        <a:p>
          <a:endParaRPr lang="ru-RU"/>
        </a:p>
      </dgm:t>
    </dgm:pt>
    <dgm:pt modelId="{CF327296-3B26-4300-B302-F23AE562A5BE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C0E3194C-2F26-4B30-854B-242E9B39C18F}" type="presOf" srcId="{205AC594-40AD-494F-8AFA-4439ED488BE6}" destId="{94824FEF-B0BD-4009-8FD5-2A77E6531C16}" srcOrd="0" destOrd="0" presId="urn:microsoft.com/office/officeart/2005/8/layout/chart3"/>
    <dgm:cxn modelId="{87988C0E-F233-44C6-9FB3-B1BCB1FA4103}" type="presOf" srcId="{32CC2727-6B6A-4C59-94D5-0C22C0F56D75}" destId="{AC088A09-0E35-4246-A85B-64F55BC17AD4}" srcOrd="0" destOrd="0" presId="urn:microsoft.com/office/officeart/2005/8/layout/chart3"/>
    <dgm:cxn modelId="{7E1D529E-998E-49C6-86B6-EA7BBCE9310C}" type="presOf" srcId="{32CC2727-6B6A-4C59-94D5-0C22C0F56D75}" destId="{CF327296-3B26-4300-B302-F23AE562A5BE}" srcOrd="1" destOrd="0" presId="urn:microsoft.com/office/officeart/2005/8/layout/chart3"/>
    <dgm:cxn modelId="{594230BA-24B1-4DB3-A6DF-65294B861532}" type="presParOf" srcId="{94824FEF-B0BD-4009-8FD5-2A77E6531C16}" destId="{AC088A09-0E35-4246-A85B-64F55BC17AD4}" srcOrd="0" destOrd="0" presId="urn:microsoft.com/office/officeart/2005/8/layout/chart3"/>
    <dgm:cxn modelId="{EF31438D-CD22-4663-837D-F79ACD4A7E1F}" type="presParOf" srcId="{94824FEF-B0BD-4009-8FD5-2A77E6531C16}" destId="{CF327296-3B26-4300-B302-F23AE562A5B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214FFF-019E-40AE-AC84-A1A8A5B69B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AFCE05-4763-4565-ACB4-8E9DE79BDE2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/>
              </a:solidFill>
            </a:rPr>
            <a:t>НАЛОГОВЫЕ ДОХОДЫ</a:t>
          </a:r>
        </a:p>
        <a:p>
          <a:pPr algn="ctr"/>
          <a:r>
            <a:rPr lang="ru-RU" sz="1200" b="0" i="1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gm:t>
    </dgm:pt>
    <dgm:pt modelId="{901B7D79-0218-4D07-9C5D-2AE14DFB1DC7}" type="parTrans" cxnId="{6A5C6173-5A17-4350-84E6-6813E82E7E6D}">
      <dgm:prSet/>
      <dgm:spPr/>
      <dgm:t>
        <a:bodyPr/>
        <a:lstStyle/>
        <a:p>
          <a:endParaRPr lang="ru-RU"/>
        </a:p>
      </dgm:t>
    </dgm:pt>
    <dgm:pt modelId="{7098CABF-9068-4000-A9C6-08CF219E5100}" type="sibTrans" cxnId="{6A5C6173-5A17-4350-84E6-6813E82E7E6D}">
      <dgm:prSet/>
      <dgm:spPr/>
      <dgm:t>
        <a:bodyPr/>
        <a:lstStyle/>
        <a:p>
          <a:endParaRPr lang="ru-RU"/>
        </a:p>
      </dgm:t>
    </dgm:pt>
    <dgm:pt modelId="{C8D10CA8-802D-4E68-8496-C27C22AC02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200" b="0" i="1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dirty="0">
            <a:solidFill>
              <a:schemeClr val="bg1"/>
            </a:solidFill>
          </a:endParaRPr>
        </a:p>
      </dgm:t>
    </dgm:pt>
    <dgm:pt modelId="{4C1C7E5B-719D-4004-89D1-2AA520D3A044}" type="parTrans" cxnId="{96989537-F795-40CD-B77A-521FF055EC86}">
      <dgm:prSet/>
      <dgm:spPr/>
      <dgm:t>
        <a:bodyPr/>
        <a:lstStyle/>
        <a:p>
          <a:endParaRPr lang="ru-RU"/>
        </a:p>
      </dgm:t>
    </dgm:pt>
    <dgm:pt modelId="{945C8EA0-2E33-4011-96EA-6DF5645D20C1}" type="sibTrans" cxnId="{96989537-F795-40CD-B77A-521FF055EC86}">
      <dgm:prSet/>
      <dgm:spPr/>
      <dgm:t>
        <a:bodyPr/>
        <a:lstStyle/>
        <a:p>
          <a:endParaRPr lang="ru-RU"/>
        </a:p>
      </dgm:t>
    </dgm:pt>
    <dgm:pt modelId="{32156B01-AFB6-443B-821E-3A40D704D3F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БЕЗВОЗМЕЗДНЫЕ</a:t>
          </a:r>
          <a:r>
            <a:rPr lang="ru-RU" sz="1600" b="1" baseline="0" dirty="0" smtClean="0"/>
            <a:t> ПОСТУПЛЕНИЯ</a:t>
          </a:r>
        </a:p>
        <a:p>
          <a:r>
            <a:rPr lang="ru-RU" sz="1200" dirty="0" smtClean="0"/>
            <a:t>(финансовая помощь из бюджетов других уровней  в </a:t>
          </a:r>
          <a:r>
            <a:rPr lang="ru-RU" sz="1200" dirty="0" err="1" smtClean="0"/>
            <a:t>т.ч</a:t>
          </a:r>
          <a:r>
            <a:rPr lang="ru-RU" sz="1200" dirty="0" smtClean="0"/>
            <a:t>. межбюджетные трансферты, дотации, субсидии, субвенции)</a:t>
          </a:r>
          <a:endParaRPr lang="ru-RU" sz="1200" dirty="0"/>
        </a:p>
      </dgm:t>
    </dgm:pt>
    <dgm:pt modelId="{F2E294FE-43D9-4805-A8F4-03F6650DC469}" type="parTrans" cxnId="{EBA167F7-5A15-4C5F-BD66-B0EC3F4085EC}">
      <dgm:prSet/>
      <dgm:spPr/>
      <dgm:t>
        <a:bodyPr/>
        <a:lstStyle/>
        <a:p>
          <a:endParaRPr lang="ru-RU"/>
        </a:p>
      </dgm:t>
    </dgm:pt>
    <dgm:pt modelId="{F34806FA-4937-4A2D-814F-A93307BB7C8C}" type="sibTrans" cxnId="{EBA167F7-5A15-4C5F-BD66-B0EC3F4085EC}">
      <dgm:prSet/>
      <dgm:spPr/>
      <dgm:t>
        <a:bodyPr/>
        <a:lstStyle/>
        <a:p>
          <a:endParaRPr lang="ru-RU"/>
        </a:p>
      </dgm:t>
    </dgm:pt>
    <dgm:pt modelId="{7820E8BB-EF0C-492D-BED2-86FFABFF9AB4}" type="pres">
      <dgm:prSet presAssocID="{92214FFF-019E-40AE-AC84-A1A8A5B6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88D8-9EB9-47E8-B06B-A3DB45C3644C}" type="pres">
      <dgm:prSet presAssocID="{30AFCE05-4763-4565-ACB4-8E9DE79BDE2D}" presName="node" presStyleLbl="node1" presStyleIdx="0" presStyleCnt="3" custScaleX="57181" custScaleY="83614" custLinFactNeighborX="-58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7BE-AE6F-4A91-A07D-D343724486E0}" type="pres">
      <dgm:prSet presAssocID="{7098CABF-9068-4000-A9C6-08CF219E5100}" presName="sibTrans" presStyleCnt="0"/>
      <dgm:spPr/>
    </dgm:pt>
    <dgm:pt modelId="{7900CFD0-847B-482E-8F5C-7183E0C94C54}" type="pres">
      <dgm:prSet presAssocID="{C8D10CA8-802D-4E68-8496-C27C22AC0287}" presName="node" presStyleLbl="node1" presStyleIdx="1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B46A-18F5-4DEF-8272-EBE202A46FEA}" type="pres">
      <dgm:prSet presAssocID="{945C8EA0-2E33-4011-96EA-6DF5645D20C1}" presName="sibTrans" presStyleCnt="0"/>
      <dgm:spPr/>
    </dgm:pt>
    <dgm:pt modelId="{37FB0CEF-2711-4D39-8EA0-CC94ABE2E3DC}" type="pres">
      <dgm:prSet presAssocID="{32156B01-AFB6-443B-821E-3A40D704D3F1}" presName="node" presStyleLbl="node1" presStyleIdx="2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7C940-91A6-4A55-8ACD-61449082BCD9}" type="presOf" srcId="{32156B01-AFB6-443B-821E-3A40D704D3F1}" destId="{37FB0CEF-2711-4D39-8EA0-CC94ABE2E3DC}" srcOrd="0" destOrd="0" presId="urn:microsoft.com/office/officeart/2005/8/layout/default#1"/>
    <dgm:cxn modelId="{B3F828AA-3352-4086-AE3F-B2C93A9ABEB4}" type="presOf" srcId="{92214FFF-019E-40AE-AC84-A1A8A5B69B3C}" destId="{7820E8BB-EF0C-492D-BED2-86FFABFF9AB4}" srcOrd="0" destOrd="0" presId="urn:microsoft.com/office/officeart/2005/8/layout/default#1"/>
    <dgm:cxn modelId="{891934B7-C8A8-43D3-99B7-6937635C11C5}" type="presOf" srcId="{30AFCE05-4763-4565-ACB4-8E9DE79BDE2D}" destId="{ECF688D8-9EB9-47E8-B06B-A3DB45C3644C}" srcOrd="0" destOrd="0" presId="urn:microsoft.com/office/officeart/2005/8/layout/default#1"/>
    <dgm:cxn modelId="{904C5F56-F4FA-4D20-AF47-97061A72723F}" type="presOf" srcId="{C8D10CA8-802D-4E68-8496-C27C22AC0287}" destId="{7900CFD0-847B-482E-8F5C-7183E0C94C54}" srcOrd="0" destOrd="0" presId="urn:microsoft.com/office/officeart/2005/8/layout/default#1"/>
    <dgm:cxn modelId="{EBA167F7-5A15-4C5F-BD66-B0EC3F4085EC}" srcId="{92214FFF-019E-40AE-AC84-A1A8A5B69B3C}" destId="{32156B01-AFB6-443B-821E-3A40D704D3F1}" srcOrd="2" destOrd="0" parTransId="{F2E294FE-43D9-4805-A8F4-03F6650DC469}" sibTransId="{F34806FA-4937-4A2D-814F-A93307BB7C8C}"/>
    <dgm:cxn modelId="{6A5C6173-5A17-4350-84E6-6813E82E7E6D}" srcId="{92214FFF-019E-40AE-AC84-A1A8A5B69B3C}" destId="{30AFCE05-4763-4565-ACB4-8E9DE79BDE2D}" srcOrd="0" destOrd="0" parTransId="{901B7D79-0218-4D07-9C5D-2AE14DFB1DC7}" sibTransId="{7098CABF-9068-4000-A9C6-08CF219E5100}"/>
    <dgm:cxn modelId="{96989537-F795-40CD-B77A-521FF055EC86}" srcId="{92214FFF-019E-40AE-AC84-A1A8A5B69B3C}" destId="{C8D10CA8-802D-4E68-8496-C27C22AC0287}" srcOrd="1" destOrd="0" parTransId="{4C1C7E5B-719D-4004-89D1-2AA520D3A044}" sibTransId="{945C8EA0-2E33-4011-96EA-6DF5645D20C1}"/>
    <dgm:cxn modelId="{ECA0246B-7B8F-4558-B7E6-D9C365891469}" type="presParOf" srcId="{7820E8BB-EF0C-492D-BED2-86FFABFF9AB4}" destId="{ECF688D8-9EB9-47E8-B06B-A3DB45C3644C}" srcOrd="0" destOrd="0" presId="urn:microsoft.com/office/officeart/2005/8/layout/default#1"/>
    <dgm:cxn modelId="{E3A35CE2-7B7F-42F5-99D5-124FEC67F4C4}" type="presParOf" srcId="{7820E8BB-EF0C-492D-BED2-86FFABFF9AB4}" destId="{F81317BE-AE6F-4A91-A07D-D343724486E0}" srcOrd="1" destOrd="0" presId="urn:microsoft.com/office/officeart/2005/8/layout/default#1"/>
    <dgm:cxn modelId="{CFE2D777-39E2-44F6-9B50-00ED721870A6}" type="presParOf" srcId="{7820E8BB-EF0C-492D-BED2-86FFABFF9AB4}" destId="{7900CFD0-847B-482E-8F5C-7183E0C94C54}" srcOrd="2" destOrd="0" presId="urn:microsoft.com/office/officeart/2005/8/layout/default#1"/>
    <dgm:cxn modelId="{5524FCBA-DD04-4DE2-B157-3B23FCB1C178}" type="presParOf" srcId="{7820E8BB-EF0C-492D-BED2-86FFABFF9AB4}" destId="{C5FDB46A-18F5-4DEF-8272-EBE202A46FEA}" srcOrd="3" destOrd="0" presId="urn:microsoft.com/office/officeart/2005/8/layout/default#1"/>
    <dgm:cxn modelId="{4F5A303B-A998-4BEC-BC1E-4D84BB4140B3}" type="presParOf" srcId="{7820E8BB-EF0C-492D-BED2-86FFABFF9AB4}" destId="{37FB0CEF-2711-4D39-8EA0-CC94ABE2E3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8079CF-127D-43FB-9043-8190A4D96C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22835-0E54-4527-8439-B0CCC51093AD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Зачем формировать и исполнять бюджет по программам ?</a:t>
          </a:r>
          <a:endParaRPr lang="ru-RU" sz="1800" b="1" dirty="0"/>
        </a:p>
      </dgm:t>
    </dgm:pt>
    <dgm:pt modelId="{E3EBFB37-6B36-461A-8947-6E4B92BE1EF5}" type="parTrans" cxnId="{FE532967-6746-4623-BE3F-F0522A533AD3}">
      <dgm:prSet/>
      <dgm:spPr/>
      <dgm:t>
        <a:bodyPr/>
        <a:lstStyle/>
        <a:p>
          <a:endParaRPr lang="ru-RU"/>
        </a:p>
      </dgm:t>
    </dgm:pt>
    <dgm:pt modelId="{35030D03-8716-4174-9FB1-0D0479FCDE29}" type="sibTrans" cxnId="{FE532967-6746-4623-BE3F-F0522A533AD3}">
      <dgm:prSet/>
      <dgm:spPr/>
      <dgm:t>
        <a:bodyPr/>
        <a:lstStyle/>
        <a:p>
          <a:endParaRPr lang="ru-RU"/>
        </a:p>
      </dgm:t>
    </dgm:pt>
    <dgm:pt modelId="{B88AE29B-1761-4F33-B775-0287268094FA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в целях повышения эффективности и результативности бюджетных расходов</a:t>
          </a:r>
          <a:endParaRPr lang="ru-RU" sz="1800" dirty="0"/>
        </a:p>
      </dgm:t>
    </dgm:pt>
    <dgm:pt modelId="{735229B5-1F6D-4D66-BB80-E2A963564A53}" type="parTrans" cxnId="{DE34BDB4-B8D5-42ED-AFDC-086EE13B53FB}">
      <dgm:prSet/>
      <dgm:spPr/>
      <dgm:t>
        <a:bodyPr/>
        <a:lstStyle/>
        <a:p>
          <a:endParaRPr lang="ru-RU"/>
        </a:p>
      </dgm:t>
    </dgm:pt>
    <dgm:pt modelId="{2C519172-1232-4C71-A8F7-B810688CD2DB}" type="sibTrans" cxnId="{DE34BDB4-B8D5-42ED-AFDC-086EE13B53FB}">
      <dgm:prSet/>
      <dgm:spPr/>
      <dgm:t>
        <a:bodyPr/>
        <a:lstStyle/>
        <a:p>
          <a:endParaRPr lang="ru-RU"/>
        </a:p>
      </dgm:t>
    </dgm:pt>
    <dgm:pt modelId="{1FBEEDD3-1D7C-4E32-950C-947A3E7A25B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dirty="0"/>
        </a:p>
      </dgm:t>
    </dgm:pt>
    <dgm:pt modelId="{EB8DE2BE-BB50-48CB-AC56-00E83928222D}" type="parTrans" cxnId="{8F9B0E36-8216-4A30-A07C-ACC222AE4820}">
      <dgm:prSet/>
      <dgm:spPr/>
      <dgm:t>
        <a:bodyPr/>
        <a:lstStyle/>
        <a:p>
          <a:endParaRPr lang="ru-RU"/>
        </a:p>
      </dgm:t>
    </dgm:pt>
    <dgm:pt modelId="{71DE2F92-7DFB-4223-99F9-D9F0C57F8215}" type="sibTrans" cxnId="{8F9B0E36-8216-4A30-A07C-ACC222AE4820}">
      <dgm:prSet/>
      <dgm:spPr/>
      <dgm:t>
        <a:bodyPr/>
        <a:lstStyle/>
        <a:p>
          <a:endParaRPr lang="ru-RU"/>
        </a:p>
      </dgm:t>
    </dgm:pt>
    <dgm:pt modelId="{3B1AA78A-D6E6-404E-B280-57F90F0A6DDF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Действия и бюджетные средства направлены на достижения заданного результата</a:t>
          </a:r>
          <a:endParaRPr lang="ru-RU" sz="1800" dirty="0"/>
        </a:p>
      </dgm:t>
    </dgm:pt>
    <dgm:pt modelId="{319CF00B-A734-4BFD-9EE9-2ABBBB8A72B9}" type="parTrans" cxnId="{203CD625-4191-472E-8F03-A1F5EE7EC3C0}">
      <dgm:prSet/>
      <dgm:spPr/>
      <dgm:t>
        <a:bodyPr/>
        <a:lstStyle/>
        <a:p>
          <a:endParaRPr lang="ru-RU"/>
        </a:p>
      </dgm:t>
    </dgm:pt>
    <dgm:pt modelId="{B951ED90-B005-4814-AC35-FD0F51A6A8D3}" type="sibTrans" cxnId="{203CD625-4191-472E-8F03-A1F5EE7EC3C0}">
      <dgm:prSet/>
      <dgm:spPr/>
      <dgm:t>
        <a:bodyPr/>
        <a:lstStyle/>
        <a:p>
          <a:endParaRPr lang="ru-RU"/>
        </a:p>
      </dgm:t>
    </dgm:pt>
    <dgm:pt modelId="{B85B0015-C626-4347-933E-C054E3A4E4B2}" type="pres">
      <dgm:prSet presAssocID="{F78079CF-127D-43FB-9043-8190A4D96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2C385-C594-4E89-AB64-8D6F52AA924F}" type="pres">
      <dgm:prSet presAssocID="{0B322835-0E54-4527-8439-B0CCC51093AD}" presName="roof" presStyleLbl="dkBgShp" presStyleIdx="0" presStyleCnt="2" custLinFactNeighborX="1512" custLinFactNeighborY="-2859"/>
      <dgm:spPr/>
      <dgm:t>
        <a:bodyPr/>
        <a:lstStyle/>
        <a:p>
          <a:endParaRPr lang="ru-RU"/>
        </a:p>
      </dgm:t>
    </dgm:pt>
    <dgm:pt modelId="{5701258D-FDBA-40E7-B1CA-812F21FE70BB}" type="pres">
      <dgm:prSet presAssocID="{0B322835-0E54-4527-8439-B0CCC51093AD}" presName="pillars" presStyleCnt="0"/>
      <dgm:spPr/>
    </dgm:pt>
    <dgm:pt modelId="{7CD81FB3-4751-45FB-A603-A90520A42BD6}" type="pres">
      <dgm:prSet presAssocID="{0B322835-0E54-4527-8439-B0CCC51093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1111-6950-4E2C-B6A1-B7214E46FBCE}" type="pres">
      <dgm:prSet presAssocID="{1FBEEDD3-1D7C-4E32-950C-947A3E7A25BB}" presName="pillarX" presStyleLbl="node1" presStyleIdx="1" presStyleCnt="3" custScaleY="127723" custLinFactNeighborX="-1555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84E1-B7B8-451E-AF58-B603E7D28E7A}" type="pres">
      <dgm:prSet presAssocID="{3B1AA78A-D6E6-404E-B280-57F90F0A6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C883-4ADD-4117-BA8F-AC79E0C6EF13}" type="pres">
      <dgm:prSet presAssocID="{0B322835-0E54-4527-8439-B0CCC51093AD}" presName="base" presStyleLbl="dkBgShp" presStyleIdx="1" presStyleCnt="2" custFlipVert="1" custFlipHor="0" custScaleX="30568" custScaleY="97046" custLinFactNeighborY="12378"/>
      <dgm:spPr>
        <a:noFill/>
      </dgm:spPr>
    </dgm:pt>
  </dgm:ptLst>
  <dgm:cxnLst>
    <dgm:cxn modelId="{0E20AE50-A4F7-44BF-8744-8D720E10C44B}" type="presOf" srcId="{0B322835-0E54-4527-8439-B0CCC51093AD}" destId="{1C12C385-C594-4E89-AB64-8D6F52AA924F}" srcOrd="0" destOrd="0" presId="urn:microsoft.com/office/officeart/2005/8/layout/hList3"/>
    <dgm:cxn modelId="{0EEB5A62-F613-4940-B991-978532F07EAA}" type="presOf" srcId="{1FBEEDD3-1D7C-4E32-950C-947A3E7A25BB}" destId="{B5801111-6950-4E2C-B6A1-B7214E46FBCE}" srcOrd="0" destOrd="0" presId="urn:microsoft.com/office/officeart/2005/8/layout/hList3"/>
    <dgm:cxn modelId="{203CD625-4191-472E-8F03-A1F5EE7EC3C0}" srcId="{0B322835-0E54-4527-8439-B0CCC51093AD}" destId="{3B1AA78A-D6E6-404E-B280-57F90F0A6DDF}" srcOrd="2" destOrd="0" parTransId="{319CF00B-A734-4BFD-9EE9-2ABBBB8A72B9}" sibTransId="{B951ED90-B005-4814-AC35-FD0F51A6A8D3}"/>
    <dgm:cxn modelId="{E39778ED-2975-4AD2-8C58-8145301D6F7F}" type="presOf" srcId="{3B1AA78A-D6E6-404E-B280-57F90F0A6DDF}" destId="{5CA184E1-B7B8-451E-AF58-B603E7D28E7A}" srcOrd="0" destOrd="0" presId="urn:microsoft.com/office/officeart/2005/8/layout/hList3"/>
    <dgm:cxn modelId="{FE532967-6746-4623-BE3F-F0522A533AD3}" srcId="{F78079CF-127D-43FB-9043-8190A4D96C3A}" destId="{0B322835-0E54-4527-8439-B0CCC51093AD}" srcOrd="0" destOrd="0" parTransId="{E3EBFB37-6B36-461A-8947-6E4B92BE1EF5}" sibTransId="{35030D03-8716-4174-9FB1-0D0479FCDE29}"/>
    <dgm:cxn modelId="{DE34BDB4-B8D5-42ED-AFDC-086EE13B53FB}" srcId="{0B322835-0E54-4527-8439-B0CCC51093AD}" destId="{B88AE29B-1761-4F33-B775-0287268094FA}" srcOrd="0" destOrd="0" parTransId="{735229B5-1F6D-4D66-BB80-E2A963564A53}" sibTransId="{2C519172-1232-4C71-A8F7-B810688CD2DB}"/>
    <dgm:cxn modelId="{8F9B0E36-8216-4A30-A07C-ACC222AE4820}" srcId="{0B322835-0E54-4527-8439-B0CCC51093AD}" destId="{1FBEEDD3-1D7C-4E32-950C-947A3E7A25BB}" srcOrd="1" destOrd="0" parTransId="{EB8DE2BE-BB50-48CB-AC56-00E83928222D}" sibTransId="{71DE2F92-7DFB-4223-99F9-D9F0C57F8215}"/>
    <dgm:cxn modelId="{11B468FD-0C3D-41A7-B608-C998C68686E4}" type="presOf" srcId="{F78079CF-127D-43FB-9043-8190A4D96C3A}" destId="{B85B0015-C626-4347-933E-C054E3A4E4B2}" srcOrd="0" destOrd="0" presId="urn:microsoft.com/office/officeart/2005/8/layout/hList3"/>
    <dgm:cxn modelId="{825362DC-B692-46AE-A8D7-DFD82DD534DD}" type="presOf" srcId="{B88AE29B-1761-4F33-B775-0287268094FA}" destId="{7CD81FB3-4751-45FB-A603-A90520A42BD6}" srcOrd="0" destOrd="0" presId="urn:microsoft.com/office/officeart/2005/8/layout/hList3"/>
    <dgm:cxn modelId="{919C682A-FFD6-4D39-8E94-C1D49CBD22FC}" type="presParOf" srcId="{B85B0015-C626-4347-933E-C054E3A4E4B2}" destId="{1C12C385-C594-4E89-AB64-8D6F52AA924F}" srcOrd="0" destOrd="0" presId="urn:microsoft.com/office/officeart/2005/8/layout/hList3"/>
    <dgm:cxn modelId="{92D79233-BEAE-4358-B20C-2582865F7D10}" type="presParOf" srcId="{B85B0015-C626-4347-933E-C054E3A4E4B2}" destId="{5701258D-FDBA-40E7-B1CA-812F21FE70BB}" srcOrd="1" destOrd="0" presId="urn:microsoft.com/office/officeart/2005/8/layout/hList3"/>
    <dgm:cxn modelId="{CCB1F060-A16A-4382-BA16-EE521DCDD2B7}" type="presParOf" srcId="{5701258D-FDBA-40E7-B1CA-812F21FE70BB}" destId="{7CD81FB3-4751-45FB-A603-A90520A42BD6}" srcOrd="0" destOrd="0" presId="urn:microsoft.com/office/officeart/2005/8/layout/hList3"/>
    <dgm:cxn modelId="{43ADF05A-976B-4EFF-B5F7-4A0B19781516}" type="presParOf" srcId="{5701258D-FDBA-40E7-B1CA-812F21FE70BB}" destId="{B5801111-6950-4E2C-B6A1-B7214E46FBCE}" srcOrd="1" destOrd="0" presId="urn:microsoft.com/office/officeart/2005/8/layout/hList3"/>
    <dgm:cxn modelId="{1A86E3DC-7F98-4A18-9CFA-F82C40D48EB4}" type="presParOf" srcId="{5701258D-FDBA-40E7-B1CA-812F21FE70BB}" destId="{5CA184E1-B7B8-451E-AF58-B603E7D28E7A}" srcOrd="2" destOrd="0" presId="urn:microsoft.com/office/officeart/2005/8/layout/hList3"/>
    <dgm:cxn modelId="{01E0A04B-7063-4507-B51D-1B54DEF1A92C}" type="presParOf" srcId="{B85B0015-C626-4347-933E-C054E3A4E4B2}" destId="{C5A1C883-4ADD-4117-BA8F-AC79E0C6EF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378C8-A77C-45DD-8EEF-06D319F375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0206E18-C95A-4670-9360-157BF6698285}">
      <dgm:prSet phldrT="[Текст]" custT="1"/>
      <dgm:spPr/>
      <dgm:t>
        <a:bodyPr/>
        <a:lstStyle/>
        <a:p>
          <a:pPr algn="ctr"/>
          <a:r>
            <a:rPr lang="ru-RU" sz="16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dirty="0"/>
        </a:p>
      </dgm:t>
    </dgm:pt>
    <dgm:pt modelId="{060CA51A-EF43-48E0-B98C-4F699AB3E539}" type="parTrans" cxnId="{B6CFA337-11B8-4110-A2CB-BCAF13D96EC9}">
      <dgm:prSet/>
      <dgm:spPr/>
      <dgm:t>
        <a:bodyPr/>
        <a:lstStyle/>
        <a:p>
          <a:endParaRPr lang="ru-RU"/>
        </a:p>
      </dgm:t>
    </dgm:pt>
    <dgm:pt modelId="{BC79F812-C4AE-4A4B-8C45-A1817226B204}" type="sibTrans" cxnId="{B6CFA337-11B8-4110-A2CB-BCAF13D96EC9}">
      <dgm:prSet/>
      <dgm:spPr/>
      <dgm:t>
        <a:bodyPr/>
        <a:lstStyle/>
        <a:p>
          <a:endParaRPr lang="ru-RU"/>
        </a:p>
      </dgm:t>
    </dgm:pt>
    <dgm:pt modelId="{598CB7E8-B80D-40DF-A0DE-C3A392577C08}" type="pres">
      <dgm:prSet presAssocID="{D35378C8-A77C-45DD-8EEF-06D319F37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C19E7-AF57-4C2A-BD5A-05B0A19B91EE}" type="pres">
      <dgm:prSet presAssocID="{70206E18-C95A-4670-9360-157BF6698285}" presName="parentText" presStyleLbl="node1" presStyleIdx="0" presStyleCnt="1" custScaleY="71014" custLinFactNeighborX="3746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A337-11B8-4110-A2CB-BCAF13D96EC9}" srcId="{D35378C8-A77C-45DD-8EEF-06D319F3750D}" destId="{70206E18-C95A-4670-9360-157BF6698285}" srcOrd="0" destOrd="0" parTransId="{060CA51A-EF43-48E0-B98C-4F699AB3E539}" sibTransId="{BC79F812-C4AE-4A4B-8C45-A1817226B204}"/>
    <dgm:cxn modelId="{D8AAF98A-96B1-469F-BAC3-54960047AB39}" type="presOf" srcId="{D35378C8-A77C-45DD-8EEF-06D319F3750D}" destId="{598CB7E8-B80D-40DF-A0DE-C3A392577C08}" srcOrd="0" destOrd="0" presId="urn:microsoft.com/office/officeart/2005/8/layout/vList2"/>
    <dgm:cxn modelId="{2F1EB419-C600-45CA-BBD7-E9BDC2B3F722}" type="presOf" srcId="{70206E18-C95A-4670-9360-157BF6698285}" destId="{4F3C19E7-AF57-4C2A-BD5A-05B0A19B91EE}" srcOrd="0" destOrd="0" presId="urn:microsoft.com/office/officeart/2005/8/layout/vList2"/>
    <dgm:cxn modelId="{77C6651A-446F-4B18-9099-175BC76AB573}" type="presParOf" srcId="{598CB7E8-B80D-40DF-A0DE-C3A392577C08}" destId="{4F3C19E7-AF57-4C2A-BD5A-05B0A19B9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5260E-4A4B-46ED-857D-E99E37CB948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78DBC-2219-4589-AE63-41EAED2F9177}">
      <dgm:prSet phldrT="[Текст]"/>
      <dgm:spPr/>
      <dgm:t>
        <a:bodyPr/>
        <a:lstStyle/>
        <a:p>
          <a:endParaRPr lang="ru-RU" dirty="0"/>
        </a:p>
      </dgm:t>
    </dgm:pt>
    <dgm:pt modelId="{1C31D0D6-0465-4F4E-98BA-A6B4865899D0}" type="sibTrans" cxnId="{A3FE50A3-9E06-47A9-8B7E-0C9434E9F3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CF1ADE3-DB7E-4CE2-ABDF-5E89C4C18E1C}" type="parTrans" cxnId="{A3FE50A3-9E06-47A9-8B7E-0C9434E9F369}">
      <dgm:prSet/>
      <dgm:spPr/>
      <dgm:t>
        <a:bodyPr/>
        <a:lstStyle/>
        <a:p>
          <a:endParaRPr lang="ru-RU"/>
        </a:p>
      </dgm:t>
    </dgm:pt>
    <dgm:pt modelId="{45827C4B-CE7D-4859-9639-DA2F14BBFB60}" type="pres">
      <dgm:prSet presAssocID="{8375260E-4A4B-46ED-857D-E99E37CB948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E0D9D7A-C29B-4166-89CA-75C7CC87FEDA}" type="pres">
      <dgm:prSet presAssocID="{03878DBC-2219-4589-AE63-41EAED2F9177}" presName="parent_text_1" presStyleLbl="revTx" presStyleIdx="0" presStyleCnt="1" custLinFactNeighborX="-2263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587A-3F0D-4E5F-B6FF-098748C8FD10}" type="pres">
      <dgm:prSet presAssocID="{03878DBC-2219-4589-AE63-41EAED2F9177}" presName="image_accent_1" presStyleCnt="0"/>
      <dgm:spPr/>
    </dgm:pt>
    <dgm:pt modelId="{46EE4AF5-89F9-4F34-9C53-35339FC4EC09}" type="pres">
      <dgm:prSet presAssocID="{03878DBC-2219-4589-AE63-41EAED2F9177}" presName="imageAccentRepeatNode" presStyleLbl="alignNode1" presStyleIdx="0" presStyleCnt="2" custScaleX="187971" custScaleY="178374" custLinFactNeighborX="-40605" custLinFactNeighborY="2774"/>
      <dgm:spPr/>
    </dgm:pt>
    <dgm:pt modelId="{EE658A3E-0816-4F69-A38F-8707C76ECE07}" type="pres">
      <dgm:prSet presAssocID="{03878DBC-2219-4589-AE63-41EAED2F9177}" presName="accent_1" presStyleLbl="alignNode1" presStyleIdx="1" presStyleCnt="2" custLinFactNeighborX="18330" custLinFactNeighborY="16452"/>
      <dgm:spPr/>
    </dgm:pt>
    <dgm:pt modelId="{796A27FD-062D-459C-8887-2BFE9B6A0B97}" type="pres">
      <dgm:prSet presAssocID="{1C31D0D6-0465-4F4E-98BA-A6B4865899D0}" presName="image_1" presStyleCnt="0"/>
      <dgm:spPr/>
    </dgm:pt>
    <dgm:pt modelId="{993EF328-42D3-4BE9-914D-77FE806FDC11}" type="pres">
      <dgm:prSet presAssocID="{1C31D0D6-0465-4F4E-98BA-A6B4865899D0}" presName="imageRepeatNode" presStyleLbl="fgImgPlace1" presStyleIdx="0" presStyleCnt="1" custScaleX="175353" custScaleY="168517" custLinFactNeighborX="-41727" custLinFactNeighborY="5854"/>
      <dgm:spPr/>
      <dgm:t>
        <a:bodyPr/>
        <a:lstStyle/>
        <a:p>
          <a:endParaRPr lang="ru-RU"/>
        </a:p>
      </dgm:t>
    </dgm:pt>
  </dgm:ptLst>
  <dgm:cxnLst>
    <dgm:cxn modelId="{368E9F6A-8C9C-4270-9EB7-4CC23821E9D6}" type="presOf" srcId="{03878DBC-2219-4589-AE63-41EAED2F9177}" destId="{6E0D9D7A-C29B-4166-89CA-75C7CC87FEDA}" srcOrd="0" destOrd="0" presId="urn:microsoft.com/office/officeart/2008/layout/BubblePictureList"/>
    <dgm:cxn modelId="{A0560D9E-F342-45FB-9423-0C558EC462BB}" type="presOf" srcId="{8375260E-4A4B-46ED-857D-E99E37CB948A}" destId="{45827C4B-CE7D-4859-9639-DA2F14BBFB60}" srcOrd="0" destOrd="0" presId="urn:microsoft.com/office/officeart/2008/layout/BubblePictureList"/>
    <dgm:cxn modelId="{54F32DAC-9A9F-466A-8D82-CE406CD45218}" type="presOf" srcId="{1C31D0D6-0465-4F4E-98BA-A6B4865899D0}" destId="{993EF328-42D3-4BE9-914D-77FE806FDC11}" srcOrd="0" destOrd="0" presId="urn:microsoft.com/office/officeart/2008/layout/BubblePictureList"/>
    <dgm:cxn modelId="{A3FE50A3-9E06-47A9-8B7E-0C9434E9F369}" srcId="{8375260E-4A4B-46ED-857D-E99E37CB948A}" destId="{03878DBC-2219-4589-AE63-41EAED2F9177}" srcOrd="0" destOrd="0" parTransId="{7CF1ADE3-DB7E-4CE2-ABDF-5E89C4C18E1C}" sibTransId="{1C31D0D6-0465-4F4E-98BA-A6B4865899D0}"/>
    <dgm:cxn modelId="{F1BC5E84-8CF7-46D7-A1EC-5254956252D0}" type="presParOf" srcId="{45827C4B-CE7D-4859-9639-DA2F14BBFB60}" destId="{6E0D9D7A-C29B-4166-89CA-75C7CC87FEDA}" srcOrd="0" destOrd="0" presId="urn:microsoft.com/office/officeart/2008/layout/BubblePictureList"/>
    <dgm:cxn modelId="{3299EC99-4C2B-450F-908F-76890978B5E0}" type="presParOf" srcId="{45827C4B-CE7D-4859-9639-DA2F14BBFB60}" destId="{06B3587A-3F0D-4E5F-B6FF-098748C8FD10}" srcOrd="1" destOrd="0" presId="urn:microsoft.com/office/officeart/2008/layout/BubblePictureList"/>
    <dgm:cxn modelId="{3F0ED8B0-CD53-449A-ADEE-8814F9319E8E}" type="presParOf" srcId="{06B3587A-3F0D-4E5F-B6FF-098748C8FD10}" destId="{46EE4AF5-89F9-4F34-9C53-35339FC4EC09}" srcOrd="0" destOrd="0" presId="urn:microsoft.com/office/officeart/2008/layout/BubblePictureList"/>
    <dgm:cxn modelId="{DFC8DC25-87ED-4E7D-9A8D-DE6887604644}" type="presParOf" srcId="{45827C4B-CE7D-4859-9639-DA2F14BBFB60}" destId="{EE658A3E-0816-4F69-A38F-8707C76ECE07}" srcOrd="2" destOrd="0" presId="urn:microsoft.com/office/officeart/2008/layout/BubblePictureList"/>
    <dgm:cxn modelId="{DB215B4D-CB6E-4B04-A9C7-A24FB3A3BB85}" type="presParOf" srcId="{45827C4B-CE7D-4859-9639-DA2F14BBFB60}" destId="{796A27FD-062D-459C-8887-2BFE9B6A0B97}" srcOrd="3" destOrd="0" presId="urn:microsoft.com/office/officeart/2008/layout/BubblePictureList"/>
    <dgm:cxn modelId="{8DF403FC-3B5B-433F-A780-1B825B0FDE0C}" type="presParOf" srcId="{796A27FD-062D-459C-8887-2BFE9B6A0B97}" destId="{993EF328-42D3-4BE9-914D-77FE806FDC1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C2727-6B6A-4C59-94D5-0C22C0F56D75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F568B753-98B1-4DCA-B889-CFE65B6531FC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731C1-A31E-4B2D-B685-F168A796117C}" type="pres">
      <dgm:prSet presAssocID="{205AC594-40AD-494F-8AFA-4439ED488BE6}" presName="wedge1" presStyleLbl="node1" presStyleIdx="0" presStyleCnt="1" custLinFactNeighborX="-3477" custLinFactNeighborY="-15654"/>
      <dgm:spPr/>
      <dgm:t>
        <a:bodyPr/>
        <a:lstStyle/>
        <a:p>
          <a:endParaRPr lang="ru-RU"/>
        </a:p>
      </dgm:t>
    </dgm:pt>
    <dgm:pt modelId="{52551669-0BBF-47AC-ADC1-352B9CDA0066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649A-EB68-49FF-A956-81F3875E07B7}" type="presOf" srcId="{32CC2727-6B6A-4C59-94D5-0C22C0F56D75}" destId="{52551669-0BBF-47AC-ADC1-352B9CDA0066}" srcOrd="1" destOrd="0" presId="urn:microsoft.com/office/officeart/2005/8/layout/chart3"/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A0176D59-5481-4967-9BBD-0462CB4CC652}" type="presOf" srcId="{205AC594-40AD-494F-8AFA-4439ED488BE6}" destId="{F568B753-98B1-4DCA-B889-CFE65B6531FC}" srcOrd="0" destOrd="0" presId="urn:microsoft.com/office/officeart/2005/8/layout/chart3"/>
    <dgm:cxn modelId="{A0E773B8-180F-4F8E-A409-E18348366B04}" type="presOf" srcId="{32CC2727-6B6A-4C59-94D5-0C22C0F56D75}" destId="{84D731C1-A31E-4B2D-B685-F168A796117C}" srcOrd="0" destOrd="0" presId="urn:microsoft.com/office/officeart/2005/8/layout/chart3"/>
    <dgm:cxn modelId="{6444D5DD-2458-46FD-9420-5FE758ACEFD6}" type="presParOf" srcId="{F568B753-98B1-4DCA-B889-CFE65B6531FC}" destId="{84D731C1-A31E-4B2D-B685-F168A796117C}" srcOrd="0" destOrd="0" presId="urn:microsoft.com/office/officeart/2005/8/layout/chart3"/>
    <dgm:cxn modelId="{2440FF89-8741-49A4-A9A7-CD1CB8EC8E9E}" type="presParOf" srcId="{F568B753-98B1-4DCA-B889-CFE65B6531FC}" destId="{52551669-0BBF-47AC-ADC1-352B9CDA006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6C5E-EF9E-4401-ABBB-8C2B6EB17EF5}" type="doc">
      <dgm:prSet loTypeId="urn:microsoft.com/office/officeart/2005/8/layout/chevron2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C92E74-0768-48E4-A74E-5C8D38579F08}">
      <dgm:prSet custT="1"/>
      <dgm:spPr/>
      <dgm:t>
        <a:bodyPr/>
        <a:lstStyle/>
        <a:p>
          <a:pPr algn="ctr" rtl="0"/>
          <a:endParaRPr lang="ru-RU" sz="1000" b="1" dirty="0" smtClean="0"/>
        </a:p>
        <a:p>
          <a:pPr algn="ctr" rtl="0"/>
          <a:r>
            <a:rPr lang="ru-RU" sz="1000" b="1" dirty="0" smtClean="0"/>
            <a:t>Налог на доходы физ.лиц</a:t>
          </a:r>
        </a:p>
        <a:p>
          <a:pPr algn="ctr" rtl="0"/>
          <a:r>
            <a:rPr lang="ru-RU" sz="700" b="1" dirty="0" smtClean="0"/>
            <a:t>НК РФ  глава 23</a:t>
          </a:r>
          <a:endParaRPr lang="ru-RU" sz="700" b="1" dirty="0"/>
        </a:p>
      </dgm:t>
    </dgm:pt>
    <dgm:pt modelId="{D13DEDB6-8983-4E40-8420-59B32AF40C09}" type="parTrans" cxnId="{1165F8CB-BF10-40AC-B34B-029405AE58F5}">
      <dgm:prSet/>
      <dgm:spPr/>
      <dgm:t>
        <a:bodyPr/>
        <a:lstStyle/>
        <a:p>
          <a:endParaRPr lang="ru-RU"/>
        </a:p>
      </dgm:t>
    </dgm:pt>
    <dgm:pt modelId="{E1426773-C9B1-4CB4-8CE6-DABF66F788FB}" type="sibTrans" cxnId="{1165F8CB-BF10-40AC-B34B-029405AE58F5}">
      <dgm:prSet/>
      <dgm:spPr/>
      <dgm:t>
        <a:bodyPr/>
        <a:lstStyle/>
        <a:p>
          <a:endParaRPr lang="ru-RU"/>
        </a:p>
      </dgm:t>
    </dgm:pt>
    <dgm:pt modelId="{31E61237-E0EF-428D-AB0B-CFFF87276A62}">
      <dgm:prSet custT="1"/>
      <dgm:spPr/>
      <dgm:t>
        <a:bodyPr/>
        <a:lstStyle/>
        <a:p>
          <a:pPr rtl="0"/>
          <a:r>
            <a:rPr lang="ru-RU" sz="1000" b="1" dirty="0" smtClean="0"/>
            <a:t> </a:t>
          </a:r>
        </a:p>
        <a:p>
          <a:pPr rtl="0"/>
          <a:r>
            <a:rPr lang="ru-RU" sz="1000" b="1" dirty="0" smtClean="0"/>
            <a:t>Налог на имущество физ.лиц</a:t>
          </a:r>
        </a:p>
        <a:p>
          <a:pPr rtl="0"/>
          <a:r>
            <a:rPr lang="ru-RU" sz="700" b="1" dirty="0" smtClean="0"/>
            <a:t>НК РФ глава 32</a:t>
          </a:r>
          <a:endParaRPr lang="ru-RU" sz="700" b="1" dirty="0"/>
        </a:p>
      </dgm:t>
    </dgm:pt>
    <dgm:pt modelId="{25CA0185-5670-43FA-8641-35D9BBF09A49}" type="parTrans" cxnId="{72083B12-4C98-46BA-82CB-F912F6517B8E}">
      <dgm:prSet/>
      <dgm:spPr/>
      <dgm:t>
        <a:bodyPr/>
        <a:lstStyle/>
        <a:p>
          <a:endParaRPr lang="ru-RU"/>
        </a:p>
      </dgm:t>
    </dgm:pt>
    <dgm:pt modelId="{375B9976-BD40-413D-9E83-1CEB09F05AB3}" type="sibTrans" cxnId="{72083B12-4C98-46BA-82CB-F912F6517B8E}">
      <dgm:prSet/>
      <dgm:spPr/>
      <dgm:t>
        <a:bodyPr/>
        <a:lstStyle/>
        <a:p>
          <a:endParaRPr lang="ru-RU"/>
        </a:p>
      </dgm:t>
    </dgm:pt>
    <dgm:pt modelId="{BD74C559-224F-48AD-A790-2872B5234966}">
      <dgm:prSet custT="1"/>
      <dgm:spPr/>
      <dgm:t>
        <a:bodyPr/>
        <a:lstStyle/>
        <a:p>
          <a:pPr rtl="0"/>
          <a:r>
            <a:rPr lang="ru-RU" sz="1000" b="1" dirty="0" smtClean="0"/>
            <a:t>Транспортный налог</a:t>
          </a:r>
        </a:p>
        <a:p>
          <a:pPr rtl="0"/>
          <a:r>
            <a:rPr lang="ru-RU" sz="700" b="1" dirty="0" smtClean="0"/>
            <a:t>НК РФ глава 28</a:t>
          </a:r>
          <a:endParaRPr lang="ru-RU" sz="700" b="1" dirty="0"/>
        </a:p>
      </dgm:t>
    </dgm:pt>
    <dgm:pt modelId="{E051CC58-7A40-4EFB-BF9B-0CBB7F8E2D5D}" type="parTrans" cxnId="{EEBDAF6E-4838-422F-BC75-0EB2CC482645}">
      <dgm:prSet/>
      <dgm:spPr/>
      <dgm:t>
        <a:bodyPr/>
        <a:lstStyle/>
        <a:p>
          <a:endParaRPr lang="ru-RU"/>
        </a:p>
      </dgm:t>
    </dgm:pt>
    <dgm:pt modelId="{4C3057A5-3FB5-4E1B-8362-52967156ABE2}" type="sibTrans" cxnId="{EEBDAF6E-4838-422F-BC75-0EB2CC482645}">
      <dgm:prSet/>
      <dgm:spPr/>
      <dgm:t>
        <a:bodyPr/>
        <a:lstStyle/>
        <a:p>
          <a:endParaRPr lang="ru-RU"/>
        </a:p>
      </dgm:t>
    </dgm:pt>
    <dgm:pt modelId="{41C3480E-949C-4F72-A557-B332C515400B}">
      <dgm:prSet custT="1"/>
      <dgm:spPr/>
      <dgm:t>
        <a:bodyPr/>
        <a:lstStyle/>
        <a:p>
          <a:pPr rtl="0"/>
          <a:r>
            <a:rPr lang="ru-RU" sz="1000" b="1" dirty="0" smtClean="0"/>
            <a:t> Земельный налог </a:t>
          </a:r>
        </a:p>
        <a:p>
          <a:pPr rtl="0"/>
          <a:r>
            <a:rPr lang="ru-RU" sz="700" b="1" dirty="0" smtClean="0"/>
            <a:t>НК РФ глава 31</a:t>
          </a:r>
          <a:endParaRPr lang="ru-RU" sz="700" b="1" dirty="0"/>
        </a:p>
      </dgm:t>
    </dgm:pt>
    <dgm:pt modelId="{52DBE0E5-20DA-4EB7-9341-E098AF204593}" type="parTrans" cxnId="{02448C4A-EA91-44A1-B8D2-AFCC6364AE79}">
      <dgm:prSet/>
      <dgm:spPr/>
      <dgm:t>
        <a:bodyPr/>
        <a:lstStyle/>
        <a:p>
          <a:endParaRPr lang="ru-RU"/>
        </a:p>
      </dgm:t>
    </dgm:pt>
    <dgm:pt modelId="{F8F209E2-D7FE-4C76-A745-FBB3E6FF46A1}" type="sibTrans" cxnId="{02448C4A-EA91-44A1-B8D2-AFCC6364AE79}">
      <dgm:prSet/>
      <dgm:spPr/>
      <dgm:t>
        <a:bodyPr/>
        <a:lstStyle/>
        <a:p>
          <a:endParaRPr lang="ru-RU"/>
        </a:p>
      </dgm:t>
    </dgm:pt>
    <dgm:pt modelId="{8A3DE6AC-77B6-4594-AC5C-D41C0FDF780A}">
      <dgm:prSet/>
      <dgm:spPr/>
      <dgm:t>
        <a:bodyPr/>
        <a:lstStyle/>
        <a:p>
          <a:r>
            <a:rPr lang="ru-RU" dirty="0" smtClean="0"/>
            <a:t>Основная ставка налога  </a:t>
          </a:r>
          <a:r>
            <a:rPr lang="ru-RU" b="1" dirty="0" smtClean="0"/>
            <a:t>13%, </a:t>
          </a:r>
          <a:r>
            <a:rPr lang="ru-RU" dirty="0" smtClean="0"/>
            <a:t>в отдельных случаях:</a:t>
          </a:r>
          <a:endParaRPr lang="ru-RU" dirty="0"/>
        </a:p>
      </dgm:t>
    </dgm:pt>
    <dgm:pt modelId="{804E39D6-2047-48FA-A77A-446412D63F83}" type="parTrans" cxnId="{F426B59F-E286-4EFA-9614-29F0860E4653}">
      <dgm:prSet/>
      <dgm:spPr/>
      <dgm:t>
        <a:bodyPr/>
        <a:lstStyle/>
        <a:p>
          <a:endParaRPr lang="ru-RU"/>
        </a:p>
      </dgm:t>
    </dgm:pt>
    <dgm:pt modelId="{8373E0CF-47B3-4A11-B0B7-A6D9DF978A6C}" type="sibTrans" cxnId="{F426B59F-E286-4EFA-9614-29F0860E4653}">
      <dgm:prSet/>
      <dgm:spPr/>
      <dgm:t>
        <a:bodyPr/>
        <a:lstStyle/>
        <a:p>
          <a:endParaRPr lang="ru-RU"/>
        </a:p>
      </dgm:t>
    </dgm:pt>
    <dgm:pt modelId="{DA4FDD5B-AD54-4F4F-8C51-A5FD1E871E15}">
      <dgm:prSet/>
      <dgm:spPr/>
      <dgm:t>
        <a:bodyPr/>
        <a:lstStyle/>
        <a:p>
          <a:r>
            <a:rPr lang="ru-RU" b="1" dirty="0" smtClean="0"/>
            <a:t>9% </a:t>
          </a:r>
          <a:r>
            <a:rPr lang="ru-RU" dirty="0" smtClean="0"/>
            <a:t>- в отношении доходов от долевого участия в виде дивидендов;</a:t>
          </a:r>
          <a:endParaRPr lang="ru-RU" dirty="0"/>
        </a:p>
      </dgm:t>
    </dgm:pt>
    <dgm:pt modelId="{2E3BADEC-58C1-433E-8CDA-CB373F22E9F8}" type="parTrans" cxnId="{5570195B-5705-4C79-94F7-88DB69308E3D}">
      <dgm:prSet/>
      <dgm:spPr/>
      <dgm:t>
        <a:bodyPr/>
        <a:lstStyle/>
        <a:p>
          <a:endParaRPr lang="ru-RU"/>
        </a:p>
      </dgm:t>
    </dgm:pt>
    <dgm:pt modelId="{60504E35-83C9-4652-B693-78EFDB187FBC}" type="sibTrans" cxnId="{5570195B-5705-4C79-94F7-88DB69308E3D}">
      <dgm:prSet/>
      <dgm:spPr/>
      <dgm:t>
        <a:bodyPr/>
        <a:lstStyle/>
        <a:p>
          <a:endParaRPr lang="ru-RU"/>
        </a:p>
      </dgm:t>
    </dgm:pt>
    <dgm:pt modelId="{603E3787-4A3F-4FD6-BF4A-B87D3A48199E}">
      <dgm:prSet/>
      <dgm:spPr/>
      <dgm:t>
        <a:bodyPr/>
        <a:lstStyle/>
        <a:p>
          <a:r>
            <a:rPr lang="ru-RU" b="1" dirty="0" smtClean="0"/>
            <a:t>30% </a:t>
          </a:r>
          <a:r>
            <a:rPr lang="ru-RU" dirty="0" smtClean="0"/>
            <a:t>- в отношении доходов, полученных  физ.лицами – иностранными гражданами;</a:t>
          </a:r>
          <a:endParaRPr lang="ru-RU" dirty="0"/>
        </a:p>
      </dgm:t>
    </dgm:pt>
    <dgm:pt modelId="{54AC6B8F-6917-4DD3-A067-5B66F3439FA4}" type="parTrans" cxnId="{5D5AEB0D-0BC2-48DB-A92C-79F0FAB0051B}">
      <dgm:prSet/>
      <dgm:spPr/>
      <dgm:t>
        <a:bodyPr/>
        <a:lstStyle/>
        <a:p>
          <a:endParaRPr lang="ru-RU"/>
        </a:p>
      </dgm:t>
    </dgm:pt>
    <dgm:pt modelId="{D6127B34-D4F0-45DC-ADFE-6BA55F669E4C}" type="sibTrans" cxnId="{5D5AEB0D-0BC2-48DB-A92C-79F0FAB0051B}">
      <dgm:prSet/>
      <dgm:spPr/>
      <dgm:t>
        <a:bodyPr/>
        <a:lstStyle/>
        <a:p>
          <a:endParaRPr lang="ru-RU"/>
        </a:p>
      </dgm:t>
    </dgm:pt>
    <dgm:pt modelId="{45ADAC8D-E3A9-425F-89AE-1F78C790B280}">
      <dgm:prSet/>
      <dgm:spPr/>
      <dgm:t>
        <a:bodyPr/>
        <a:lstStyle/>
        <a:p>
          <a:r>
            <a:rPr lang="ru-RU" b="1" dirty="0" smtClean="0"/>
            <a:t>35% </a:t>
          </a:r>
          <a:r>
            <a:rPr lang="ru-RU" dirty="0" smtClean="0"/>
            <a:t>- в отношении стоимости выигрышей и призов.</a:t>
          </a:r>
          <a:endParaRPr lang="ru-RU" dirty="0"/>
        </a:p>
      </dgm:t>
    </dgm:pt>
    <dgm:pt modelId="{2B43EC11-6791-4D87-AF32-BCA166F4B336}" type="parTrans" cxnId="{A0ADA25E-C3A5-4B65-8932-73CDE4E16BD3}">
      <dgm:prSet/>
      <dgm:spPr/>
      <dgm:t>
        <a:bodyPr/>
        <a:lstStyle/>
        <a:p>
          <a:endParaRPr lang="ru-RU"/>
        </a:p>
      </dgm:t>
    </dgm:pt>
    <dgm:pt modelId="{F56CDFA3-5292-4368-9595-068EDF685B84}" type="sibTrans" cxnId="{A0ADA25E-C3A5-4B65-8932-73CDE4E16BD3}">
      <dgm:prSet/>
      <dgm:spPr/>
      <dgm:t>
        <a:bodyPr/>
        <a:lstStyle/>
        <a:p>
          <a:endParaRPr lang="ru-RU"/>
        </a:p>
      </dgm:t>
    </dgm:pt>
    <dgm:pt modelId="{7C8815F6-DDB1-45A6-A91C-050B10895EDF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dirty="0"/>
        </a:p>
      </dgm:t>
    </dgm:pt>
    <dgm:pt modelId="{FE5EB929-D41A-4471-85AE-AC2EE38C4A9F}" type="parTrans" cxnId="{EEE8C212-AF63-45D9-A22F-71F40A03FC75}">
      <dgm:prSet/>
      <dgm:spPr/>
      <dgm:t>
        <a:bodyPr/>
        <a:lstStyle/>
        <a:p>
          <a:endParaRPr lang="ru-RU"/>
        </a:p>
      </dgm:t>
    </dgm:pt>
    <dgm:pt modelId="{2F4D3057-FAF7-4737-8F7B-20EEFA404837}" type="sibTrans" cxnId="{EEE8C212-AF63-45D9-A22F-71F40A03FC75}">
      <dgm:prSet/>
      <dgm:spPr/>
      <dgm:t>
        <a:bodyPr/>
        <a:lstStyle/>
        <a:p>
          <a:endParaRPr lang="ru-RU"/>
        </a:p>
      </dgm:t>
    </dgm:pt>
    <dgm:pt modelId="{DF616AC6-6105-44AA-AA35-134B47251E39}">
      <dgm:prSet/>
      <dgm:spPr/>
      <dgm:t>
        <a:bodyPr/>
        <a:lstStyle/>
        <a:p>
          <a:r>
            <a:rPr lang="ru-RU" b="1" dirty="0" smtClean="0"/>
            <a:t>2,0% </a:t>
          </a:r>
          <a:r>
            <a:rPr lang="ru-RU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dirty="0"/>
        </a:p>
      </dgm:t>
    </dgm:pt>
    <dgm:pt modelId="{12C43E2F-E67C-48D4-8B61-06A86665018F}" type="parTrans" cxnId="{D71987D8-3DEC-4B8A-A655-F954646B2109}">
      <dgm:prSet/>
      <dgm:spPr/>
      <dgm:t>
        <a:bodyPr/>
        <a:lstStyle/>
        <a:p>
          <a:endParaRPr lang="ru-RU"/>
        </a:p>
      </dgm:t>
    </dgm:pt>
    <dgm:pt modelId="{2144D56D-4D42-4183-97AF-8DC54E23E275}" type="sibTrans" cxnId="{D71987D8-3DEC-4B8A-A655-F954646B2109}">
      <dgm:prSet/>
      <dgm:spPr/>
      <dgm:t>
        <a:bodyPr/>
        <a:lstStyle/>
        <a:p>
          <a:endParaRPr lang="ru-RU"/>
        </a:p>
      </dgm:t>
    </dgm:pt>
    <dgm:pt modelId="{85924E46-5EC3-470E-94FA-D723C1BDBB6B}">
      <dgm:prSet/>
      <dgm:spPr/>
      <dgm:t>
        <a:bodyPr/>
        <a:lstStyle/>
        <a:p>
          <a:r>
            <a:rPr lang="ru-RU" b="1" dirty="0" smtClean="0"/>
            <a:t>0,5% </a:t>
          </a:r>
          <a:r>
            <a:rPr lang="ru-RU" dirty="0" smtClean="0"/>
            <a:t>- в отношении прочих объектов налогообложения.</a:t>
          </a:r>
          <a:endParaRPr lang="ru-RU" dirty="0"/>
        </a:p>
      </dgm:t>
    </dgm:pt>
    <dgm:pt modelId="{3AC38153-2F43-4837-AA48-B5B07D7FA118}" type="parTrans" cxnId="{CF5B1365-BA7E-401D-AA39-D71753F22569}">
      <dgm:prSet/>
      <dgm:spPr/>
      <dgm:t>
        <a:bodyPr/>
        <a:lstStyle/>
        <a:p>
          <a:endParaRPr lang="ru-RU"/>
        </a:p>
      </dgm:t>
    </dgm:pt>
    <dgm:pt modelId="{373A4196-BC32-467A-881C-D6225CFF2D99}" type="sibTrans" cxnId="{CF5B1365-BA7E-401D-AA39-D71753F22569}">
      <dgm:prSet/>
      <dgm:spPr/>
      <dgm:t>
        <a:bodyPr/>
        <a:lstStyle/>
        <a:p>
          <a:endParaRPr lang="ru-RU"/>
        </a:p>
      </dgm:t>
    </dgm:pt>
    <dgm:pt modelId="{09735E85-225B-4A19-AD20-8B25772B1BCE}">
      <dgm:prSet/>
      <dgm:spPr/>
      <dgm:t>
        <a:bodyPr/>
        <a:lstStyle/>
        <a:p>
          <a:r>
            <a:rPr lang="ru-RU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dirty="0"/>
        </a:p>
      </dgm:t>
    </dgm:pt>
    <dgm:pt modelId="{3515D321-FDC0-40E3-A329-3706E2940C8F}" type="parTrans" cxnId="{43284DA5-091C-4873-A59C-F33EE518D57A}">
      <dgm:prSet/>
      <dgm:spPr/>
      <dgm:t>
        <a:bodyPr/>
        <a:lstStyle/>
        <a:p>
          <a:endParaRPr lang="ru-RU"/>
        </a:p>
      </dgm:t>
    </dgm:pt>
    <dgm:pt modelId="{00D0CDED-6701-4E94-AFCB-B8ECD3EFE5C8}" type="sibTrans" cxnId="{43284DA5-091C-4873-A59C-F33EE518D57A}">
      <dgm:prSet/>
      <dgm:spPr/>
      <dgm:t>
        <a:bodyPr/>
        <a:lstStyle/>
        <a:p>
          <a:endParaRPr lang="ru-RU"/>
        </a:p>
      </dgm:t>
    </dgm:pt>
    <dgm:pt modelId="{5526643B-3C72-42D7-93FA-C97943AD5060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dirty="0"/>
        </a:p>
      </dgm:t>
    </dgm:pt>
    <dgm:pt modelId="{6DFBA160-8471-4E58-8780-B2D664A02691}" type="parTrans" cxnId="{B07134F6-041D-423F-AB1F-9636BD95C5E5}">
      <dgm:prSet/>
      <dgm:spPr/>
      <dgm:t>
        <a:bodyPr/>
        <a:lstStyle/>
        <a:p>
          <a:endParaRPr lang="ru-RU"/>
        </a:p>
      </dgm:t>
    </dgm:pt>
    <dgm:pt modelId="{22DD3378-82F7-4702-BBAF-7D4730619C72}" type="sibTrans" cxnId="{B07134F6-041D-423F-AB1F-9636BD95C5E5}">
      <dgm:prSet/>
      <dgm:spPr/>
      <dgm:t>
        <a:bodyPr/>
        <a:lstStyle/>
        <a:p>
          <a:endParaRPr lang="ru-RU"/>
        </a:p>
      </dgm:t>
    </dgm:pt>
    <dgm:pt modelId="{C8EA558E-E53B-4023-9745-B50669F28A33}">
      <dgm:prSet/>
      <dgm:spPr/>
      <dgm:t>
        <a:bodyPr/>
        <a:lstStyle/>
        <a:p>
          <a:r>
            <a:rPr lang="ru-RU" b="1" dirty="0" smtClean="0"/>
            <a:t>1,5% </a:t>
          </a:r>
          <a:r>
            <a:rPr lang="ru-RU" dirty="0" smtClean="0"/>
            <a:t>- в отношении прочих земельных участков. </a:t>
          </a:r>
          <a:endParaRPr lang="ru-RU" dirty="0"/>
        </a:p>
      </dgm:t>
    </dgm:pt>
    <dgm:pt modelId="{0F37BD7B-A270-40D7-87F6-02530A7D88E0}" type="parTrans" cxnId="{82A60019-11A7-4C78-8455-02459A2B8ABC}">
      <dgm:prSet/>
      <dgm:spPr/>
      <dgm:t>
        <a:bodyPr/>
        <a:lstStyle/>
        <a:p>
          <a:endParaRPr lang="ru-RU"/>
        </a:p>
      </dgm:t>
    </dgm:pt>
    <dgm:pt modelId="{D823BE28-984B-41CA-AE4E-11D5CB916154}" type="sibTrans" cxnId="{82A60019-11A7-4C78-8455-02459A2B8ABC}">
      <dgm:prSet/>
      <dgm:spPr/>
      <dgm:t>
        <a:bodyPr/>
        <a:lstStyle/>
        <a:p>
          <a:endParaRPr lang="ru-RU"/>
        </a:p>
      </dgm:t>
    </dgm:pt>
    <dgm:pt modelId="{9127C751-016D-4363-9527-EF4B7723EF1B}" type="pres">
      <dgm:prSet presAssocID="{D6E96C5E-EF9E-4401-ABBB-8C2B6EB17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67432-63AC-484A-BD6C-0F533D7FDC69}" type="pres">
      <dgm:prSet presAssocID="{92C92E74-0768-48E4-A74E-5C8D38579F08}" presName="composite" presStyleCnt="0"/>
      <dgm:spPr/>
    </dgm:pt>
    <dgm:pt modelId="{F4BF1799-6CE2-434C-AB66-337055A5E763}" type="pres">
      <dgm:prSet presAssocID="{92C92E74-0768-48E4-A74E-5C8D38579F08}" presName="parentText" presStyleLbl="alignNode1" presStyleIdx="0" presStyleCnt="4" custLinFactNeighborX="-54156" custLinFactNeighborY="-5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6B50-D7AE-4DC2-B47B-2ECFEE51C37F}" type="pres">
      <dgm:prSet presAssocID="{92C92E74-0768-48E4-A74E-5C8D38579F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5129-B12B-4264-B75B-7F2E77C7A435}" type="pres">
      <dgm:prSet presAssocID="{E1426773-C9B1-4CB4-8CE6-DABF66F788FB}" presName="sp" presStyleCnt="0"/>
      <dgm:spPr/>
    </dgm:pt>
    <dgm:pt modelId="{4A3D817F-03ED-4AB7-837A-AEB879951F01}" type="pres">
      <dgm:prSet presAssocID="{31E61237-E0EF-428D-AB0B-CFFF87276A62}" presName="composite" presStyleCnt="0"/>
      <dgm:spPr/>
    </dgm:pt>
    <dgm:pt modelId="{59CB4AFF-FF7F-4184-B82C-6DCC54F5FF20}" type="pres">
      <dgm:prSet presAssocID="{31E61237-E0EF-428D-AB0B-CFFF87276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633F-5D70-4C45-BB4F-918D6EECEF58}" type="pres">
      <dgm:prSet presAssocID="{31E61237-E0EF-428D-AB0B-CFFF87276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76CA6-DAC8-4353-BB5E-9F525081455A}" type="pres">
      <dgm:prSet presAssocID="{375B9976-BD40-413D-9E83-1CEB09F05AB3}" presName="sp" presStyleCnt="0"/>
      <dgm:spPr/>
    </dgm:pt>
    <dgm:pt modelId="{5FB76E9E-9405-4AF8-84F5-433583F7EF17}" type="pres">
      <dgm:prSet presAssocID="{BD74C559-224F-48AD-A790-2872B5234966}" presName="composite" presStyleCnt="0"/>
      <dgm:spPr/>
    </dgm:pt>
    <dgm:pt modelId="{DF48A146-96BA-4B7C-8CBF-3C5B244E8E8C}" type="pres">
      <dgm:prSet presAssocID="{BD74C559-224F-48AD-A790-2872B52349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51D0B-424C-4886-8B68-3B50C2B9FE11}" type="pres">
      <dgm:prSet presAssocID="{BD74C559-224F-48AD-A790-2872B52349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E97F-F179-45AC-97B2-F8BADB5F25F9}" type="pres">
      <dgm:prSet presAssocID="{4C3057A5-3FB5-4E1B-8362-52967156ABE2}" presName="sp" presStyleCnt="0"/>
      <dgm:spPr/>
    </dgm:pt>
    <dgm:pt modelId="{82DCD7E5-4C39-4FF8-B36F-64379A45CEB0}" type="pres">
      <dgm:prSet presAssocID="{41C3480E-949C-4F72-A557-B332C515400B}" presName="composite" presStyleCnt="0"/>
      <dgm:spPr/>
    </dgm:pt>
    <dgm:pt modelId="{04C0A247-A35E-4DE6-9D32-3B3204AEE93C}" type="pres">
      <dgm:prSet presAssocID="{41C3480E-949C-4F72-A557-B332C51540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7D32-8DAE-43FD-8430-A4B19F510F1D}" type="pres">
      <dgm:prSet presAssocID="{41C3480E-949C-4F72-A557-B332C51540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2019-BEC0-43B0-97A0-729669E49693}" type="presOf" srcId="{DA4FDD5B-AD54-4F4F-8C51-A5FD1E871E15}" destId="{193B6B50-D7AE-4DC2-B47B-2ECFEE51C37F}" srcOrd="0" destOrd="1" presId="urn:microsoft.com/office/officeart/2005/8/layout/chevron2"/>
    <dgm:cxn modelId="{EF06274C-158D-41A1-83A5-CC5F04B8B2C1}" type="presOf" srcId="{09735E85-225B-4A19-AD20-8B25772B1BCE}" destId="{A1E51D0B-424C-4886-8B68-3B50C2B9FE11}" srcOrd="0" destOrd="0" presId="urn:microsoft.com/office/officeart/2005/8/layout/chevron2"/>
    <dgm:cxn modelId="{1165F8CB-BF10-40AC-B34B-029405AE58F5}" srcId="{D6E96C5E-EF9E-4401-ABBB-8C2B6EB17EF5}" destId="{92C92E74-0768-48E4-A74E-5C8D38579F08}" srcOrd="0" destOrd="0" parTransId="{D13DEDB6-8983-4E40-8420-59B32AF40C09}" sibTransId="{E1426773-C9B1-4CB4-8CE6-DABF66F788FB}"/>
    <dgm:cxn modelId="{CDADB276-A926-4092-9A22-6DC86A2C247D}" type="presOf" srcId="{31E61237-E0EF-428D-AB0B-CFFF87276A62}" destId="{59CB4AFF-FF7F-4184-B82C-6DCC54F5FF20}" srcOrd="0" destOrd="0" presId="urn:microsoft.com/office/officeart/2005/8/layout/chevron2"/>
    <dgm:cxn modelId="{5D5AEB0D-0BC2-48DB-A92C-79F0FAB0051B}" srcId="{92C92E74-0768-48E4-A74E-5C8D38579F08}" destId="{603E3787-4A3F-4FD6-BF4A-B87D3A48199E}" srcOrd="2" destOrd="0" parTransId="{54AC6B8F-6917-4DD3-A067-5B66F3439FA4}" sibTransId="{D6127B34-D4F0-45DC-ADFE-6BA55F669E4C}"/>
    <dgm:cxn modelId="{63485C75-38EE-4FB6-90B6-86161F4762A6}" type="presOf" srcId="{41C3480E-949C-4F72-A557-B332C515400B}" destId="{04C0A247-A35E-4DE6-9D32-3B3204AEE93C}" srcOrd="0" destOrd="0" presId="urn:microsoft.com/office/officeart/2005/8/layout/chevron2"/>
    <dgm:cxn modelId="{C1F27335-58E7-4F3E-8388-D57BEB9B0F5A}" type="presOf" srcId="{85924E46-5EC3-470E-94FA-D723C1BDBB6B}" destId="{A3D8633F-5D70-4C45-BB4F-918D6EECEF58}" srcOrd="0" destOrd="2" presId="urn:microsoft.com/office/officeart/2005/8/layout/chevron2"/>
    <dgm:cxn modelId="{23A89064-DE6E-4BE1-A309-99446EF53B16}" type="presOf" srcId="{92C92E74-0768-48E4-A74E-5C8D38579F08}" destId="{F4BF1799-6CE2-434C-AB66-337055A5E763}" srcOrd="0" destOrd="0" presId="urn:microsoft.com/office/officeart/2005/8/layout/chevron2"/>
    <dgm:cxn modelId="{02448C4A-EA91-44A1-B8D2-AFCC6364AE79}" srcId="{D6E96C5E-EF9E-4401-ABBB-8C2B6EB17EF5}" destId="{41C3480E-949C-4F72-A557-B332C515400B}" srcOrd="3" destOrd="0" parTransId="{52DBE0E5-20DA-4EB7-9341-E098AF204593}" sibTransId="{F8F209E2-D7FE-4C76-A745-FBB3E6FF46A1}"/>
    <dgm:cxn modelId="{9BEEE23B-505A-46D8-A729-9EDEF921FD82}" type="presOf" srcId="{5526643B-3C72-42D7-93FA-C97943AD5060}" destId="{B7697D32-8DAE-43FD-8430-A4B19F510F1D}" srcOrd="0" destOrd="0" presId="urn:microsoft.com/office/officeart/2005/8/layout/chevron2"/>
    <dgm:cxn modelId="{43284DA5-091C-4873-A59C-F33EE518D57A}" srcId="{BD74C559-224F-48AD-A790-2872B5234966}" destId="{09735E85-225B-4A19-AD20-8B25772B1BCE}" srcOrd="0" destOrd="0" parTransId="{3515D321-FDC0-40E3-A329-3706E2940C8F}" sibTransId="{00D0CDED-6701-4E94-AFCB-B8ECD3EFE5C8}"/>
    <dgm:cxn modelId="{9A8D3995-EB39-435E-84A4-FB4AD6230C28}" type="presOf" srcId="{8A3DE6AC-77B6-4594-AC5C-D41C0FDF780A}" destId="{193B6B50-D7AE-4DC2-B47B-2ECFEE51C37F}" srcOrd="0" destOrd="0" presId="urn:microsoft.com/office/officeart/2005/8/layout/chevron2"/>
    <dgm:cxn modelId="{4DD7721A-A28F-40D5-A05A-174812EB5E1F}" type="presOf" srcId="{BD74C559-224F-48AD-A790-2872B5234966}" destId="{DF48A146-96BA-4B7C-8CBF-3C5B244E8E8C}" srcOrd="0" destOrd="0" presId="urn:microsoft.com/office/officeart/2005/8/layout/chevron2"/>
    <dgm:cxn modelId="{B0417A91-A03C-4552-9F1D-9E223EB2C356}" type="presOf" srcId="{603E3787-4A3F-4FD6-BF4A-B87D3A48199E}" destId="{193B6B50-D7AE-4DC2-B47B-2ECFEE51C37F}" srcOrd="0" destOrd="2" presId="urn:microsoft.com/office/officeart/2005/8/layout/chevron2"/>
    <dgm:cxn modelId="{A0ADA25E-C3A5-4B65-8932-73CDE4E16BD3}" srcId="{92C92E74-0768-48E4-A74E-5C8D38579F08}" destId="{45ADAC8D-E3A9-425F-89AE-1F78C790B280}" srcOrd="3" destOrd="0" parTransId="{2B43EC11-6791-4D87-AF32-BCA166F4B336}" sibTransId="{F56CDFA3-5292-4368-9595-068EDF685B84}"/>
    <dgm:cxn modelId="{72083B12-4C98-46BA-82CB-F912F6517B8E}" srcId="{D6E96C5E-EF9E-4401-ABBB-8C2B6EB17EF5}" destId="{31E61237-E0EF-428D-AB0B-CFFF87276A62}" srcOrd="1" destOrd="0" parTransId="{25CA0185-5670-43FA-8641-35D9BBF09A49}" sibTransId="{375B9976-BD40-413D-9E83-1CEB09F05AB3}"/>
    <dgm:cxn modelId="{64297555-A819-40F3-AB40-7621FCBD09F8}" type="presOf" srcId="{DF616AC6-6105-44AA-AA35-134B47251E39}" destId="{A3D8633F-5D70-4C45-BB4F-918D6EECEF58}" srcOrd="0" destOrd="1" presId="urn:microsoft.com/office/officeart/2005/8/layout/chevron2"/>
    <dgm:cxn modelId="{D71987D8-3DEC-4B8A-A655-F954646B2109}" srcId="{31E61237-E0EF-428D-AB0B-CFFF87276A62}" destId="{DF616AC6-6105-44AA-AA35-134B47251E39}" srcOrd="1" destOrd="0" parTransId="{12C43E2F-E67C-48D4-8B61-06A86665018F}" sibTransId="{2144D56D-4D42-4183-97AF-8DC54E23E275}"/>
    <dgm:cxn modelId="{B07134F6-041D-423F-AB1F-9636BD95C5E5}" srcId="{41C3480E-949C-4F72-A557-B332C515400B}" destId="{5526643B-3C72-42D7-93FA-C97943AD5060}" srcOrd="0" destOrd="0" parTransId="{6DFBA160-8471-4E58-8780-B2D664A02691}" sibTransId="{22DD3378-82F7-4702-BBAF-7D4730619C72}"/>
    <dgm:cxn modelId="{82A60019-11A7-4C78-8455-02459A2B8ABC}" srcId="{41C3480E-949C-4F72-A557-B332C515400B}" destId="{C8EA558E-E53B-4023-9745-B50669F28A33}" srcOrd="1" destOrd="0" parTransId="{0F37BD7B-A270-40D7-87F6-02530A7D88E0}" sibTransId="{D823BE28-984B-41CA-AE4E-11D5CB916154}"/>
    <dgm:cxn modelId="{5570195B-5705-4C79-94F7-88DB69308E3D}" srcId="{92C92E74-0768-48E4-A74E-5C8D38579F08}" destId="{DA4FDD5B-AD54-4F4F-8C51-A5FD1E871E15}" srcOrd="1" destOrd="0" parTransId="{2E3BADEC-58C1-433E-8CDA-CB373F22E9F8}" sibTransId="{60504E35-83C9-4652-B693-78EFDB187FBC}"/>
    <dgm:cxn modelId="{29E4ED06-E4EB-499A-B944-100F064A557F}" type="presOf" srcId="{45ADAC8D-E3A9-425F-89AE-1F78C790B280}" destId="{193B6B50-D7AE-4DC2-B47B-2ECFEE51C37F}" srcOrd="0" destOrd="3" presId="urn:microsoft.com/office/officeart/2005/8/layout/chevron2"/>
    <dgm:cxn modelId="{F426B59F-E286-4EFA-9614-29F0860E4653}" srcId="{92C92E74-0768-48E4-A74E-5C8D38579F08}" destId="{8A3DE6AC-77B6-4594-AC5C-D41C0FDF780A}" srcOrd="0" destOrd="0" parTransId="{804E39D6-2047-48FA-A77A-446412D63F83}" sibTransId="{8373E0CF-47B3-4A11-B0B7-A6D9DF978A6C}"/>
    <dgm:cxn modelId="{9169B822-C2A2-4CC8-B0BC-543FDAD0ECAB}" type="presOf" srcId="{D6E96C5E-EF9E-4401-ABBB-8C2B6EB17EF5}" destId="{9127C751-016D-4363-9527-EF4B7723EF1B}" srcOrd="0" destOrd="0" presId="urn:microsoft.com/office/officeart/2005/8/layout/chevron2"/>
    <dgm:cxn modelId="{A439AE04-0BCD-4B82-A50D-F8CD2355ECB1}" type="presOf" srcId="{C8EA558E-E53B-4023-9745-B50669F28A33}" destId="{B7697D32-8DAE-43FD-8430-A4B19F510F1D}" srcOrd="0" destOrd="1" presId="urn:microsoft.com/office/officeart/2005/8/layout/chevron2"/>
    <dgm:cxn modelId="{CF5B1365-BA7E-401D-AA39-D71753F22569}" srcId="{31E61237-E0EF-428D-AB0B-CFFF87276A62}" destId="{85924E46-5EC3-470E-94FA-D723C1BDBB6B}" srcOrd="2" destOrd="0" parTransId="{3AC38153-2F43-4837-AA48-B5B07D7FA118}" sibTransId="{373A4196-BC32-467A-881C-D6225CFF2D99}"/>
    <dgm:cxn modelId="{382AB9A6-DF83-4F44-B56C-A51CA4D4ACF9}" type="presOf" srcId="{7C8815F6-DDB1-45A6-A91C-050B10895EDF}" destId="{A3D8633F-5D70-4C45-BB4F-918D6EECEF58}" srcOrd="0" destOrd="0" presId="urn:microsoft.com/office/officeart/2005/8/layout/chevron2"/>
    <dgm:cxn modelId="{EEBDAF6E-4838-422F-BC75-0EB2CC482645}" srcId="{D6E96C5E-EF9E-4401-ABBB-8C2B6EB17EF5}" destId="{BD74C559-224F-48AD-A790-2872B5234966}" srcOrd="2" destOrd="0" parTransId="{E051CC58-7A40-4EFB-BF9B-0CBB7F8E2D5D}" sibTransId="{4C3057A5-3FB5-4E1B-8362-52967156ABE2}"/>
    <dgm:cxn modelId="{EEE8C212-AF63-45D9-A22F-71F40A03FC75}" srcId="{31E61237-E0EF-428D-AB0B-CFFF87276A62}" destId="{7C8815F6-DDB1-45A6-A91C-050B10895EDF}" srcOrd="0" destOrd="0" parTransId="{FE5EB929-D41A-4471-85AE-AC2EE38C4A9F}" sibTransId="{2F4D3057-FAF7-4737-8F7B-20EEFA404837}"/>
    <dgm:cxn modelId="{D4E5A8CF-560E-4495-B4AC-A58CBCB442C4}" type="presParOf" srcId="{9127C751-016D-4363-9527-EF4B7723EF1B}" destId="{97C67432-63AC-484A-BD6C-0F533D7FDC69}" srcOrd="0" destOrd="0" presId="urn:microsoft.com/office/officeart/2005/8/layout/chevron2"/>
    <dgm:cxn modelId="{658A250A-73B0-4FEE-A82F-5D34748C8BD1}" type="presParOf" srcId="{97C67432-63AC-484A-BD6C-0F533D7FDC69}" destId="{F4BF1799-6CE2-434C-AB66-337055A5E763}" srcOrd="0" destOrd="0" presId="urn:microsoft.com/office/officeart/2005/8/layout/chevron2"/>
    <dgm:cxn modelId="{C09A3D09-C684-46E5-B63C-0C9ED7E7E3A2}" type="presParOf" srcId="{97C67432-63AC-484A-BD6C-0F533D7FDC69}" destId="{193B6B50-D7AE-4DC2-B47B-2ECFEE51C37F}" srcOrd="1" destOrd="0" presId="urn:microsoft.com/office/officeart/2005/8/layout/chevron2"/>
    <dgm:cxn modelId="{F2BCAABA-2A78-4716-882F-69A5BC599606}" type="presParOf" srcId="{9127C751-016D-4363-9527-EF4B7723EF1B}" destId="{20CE5129-B12B-4264-B75B-7F2E77C7A435}" srcOrd="1" destOrd="0" presId="urn:microsoft.com/office/officeart/2005/8/layout/chevron2"/>
    <dgm:cxn modelId="{0853C68B-DA5C-410A-ABA0-54C5D5EB206A}" type="presParOf" srcId="{9127C751-016D-4363-9527-EF4B7723EF1B}" destId="{4A3D817F-03ED-4AB7-837A-AEB879951F01}" srcOrd="2" destOrd="0" presId="urn:microsoft.com/office/officeart/2005/8/layout/chevron2"/>
    <dgm:cxn modelId="{50641B9B-8AD6-4DC5-A9B1-8D76631F1C57}" type="presParOf" srcId="{4A3D817F-03ED-4AB7-837A-AEB879951F01}" destId="{59CB4AFF-FF7F-4184-B82C-6DCC54F5FF20}" srcOrd="0" destOrd="0" presId="urn:microsoft.com/office/officeart/2005/8/layout/chevron2"/>
    <dgm:cxn modelId="{88D8E5FF-F2DA-4B63-89B2-ED79D9230003}" type="presParOf" srcId="{4A3D817F-03ED-4AB7-837A-AEB879951F01}" destId="{A3D8633F-5D70-4C45-BB4F-918D6EECEF58}" srcOrd="1" destOrd="0" presId="urn:microsoft.com/office/officeart/2005/8/layout/chevron2"/>
    <dgm:cxn modelId="{3CC96BD0-C627-490C-A05B-0567D47904BE}" type="presParOf" srcId="{9127C751-016D-4363-9527-EF4B7723EF1B}" destId="{C3976CA6-DAC8-4353-BB5E-9F525081455A}" srcOrd="3" destOrd="0" presId="urn:microsoft.com/office/officeart/2005/8/layout/chevron2"/>
    <dgm:cxn modelId="{8D6BF679-B4C6-4396-B72A-9D940EDFED89}" type="presParOf" srcId="{9127C751-016D-4363-9527-EF4B7723EF1B}" destId="{5FB76E9E-9405-4AF8-84F5-433583F7EF17}" srcOrd="4" destOrd="0" presId="urn:microsoft.com/office/officeart/2005/8/layout/chevron2"/>
    <dgm:cxn modelId="{F690AA72-49C8-4E64-B93A-C0BBE0951570}" type="presParOf" srcId="{5FB76E9E-9405-4AF8-84F5-433583F7EF17}" destId="{DF48A146-96BA-4B7C-8CBF-3C5B244E8E8C}" srcOrd="0" destOrd="0" presId="urn:microsoft.com/office/officeart/2005/8/layout/chevron2"/>
    <dgm:cxn modelId="{984FA266-6747-43B5-B9FB-CA1E016BDD07}" type="presParOf" srcId="{5FB76E9E-9405-4AF8-84F5-433583F7EF17}" destId="{A1E51D0B-424C-4886-8B68-3B50C2B9FE11}" srcOrd="1" destOrd="0" presId="urn:microsoft.com/office/officeart/2005/8/layout/chevron2"/>
    <dgm:cxn modelId="{1496063C-0D45-4488-9BF5-17F2AB58E23E}" type="presParOf" srcId="{9127C751-016D-4363-9527-EF4B7723EF1B}" destId="{61CFE97F-F179-45AC-97B2-F8BADB5F25F9}" srcOrd="5" destOrd="0" presId="urn:microsoft.com/office/officeart/2005/8/layout/chevron2"/>
    <dgm:cxn modelId="{00020B5A-1942-4C32-9DA1-181F74D21180}" type="presParOf" srcId="{9127C751-016D-4363-9527-EF4B7723EF1B}" destId="{82DCD7E5-4C39-4FF8-B36F-64379A45CEB0}" srcOrd="6" destOrd="0" presId="urn:microsoft.com/office/officeart/2005/8/layout/chevron2"/>
    <dgm:cxn modelId="{A5E7AD90-5F73-4604-9023-D25035482341}" type="presParOf" srcId="{82DCD7E5-4C39-4FF8-B36F-64379A45CEB0}" destId="{04C0A247-A35E-4DE6-9D32-3B3204AEE93C}" srcOrd="0" destOrd="0" presId="urn:microsoft.com/office/officeart/2005/8/layout/chevron2"/>
    <dgm:cxn modelId="{E0C7F42B-5E52-4A9C-BA0B-293AA5055CA6}" type="presParOf" srcId="{82DCD7E5-4C39-4FF8-B36F-64379A45CEB0}" destId="{B7697D32-8DAE-43FD-8430-A4B19F5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7DAF-7229-4AE5-BE58-1BA71E788F86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CBAD323-F167-48B4-B2FB-727549159A2D}">
      <dgm:prSet/>
      <dgm:spPr/>
      <dgm:t>
        <a:bodyPr/>
        <a:lstStyle/>
        <a:p>
          <a:pPr rtl="0"/>
          <a:r>
            <a:rPr lang="ru-RU" dirty="0" smtClean="0"/>
            <a:t>Публичные обсуждения целевых программ Печенгского муниципального округа (размещаются на сайте органа власти)</a:t>
          </a:r>
          <a:endParaRPr lang="ru-RU" dirty="0"/>
        </a:p>
      </dgm:t>
    </dgm:pt>
    <dgm:pt modelId="{96ACE81B-ECDE-4D74-9807-D93ED84C9B82}" type="parTrans" cxnId="{BE9B455D-B187-4132-B05E-FDF5E220FCAD}">
      <dgm:prSet/>
      <dgm:spPr/>
      <dgm:t>
        <a:bodyPr/>
        <a:lstStyle/>
        <a:p>
          <a:endParaRPr lang="ru-RU"/>
        </a:p>
      </dgm:t>
    </dgm:pt>
    <dgm:pt modelId="{00F1B4E9-C166-4831-A851-35D17CEEAAD2}" type="sibTrans" cxnId="{BE9B455D-B187-4132-B05E-FDF5E220FCAD}">
      <dgm:prSet/>
      <dgm:spPr/>
      <dgm:t>
        <a:bodyPr/>
        <a:lstStyle/>
        <a:p>
          <a:endParaRPr lang="ru-RU"/>
        </a:p>
      </dgm:t>
    </dgm:pt>
    <dgm:pt modelId="{714A543C-8BA7-493E-A573-28B0247F8ED8}">
      <dgm:prSet/>
      <dgm:spPr/>
      <dgm:t>
        <a:bodyPr/>
        <a:lstStyle/>
        <a:p>
          <a:pPr rtl="0"/>
          <a:r>
            <a:rPr lang="ru-RU" dirty="0" smtClean="0"/>
            <a:t>Публичные слушания проекта Решения Печенгского муниципального округа о бюджете округа на очередной финансовый год (проходят в Совете депутатов ежегодно в декабре)</a:t>
          </a:r>
          <a:endParaRPr lang="ru-RU" dirty="0"/>
        </a:p>
      </dgm:t>
    </dgm:pt>
    <dgm:pt modelId="{DD330C14-4624-4BE0-BCEA-B86561FA04DC}" type="parTrans" cxnId="{3625211A-A15C-40DE-ABE1-7F7B5FF55173}">
      <dgm:prSet/>
      <dgm:spPr/>
      <dgm:t>
        <a:bodyPr/>
        <a:lstStyle/>
        <a:p>
          <a:endParaRPr lang="ru-RU"/>
        </a:p>
      </dgm:t>
    </dgm:pt>
    <dgm:pt modelId="{E8C1E45D-B9A0-49FD-95D9-FBD80FA2EC81}" type="sibTrans" cxnId="{3625211A-A15C-40DE-ABE1-7F7B5FF55173}">
      <dgm:prSet/>
      <dgm:spPr/>
      <dgm:t>
        <a:bodyPr/>
        <a:lstStyle/>
        <a:p>
          <a:endParaRPr lang="ru-RU"/>
        </a:p>
      </dgm:t>
    </dgm:pt>
    <dgm:pt modelId="{8BE106EA-6684-4F9E-9B53-103D13EE8147}">
      <dgm:prSet/>
      <dgm:spPr/>
      <dgm:t>
        <a:bodyPr/>
        <a:lstStyle/>
        <a:p>
          <a:pPr rtl="0"/>
          <a:r>
            <a:rPr lang="ru-RU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мае)</a:t>
          </a:r>
          <a:endParaRPr lang="ru-RU" dirty="0"/>
        </a:p>
      </dgm:t>
    </dgm:pt>
    <dgm:pt modelId="{AE2BB9B0-78F9-4A77-83A0-1A3AFB215A7D}" type="parTrans" cxnId="{5E6311F2-F4CE-418E-945D-C5DEC6A601B8}">
      <dgm:prSet/>
      <dgm:spPr/>
      <dgm:t>
        <a:bodyPr/>
        <a:lstStyle/>
        <a:p>
          <a:endParaRPr lang="ru-RU"/>
        </a:p>
      </dgm:t>
    </dgm:pt>
    <dgm:pt modelId="{0E525982-E256-4DDD-86DE-F0AD082A3724}" type="sibTrans" cxnId="{5E6311F2-F4CE-418E-945D-C5DEC6A601B8}">
      <dgm:prSet/>
      <dgm:spPr/>
      <dgm:t>
        <a:bodyPr/>
        <a:lstStyle/>
        <a:p>
          <a:endParaRPr lang="ru-RU"/>
        </a:p>
      </dgm:t>
    </dgm:pt>
    <dgm:pt modelId="{A8AED722-3BDB-4B4E-B6FD-93BD390254F4}" type="pres">
      <dgm:prSet presAssocID="{1A777DAF-7229-4AE5-BE58-1BA71E788F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BA82C7-1190-4E75-91F6-5D8663548F2B}" type="pres">
      <dgm:prSet presAssocID="{1A777DAF-7229-4AE5-BE58-1BA71E788F86}" presName="pyramid" presStyleLbl="node1" presStyleIdx="0" presStyleCnt="1" custLinFactNeighborX="-60" custLinFactNeighborY="-8702"/>
      <dgm:spPr/>
    </dgm:pt>
    <dgm:pt modelId="{DAC043A6-83E1-43F8-B677-478DFBE09BDE}" type="pres">
      <dgm:prSet presAssocID="{1A777DAF-7229-4AE5-BE58-1BA71E788F86}" presName="theList" presStyleCnt="0"/>
      <dgm:spPr/>
    </dgm:pt>
    <dgm:pt modelId="{F1B675E1-06B3-4CCE-8E08-3858717E4BCB}" type="pres">
      <dgm:prSet presAssocID="{5CBAD323-F167-48B4-B2FB-727549159A2D}" presName="aNode" presStyleLbl="fgAcc1" presStyleIdx="0" presStyleCnt="3" custLinFactNeighborX="44594" custLinFactNeighborY="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B123-CD35-4F2A-A3D0-9675BEAF0718}" type="pres">
      <dgm:prSet presAssocID="{5CBAD323-F167-48B4-B2FB-727549159A2D}" presName="aSpace" presStyleCnt="0"/>
      <dgm:spPr/>
    </dgm:pt>
    <dgm:pt modelId="{426E4715-8EF4-4E75-B72F-9A32603A9C3F}" type="pres">
      <dgm:prSet presAssocID="{714A543C-8BA7-493E-A573-28B0247F8ED8}" presName="aNode" presStyleLbl="fgAcc1" presStyleIdx="1" presStyleCnt="3" custScaleX="139583" custLinFactY="7578" custLinFactNeighborX="268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FB54-240D-4E13-987F-D332B9981AA3}" type="pres">
      <dgm:prSet presAssocID="{714A543C-8BA7-493E-A573-28B0247F8ED8}" presName="aSpace" presStyleCnt="0"/>
      <dgm:spPr/>
    </dgm:pt>
    <dgm:pt modelId="{6580AB6E-532D-4112-BA59-49615366109F}" type="pres">
      <dgm:prSet presAssocID="{8BE106EA-6684-4F9E-9B53-103D13EE8147}" presName="aNode" presStyleLbl="fgAcc1" presStyleIdx="2" presStyleCnt="3" custScaleX="168333" custLinFactY="28829" custLinFactNeighborX="16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D033-9913-4BB0-916E-E437FEA3C6D8}" type="pres">
      <dgm:prSet presAssocID="{8BE106EA-6684-4F9E-9B53-103D13EE8147}" presName="aSpace" presStyleCnt="0"/>
      <dgm:spPr/>
    </dgm:pt>
  </dgm:ptLst>
  <dgm:cxnLst>
    <dgm:cxn modelId="{795ACF53-BCAC-417F-96AF-3AD28465368E}" type="presOf" srcId="{8BE106EA-6684-4F9E-9B53-103D13EE8147}" destId="{6580AB6E-532D-4112-BA59-49615366109F}" srcOrd="0" destOrd="0" presId="urn:microsoft.com/office/officeart/2005/8/layout/pyramid2"/>
    <dgm:cxn modelId="{3625211A-A15C-40DE-ABE1-7F7B5FF55173}" srcId="{1A777DAF-7229-4AE5-BE58-1BA71E788F86}" destId="{714A543C-8BA7-493E-A573-28B0247F8ED8}" srcOrd="1" destOrd="0" parTransId="{DD330C14-4624-4BE0-BCEA-B86561FA04DC}" sibTransId="{E8C1E45D-B9A0-49FD-95D9-FBD80FA2EC81}"/>
    <dgm:cxn modelId="{95BEA404-BE79-40A7-8577-9D234F85C9DF}" type="presOf" srcId="{5CBAD323-F167-48B4-B2FB-727549159A2D}" destId="{F1B675E1-06B3-4CCE-8E08-3858717E4BCB}" srcOrd="0" destOrd="0" presId="urn:microsoft.com/office/officeart/2005/8/layout/pyramid2"/>
    <dgm:cxn modelId="{5E6311F2-F4CE-418E-945D-C5DEC6A601B8}" srcId="{1A777DAF-7229-4AE5-BE58-1BA71E788F86}" destId="{8BE106EA-6684-4F9E-9B53-103D13EE8147}" srcOrd="2" destOrd="0" parTransId="{AE2BB9B0-78F9-4A77-83A0-1A3AFB215A7D}" sibTransId="{0E525982-E256-4DDD-86DE-F0AD082A3724}"/>
    <dgm:cxn modelId="{1AE8145A-EBC3-4ED2-A3E7-F1930778D9A3}" type="presOf" srcId="{1A777DAF-7229-4AE5-BE58-1BA71E788F86}" destId="{A8AED722-3BDB-4B4E-B6FD-93BD390254F4}" srcOrd="0" destOrd="0" presId="urn:microsoft.com/office/officeart/2005/8/layout/pyramid2"/>
    <dgm:cxn modelId="{F1C229D5-55FE-4159-84BE-4DE5B4A42233}" type="presOf" srcId="{714A543C-8BA7-493E-A573-28B0247F8ED8}" destId="{426E4715-8EF4-4E75-B72F-9A32603A9C3F}" srcOrd="0" destOrd="0" presId="urn:microsoft.com/office/officeart/2005/8/layout/pyramid2"/>
    <dgm:cxn modelId="{BE9B455D-B187-4132-B05E-FDF5E220FCAD}" srcId="{1A777DAF-7229-4AE5-BE58-1BA71E788F86}" destId="{5CBAD323-F167-48B4-B2FB-727549159A2D}" srcOrd="0" destOrd="0" parTransId="{96ACE81B-ECDE-4D74-9807-D93ED84C9B82}" sibTransId="{00F1B4E9-C166-4831-A851-35D17CEEAAD2}"/>
    <dgm:cxn modelId="{94E24671-B66B-41BC-B7CE-5072A956A23A}" type="presParOf" srcId="{A8AED722-3BDB-4B4E-B6FD-93BD390254F4}" destId="{55BA82C7-1190-4E75-91F6-5D8663548F2B}" srcOrd="0" destOrd="0" presId="urn:microsoft.com/office/officeart/2005/8/layout/pyramid2"/>
    <dgm:cxn modelId="{7AD5E924-3168-4C31-94C9-D07838BF2088}" type="presParOf" srcId="{A8AED722-3BDB-4B4E-B6FD-93BD390254F4}" destId="{DAC043A6-83E1-43F8-B677-478DFBE09BDE}" srcOrd="1" destOrd="0" presId="urn:microsoft.com/office/officeart/2005/8/layout/pyramid2"/>
    <dgm:cxn modelId="{3577D3E9-86CC-466C-A356-326FB1B24284}" type="presParOf" srcId="{DAC043A6-83E1-43F8-B677-478DFBE09BDE}" destId="{F1B675E1-06B3-4CCE-8E08-3858717E4BCB}" srcOrd="0" destOrd="0" presId="urn:microsoft.com/office/officeart/2005/8/layout/pyramid2"/>
    <dgm:cxn modelId="{38ABC792-B530-4B2C-8992-083DF1E8F343}" type="presParOf" srcId="{DAC043A6-83E1-43F8-B677-478DFBE09BDE}" destId="{5A46B123-CD35-4F2A-A3D0-9675BEAF0718}" srcOrd="1" destOrd="0" presId="urn:microsoft.com/office/officeart/2005/8/layout/pyramid2"/>
    <dgm:cxn modelId="{FB2BF8D1-BEDF-4953-8BC1-0A4727A4DBB3}" type="presParOf" srcId="{DAC043A6-83E1-43F8-B677-478DFBE09BDE}" destId="{426E4715-8EF4-4E75-B72F-9A32603A9C3F}" srcOrd="2" destOrd="0" presId="urn:microsoft.com/office/officeart/2005/8/layout/pyramid2"/>
    <dgm:cxn modelId="{7AFAAA4A-9EA0-423D-AE50-1EF258094E10}" type="presParOf" srcId="{DAC043A6-83E1-43F8-B677-478DFBE09BDE}" destId="{787DFB54-240D-4E13-987F-D332B9981AA3}" srcOrd="3" destOrd="0" presId="urn:microsoft.com/office/officeart/2005/8/layout/pyramid2"/>
    <dgm:cxn modelId="{8D54F7F4-D766-4072-A11E-9B05EAE1005A}" type="presParOf" srcId="{DAC043A6-83E1-43F8-B677-478DFBE09BDE}" destId="{6580AB6E-532D-4112-BA59-49615366109F}" srcOrd="4" destOrd="0" presId="urn:microsoft.com/office/officeart/2005/8/layout/pyramid2"/>
    <dgm:cxn modelId="{6A137EC4-696C-41F0-8B61-40089817E191}" type="presParOf" srcId="{DAC043A6-83E1-43F8-B677-478DFBE09BDE}" destId="{2908D033-9913-4BB0-916E-E437FEA3C6D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C85E7-F685-468C-AB79-E4FE77C0E5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99ADAE-6AD5-41AC-8079-BB4A2CD46C12}">
      <dgm:prSet custT="1"/>
      <dgm:spPr/>
      <dgm:t>
        <a:bodyPr/>
        <a:lstStyle/>
        <a:p>
          <a:pPr algn="ctr" rtl="0"/>
          <a:r>
            <a:rPr lang="ru-RU" sz="1600" b="1" dirty="0" smtClean="0"/>
            <a:t>Бюджет</a:t>
          </a:r>
          <a:r>
            <a:rPr lang="ru-RU" sz="1300" b="1" dirty="0" smtClean="0"/>
            <a:t>  </a:t>
          </a:r>
          <a:r>
            <a:rPr lang="ru-RU" sz="1300" dirty="0" smtClean="0"/>
            <a:t>(от старонормандского </a:t>
          </a:r>
          <a:r>
            <a:rPr lang="ru-RU" sz="1300" i="1" dirty="0" err="1" smtClean="0"/>
            <a:t>bougette</a:t>
          </a:r>
          <a:r>
            <a:rPr lang="ru-RU" sz="13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dirty="0"/>
        </a:p>
      </dgm:t>
    </dgm:pt>
    <dgm:pt modelId="{9CE7FCD0-092E-4909-A94F-1679F54C56C1}" type="parTrans" cxnId="{DBDE1BE4-DA5E-4DC2-9F30-3019C560D878}">
      <dgm:prSet/>
      <dgm:spPr/>
      <dgm:t>
        <a:bodyPr/>
        <a:lstStyle/>
        <a:p>
          <a:endParaRPr lang="ru-RU"/>
        </a:p>
      </dgm:t>
    </dgm:pt>
    <dgm:pt modelId="{AE2AD447-3A3C-4603-B983-0F528A362228}" type="sibTrans" cxnId="{DBDE1BE4-DA5E-4DC2-9F30-3019C560D878}">
      <dgm:prSet/>
      <dgm:spPr/>
      <dgm:t>
        <a:bodyPr/>
        <a:lstStyle/>
        <a:p>
          <a:endParaRPr lang="ru-RU"/>
        </a:p>
      </dgm:t>
    </dgm:pt>
    <dgm:pt modelId="{73F13F51-6D30-4B32-A302-F66E7C6AEAB9}" type="pres">
      <dgm:prSet presAssocID="{7CEC85E7-F685-468C-AB79-E4FE77C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FF261-987D-45A5-9204-96749DDD08AA}" type="pres">
      <dgm:prSet presAssocID="{6199ADAE-6AD5-41AC-8079-BB4A2CD46C12}" presName="parentText" presStyleLbl="node1" presStyleIdx="0" presStyleCnt="1" custScaleY="8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C3E39-17F4-41B9-8220-43B22EFF1271}" type="presOf" srcId="{7CEC85E7-F685-468C-AB79-E4FE77C0E512}" destId="{73F13F51-6D30-4B32-A302-F66E7C6AEAB9}" srcOrd="0" destOrd="0" presId="urn:microsoft.com/office/officeart/2005/8/layout/vList2"/>
    <dgm:cxn modelId="{56245510-1DCA-460A-AC1D-706EF44CECF9}" type="presOf" srcId="{6199ADAE-6AD5-41AC-8079-BB4A2CD46C12}" destId="{53AFF261-987D-45A5-9204-96749DDD08AA}" srcOrd="0" destOrd="0" presId="urn:microsoft.com/office/officeart/2005/8/layout/vList2"/>
    <dgm:cxn modelId="{DBDE1BE4-DA5E-4DC2-9F30-3019C560D878}" srcId="{7CEC85E7-F685-468C-AB79-E4FE77C0E512}" destId="{6199ADAE-6AD5-41AC-8079-BB4A2CD46C12}" srcOrd="0" destOrd="0" parTransId="{9CE7FCD0-092E-4909-A94F-1679F54C56C1}" sibTransId="{AE2AD447-3A3C-4603-B983-0F528A362228}"/>
    <dgm:cxn modelId="{482B3C05-6CC8-416D-B925-98E5925FE26A}" type="presParOf" srcId="{73F13F51-6D30-4B32-A302-F66E7C6AEAB9}" destId="{53AFF261-987D-45A5-9204-96749DDD0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07CBF-CF3C-4056-8588-26CBC2601656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4CC5E6E-EBCA-403C-92B6-71E3169D8656}">
      <dgm:prSet custT="1"/>
      <dgm:spPr/>
      <dgm:t>
        <a:bodyPr/>
        <a:lstStyle/>
        <a:p>
          <a:pPr rtl="0"/>
          <a:r>
            <a:rPr lang="ru-RU" sz="1400" b="1" dirty="0" smtClean="0"/>
            <a:t>Доходы бюджета</a:t>
          </a:r>
          <a:r>
            <a:rPr lang="ru-RU" sz="1400" dirty="0" smtClean="0"/>
            <a:t>  </a:t>
          </a:r>
          <a:r>
            <a:rPr lang="ru-RU" sz="1300" dirty="0" smtClean="0"/>
            <a:t>- </a:t>
          </a:r>
          <a:r>
            <a:rPr lang="ru-RU" sz="1200" dirty="0" smtClean="0"/>
            <a:t>поступающие в бюджет денежные средства </a:t>
          </a:r>
          <a:endParaRPr lang="ru-RU" sz="1200" dirty="0"/>
        </a:p>
      </dgm:t>
    </dgm:pt>
    <dgm:pt modelId="{C9B58B8D-77B2-4C57-B89E-964ED39C224D}" type="parTrans" cxnId="{00C22B26-8977-4FAF-9727-58D432D0702F}">
      <dgm:prSet/>
      <dgm:spPr/>
      <dgm:t>
        <a:bodyPr/>
        <a:lstStyle/>
        <a:p>
          <a:endParaRPr lang="ru-RU"/>
        </a:p>
      </dgm:t>
    </dgm:pt>
    <dgm:pt modelId="{113783D2-234B-46B5-9AE9-888CE9E5D7FF}" type="sibTrans" cxnId="{00C22B26-8977-4FAF-9727-58D432D0702F}">
      <dgm:prSet/>
      <dgm:spPr/>
      <dgm:t>
        <a:bodyPr/>
        <a:lstStyle/>
        <a:p>
          <a:endParaRPr lang="ru-RU"/>
        </a:p>
      </dgm:t>
    </dgm:pt>
    <dgm:pt modelId="{20717D26-FFE9-40FD-8193-A6407A807BC0}" type="pres">
      <dgm:prSet presAssocID="{9B407CBF-CF3C-4056-8588-26CBC26016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8C47-5364-4583-B47B-C2C13191C580}" type="pres">
      <dgm:prSet presAssocID="{E4CC5E6E-EBCA-403C-92B6-71E3169D865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39564A7-AB2D-4FC0-8A0D-7E7647240042}" type="presOf" srcId="{9B407CBF-CF3C-4056-8588-26CBC2601656}" destId="{20717D26-FFE9-40FD-8193-A6407A807BC0}" srcOrd="0" destOrd="0" presId="urn:microsoft.com/office/officeart/2005/8/layout/venn1"/>
    <dgm:cxn modelId="{00C22B26-8977-4FAF-9727-58D432D0702F}" srcId="{9B407CBF-CF3C-4056-8588-26CBC2601656}" destId="{E4CC5E6E-EBCA-403C-92B6-71E3169D8656}" srcOrd="0" destOrd="0" parTransId="{C9B58B8D-77B2-4C57-B89E-964ED39C224D}" sibTransId="{113783D2-234B-46B5-9AE9-888CE9E5D7FF}"/>
    <dgm:cxn modelId="{1D1BD30E-E457-4939-9486-7834051517E7}" type="presOf" srcId="{E4CC5E6E-EBCA-403C-92B6-71E3169D8656}" destId="{95408C47-5364-4583-B47B-C2C13191C580}" srcOrd="0" destOrd="0" presId="urn:microsoft.com/office/officeart/2005/8/layout/venn1"/>
    <dgm:cxn modelId="{E24CB34F-FE1F-4ABE-BAAC-BE169C1560C4}" type="presParOf" srcId="{20717D26-FFE9-40FD-8193-A6407A807BC0}" destId="{95408C47-5364-4583-B47B-C2C13191C5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2BF5A-94E4-4237-86F0-5F5096D623BF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B4A0AC5-4FD5-45A6-9B1D-7BF13E15CCF3}">
      <dgm:prSet custT="1"/>
      <dgm:spPr/>
      <dgm:t>
        <a:bodyPr/>
        <a:lstStyle/>
        <a:p>
          <a:pPr rtl="0"/>
          <a:r>
            <a:rPr lang="ru-RU" sz="1400" b="1" dirty="0" smtClean="0"/>
            <a:t>Расходы бюджета  </a:t>
          </a:r>
          <a:r>
            <a:rPr lang="ru-RU" sz="1200" b="1" dirty="0" smtClean="0"/>
            <a:t>- </a:t>
          </a:r>
          <a:r>
            <a:rPr lang="ru-RU" sz="1200" dirty="0" smtClean="0"/>
            <a:t>выплачиваемые из бюджета денежные средства </a:t>
          </a:r>
          <a:endParaRPr lang="ru-RU" sz="1200" dirty="0"/>
        </a:p>
      </dgm:t>
    </dgm:pt>
    <dgm:pt modelId="{025DE27D-0295-4A0D-BCD8-E9E74A5ACDA7}" type="parTrans" cxnId="{097A7F9F-3411-4A94-909F-22F55B142C9D}">
      <dgm:prSet/>
      <dgm:spPr/>
      <dgm:t>
        <a:bodyPr/>
        <a:lstStyle/>
        <a:p>
          <a:endParaRPr lang="ru-RU"/>
        </a:p>
      </dgm:t>
    </dgm:pt>
    <dgm:pt modelId="{01E38B61-EA76-4256-B5A7-1BD9DE0E7D10}" type="sibTrans" cxnId="{097A7F9F-3411-4A94-909F-22F55B142C9D}">
      <dgm:prSet/>
      <dgm:spPr/>
      <dgm:t>
        <a:bodyPr/>
        <a:lstStyle/>
        <a:p>
          <a:endParaRPr lang="ru-RU"/>
        </a:p>
      </dgm:t>
    </dgm:pt>
    <dgm:pt modelId="{A0992A35-3427-45F5-8A25-2C875DE78F2B}" type="pres">
      <dgm:prSet presAssocID="{7CF2BF5A-94E4-4237-86F0-5F5096D623B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96355-B7ED-42B9-A881-F0C259079B02}" type="pres">
      <dgm:prSet presAssocID="{9B4A0AC5-4FD5-45A6-9B1D-7BF13E15CCF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15526CC-F0E3-49AF-AE98-8579055B7A76}" type="presOf" srcId="{9B4A0AC5-4FD5-45A6-9B1D-7BF13E15CCF3}" destId="{17196355-B7ED-42B9-A881-F0C259079B02}" srcOrd="0" destOrd="0" presId="urn:microsoft.com/office/officeart/2005/8/layout/venn1"/>
    <dgm:cxn modelId="{097A7F9F-3411-4A94-909F-22F55B142C9D}" srcId="{7CF2BF5A-94E4-4237-86F0-5F5096D623BF}" destId="{9B4A0AC5-4FD5-45A6-9B1D-7BF13E15CCF3}" srcOrd="0" destOrd="0" parTransId="{025DE27D-0295-4A0D-BCD8-E9E74A5ACDA7}" sibTransId="{01E38B61-EA76-4256-B5A7-1BD9DE0E7D10}"/>
    <dgm:cxn modelId="{3FF364F6-A5DE-45F6-8E99-FC591D7856C2}" type="presOf" srcId="{7CF2BF5A-94E4-4237-86F0-5F5096D623BF}" destId="{A0992A35-3427-45F5-8A25-2C875DE78F2B}" srcOrd="0" destOrd="0" presId="urn:microsoft.com/office/officeart/2005/8/layout/venn1"/>
    <dgm:cxn modelId="{63599FE0-AD40-4D67-9F53-3F2BC38D5BD0}" type="presParOf" srcId="{A0992A35-3427-45F5-8A25-2C875DE78F2B}" destId="{17196355-B7ED-42B9-A881-F0C259079B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400" b="1" dirty="0" smtClean="0"/>
            <a:t>Дефицит</a:t>
          </a:r>
          <a:r>
            <a:rPr lang="ru-RU" sz="1000" dirty="0" smtClean="0"/>
            <a:t> – </a:t>
          </a:r>
        </a:p>
        <a:p>
          <a:pPr rtl="0"/>
          <a:r>
            <a:rPr lang="ru-RU" sz="1000" dirty="0" smtClean="0"/>
            <a:t>расходы превышают доходы 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algn="ctr" rtl="0"/>
          <a:r>
            <a:rPr lang="ru-RU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FF0912DE-FE81-41EC-AFEC-766B0A101640}" type="presOf" srcId="{FF807DE6-6B89-41DC-93AD-F63E939E2B02}" destId="{4784BD51-0E9B-4FE6-9B50-7020AE8AEB11}" srcOrd="0" destOrd="0" presId="urn:microsoft.com/office/officeart/2005/8/layout/process2"/>
    <dgm:cxn modelId="{5734714F-8D33-4520-A46F-0B8E2CDDEB35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C04587B1-E434-4978-8B52-7CEEA68272FE}" type="presOf" srcId="{EAF60CB7-DA7B-4DE1-A26E-ED08409712F9}" destId="{A6870F67-B851-4B31-97CC-3A02600FC535}" srcOrd="0" destOrd="0" presId="urn:microsoft.com/office/officeart/2005/8/layout/process2"/>
    <dgm:cxn modelId="{8E94A377-A303-4E50-93B0-C39A83C8EF18}" type="presOf" srcId="{6F72B567-EA9B-4495-95B9-F03CBC15600F}" destId="{B17EFC9C-A932-4806-8B7A-7D55457A9366}" srcOrd="0" destOrd="0" presId="urn:microsoft.com/office/officeart/2005/8/layout/process2"/>
    <dgm:cxn modelId="{43A48EAA-7A96-4876-B4CA-16323BDC6F9D}" type="presOf" srcId="{9F93B576-BB8B-4EFC-8D09-15E618860F57}" destId="{0CC6E53E-FC19-4EAF-B182-A7CA2E29FC5F}" srcOrd="0" destOrd="0" presId="urn:microsoft.com/office/officeart/2005/8/layout/process2"/>
    <dgm:cxn modelId="{6533ADE2-FB14-451F-AF47-31415598D802}" type="presParOf" srcId="{A6870F67-B851-4B31-97CC-3A02600FC535}" destId="{0CC6E53E-FC19-4EAF-B182-A7CA2E29FC5F}" srcOrd="0" destOrd="0" presId="urn:microsoft.com/office/officeart/2005/8/layout/process2"/>
    <dgm:cxn modelId="{84D8ACB2-6DE6-4967-8F08-EE767A7D7C22}" type="presParOf" srcId="{A6870F67-B851-4B31-97CC-3A02600FC535}" destId="{4784BD51-0E9B-4FE6-9B50-7020AE8AEB11}" srcOrd="1" destOrd="0" presId="urn:microsoft.com/office/officeart/2005/8/layout/process2"/>
    <dgm:cxn modelId="{34E70998-A055-4195-AC8A-DB1A98646890}" type="presParOf" srcId="{4784BD51-0E9B-4FE6-9B50-7020AE8AEB11}" destId="{23C2FD71-F294-40C7-A37B-06EE0EFB5A58}" srcOrd="0" destOrd="0" presId="urn:microsoft.com/office/officeart/2005/8/layout/process2"/>
    <dgm:cxn modelId="{F91E05E0-5075-4546-8DBD-3CE92B73B979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5DE13-844F-4068-AACA-F8F0223332E0}">
      <dsp:nvSpPr>
        <dsp:cNvPr id="0" name=""/>
        <dsp:cNvSpPr/>
      </dsp:nvSpPr>
      <dsp:spPr>
        <a:xfrm>
          <a:off x="0" y="65020"/>
          <a:ext cx="1814601" cy="115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0644-A796-42B1-A643-2103D16E8923}">
      <dsp:nvSpPr>
        <dsp:cNvPr id="0" name=""/>
        <dsp:cNvSpPr/>
      </dsp:nvSpPr>
      <dsp:spPr>
        <a:xfrm>
          <a:off x="201622" y="256561"/>
          <a:ext cx="1814601" cy="115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бюджет</a:t>
          </a:r>
          <a:endParaRPr lang="ru-RU" sz="3400" kern="1200" dirty="0"/>
        </a:p>
      </dsp:txBody>
      <dsp:txXfrm>
        <a:off x="235371" y="290310"/>
        <a:ext cx="1747103" cy="1084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0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Профицит</a:t>
          </a:r>
          <a:r>
            <a:rPr lang="ru-RU" sz="10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– доходы превышают расходы</a:t>
          </a:r>
          <a:endParaRPr lang="ru-RU" sz="1000" kern="1200" dirty="0"/>
        </a:p>
      </dsp:txBody>
      <dsp:txXfrm>
        <a:off x="12080" y="12080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213" y="437278"/>
          <a:ext cx="365158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091629" y="473305"/>
        <a:ext cx="262327" cy="255611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sz="1300" kern="1200" dirty="0"/>
        </a:p>
      </dsp:txBody>
      <dsp:txXfrm>
        <a:off x="36899" y="936222"/>
        <a:ext cx="2371787" cy="118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136"/>
          <a:ext cx="6762838" cy="2878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Глава Печенгского муниципального округа </a:t>
          </a:r>
          <a:endParaRPr lang="ru-RU" sz="1400" kern="1200" dirty="0"/>
        </a:p>
      </dsp:txBody>
      <dsp:txXfrm>
        <a:off x="14054" y="14190"/>
        <a:ext cx="6734730" cy="2597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215"/>
          <a:ext cx="6696744" cy="28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</a:t>
          </a:r>
          <a:r>
            <a:rPr lang="ru-RU" sz="1400" kern="1200" dirty="0" smtClean="0"/>
            <a:t>Совет депутатов Печенгского муниципального округа </a:t>
          </a:r>
          <a:endParaRPr lang="ru-RU" sz="1400" kern="1200" dirty="0"/>
        </a:p>
      </dsp:txBody>
      <dsp:txXfrm>
        <a:off x="14050" y="14265"/>
        <a:ext cx="6668644" cy="25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Главные администраторы доходов бюджетных средств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101"/>
          <a:ext cx="6696744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Главные администраторы источников финансирования дефицита бюджетных средств</a:t>
          </a:r>
          <a:endParaRPr lang="ru-RU" sz="1400" kern="1200" dirty="0"/>
        </a:p>
      </dsp:txBody>
      <dsp:txXfrm>
        <a:off x="14056" y="14157"/>
        <a:ext cx="6668632" cy="259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Получатели бюджетных средств 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0"/>
          <a:ext cx="6762838" cy="719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</a:t>
          </a:r>
          <a:r>
            <a:rPr lang="ru-RU" sz="1400" b="0" kern="1200" dirty="0" smtClean="0"/>
            <a:t>Послание Президента Российской Федерации Федеральному собранию от 15.01.2020г. </a:t>
          </a:r>
          <a:endParaRPr lang="ru-RU" sz="1400" b="0" kern="1200" dirty="0"/>
        </a:p>
      </dsp:txBody>
      <dsp:txXfrm>
        <a:off x="35126" y="35126"/>
        <a:ext cx="6692586" cy="649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E5DB-84C6-4240-BA95-5B719B817743}">
      <dsp:nvSpPr>
        <dsp:cNvPr id="0" name=""/>
        <dsp:cNvSpPr/>
      </dsp:nvSpPr>
      <dsp:spPr>
        <a:xfrm>
          <a:off x="4132649" y="711797"/>
          <a:ext cx="1861059" cy="116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366"/>
              </a:lnTo>
              <a:lnTo>
                <a:pt x="1861059" y="736366"/>
              </a:lnTo>
              <a:lnTo>
                <a:pt x="1861059" y="11604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9ADED-45EC-48E4-83F6-3508CC5E2268}">
      <dsp:nvSpPr>
        <dsp:cNvPr id="0" name=""/>
        <dsp:cNvSpPr/>
      </dsp:nvSpPr>
      <dsp:spPr>
        <a:xfrm>
          <a:off x="2048021" y="711797"/>
          <a:ext cx="2084628" cy="584339"/>
        </a:xfrm>
        <a:custGeom>
          <a:avLst/>
          <a:gdLst/>
          <a:ahLst/>
          <a:cxnLst/>
          <a:rect l="0" t="0" r="0" b="0"/>
          <a:pathLst>
            <a:path>
              <a:moveTo>
                <a:pt x="2084628" y="0"/>
              </a:moveTo>
              <a:lnTo>
                <a:pt x="2084628" y="160301"/>
              </a:lnTo>
              <a:lnTo>
                <a:pt x="0" y="160301"/>
              </a:lnTo>
              <a:lnTo>
                <a:pt x="0" y="5843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531-896F-403D-89CE-EFA8179EC46A}">
      <dsp:nvSpPr>
        <dsp:cNvPr id="0" name=""/>
        <dsp:cNvSpPr/>
      </dsp:nvSpPr>
      <dsp:spPr>
        <a:xfrm>
          <a:off x="598944" y="0"/>
          <a:ext cx="7067410" cy="711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2022-2024 годов в сфере налоговой политики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44" y="0"/>
        <a:ext cx="7067410" cy="711797"/>
      </dsp:txXfrm>
    </dsp:sp>
    <dsp:sp modelId="{00978012-F30A-4A9B-BA85-C9CEA17CA12A}">
      <dsp:nvSpPr>
        <dsp:cNvPr id="0" name=""/>
        <dsp:cNvSpPr/>
      </dsp:nvSpPr>
      <dsp:spPr>
        <a:xfrm>
          <a:off x="231950" y="1296136"/>
          <a:ext cx="3632142" cy="1100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регулирования с учетом изменившихся экономических условий при недопущении увеличения налоговой нагрузки на экономику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0" y="1296136"/>
        <a:ext cx="3632142" cy="1100780"/>
      </dsp:txXfrm>
    </dsp:sp>
    <dsp:sp modelId="{1EA84848-3932-4F31-A8A0-3CE7AC86615F}">
      <dsp:nvSpPr>
        <dsp:cNvPr id="0" name=""/>
        <dsp:cNvSpPr/>
      </dsp:nvSpPr>
      <dsp:spPr>
        <a:xfrm rot="10800000" flipV="1">
          <a:off x="4123684" y="1872201"/>
          <a:ext cx="3740050" cy="9113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23684" y="1872201"/>
        <a:ext cx="3740050" cy="911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6327-73A2-416A-A13E-9535546DD078}">
      <dsp:nvSpPr>
        <dsp:cNvPr id="0" name=""/>
        <dsp:cNvSpPr/>
      </dsp:nvSpPr>
      <dsp:spPr>
        <a:xfrm>
          <a:off x="4438" y="105867"/>
          <a:ext cx="3483620" cy="19029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Основные направления налоговой политики на 2022-2024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sz="1100" kern="1200" dirty="0"/>
        </a:p>
      </dsp:txBody>
      <dsp:txXfrm>
        <a:off x="955933" y="105867"/>
        <a:ext cx="1580631" cy="1902989"/>
      </dsp:txXfrm>
    </dsp:sp>
    <dsp:sp modelId="{A535A3AA-98E3-4D82-B9FE-1AC0699967DF}">
      <dsp:nvSpPr>
        <dsp:cNvPr id="0" name=""/>
        <dsp:cNvSpPr/>
      </dsp:nvSpPr>
      <dsp:spPr>
        <a:xfrm>
          <a:off x="3074964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укрепление налогового потенциала на территории Печенгского муниципального округа</a:t>
          </a:r>
          <a:endParaRPr lang="ru-RU" sz="1200" kern="1200"/>
        </a:p>
      </dsp:txBody>
      <dsp:txXfrm>
        <a:off x="3602453" y="529872"/>
        <a:ext cx="1582467" cy="1054978"/>
      </dsp:txXfrm>
    </dsp:sp>
    <dsp:sp modelId="{3031A245-AFA1-45FC-9EAD-7100340D8B1A}">
      <dsp:nvSpPr>
        <dsp:cNvPr id="0" name=""/>
        <dsp:cNvSpPr/>
      </dsp:nvSpPr>
      <dsp:spPr>
        <a:xfrm>
          <a:off x="5343167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развитию налогового потенциала и обеспечению роста доходной части бюджета округа. </a:t>
          </a:r>
          <a:endParaRPr lang="ru-RU" sz="1200" kern="1200" dirty="0"/>
        </a:p>
      </dsp:txBody>
      <dsp:txXfrm>
        <a:off x="5870656" y="529872"/>
        <a:ext cx="1582467" cy="1054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125-A0FB-4CC7-B789-345104BE649F}">
      <dsp:nvSpPr>
        <dsp:cNvPr id="0" name=""/>
        <dsp:cNvSpPr/>
      </dsp:nvSpPr>
      <dsp:spPr>
        <a:xfrm>
          <a:off x="0" y="0"/>
          <a:ext cx="8134027" cy="239030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2024 года, исходя из которых бюджетная политика в 2022-2024 годах будет направлена на: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обеспечение сбалансированности и долгосрочной устойчивости бюджета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оптимизации бюджетных расходов;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муниципального управления.</a:t>
          </a:r>
          <a:endParaRPr lang="ru-RU" sz="1400" kern="1200" dirty="0"/>
        </a:p>
      </dsp:txBody>
      <dsp:txXfrm>
        <a:off x="1741005" y="0"/>
        <a:ext cx="6393021" cy="2390301"/>
      </dsp:txXfrm>
    </dsp:sp>
    <dsp:sp modelId="{5AFFC2D4-C3B1-4E18-A723-DA07AA0EDD04}">
      <dsp:nvSpPr>
        <dsp:cNvPr id="0" name=""/>
        <dsp:cNvSpPr/>
      </dsp:nvSpPr>
      <dsp:spPr>
        <a:xfrm>
          <a:off x="418241" y="770499"/>
          <a:ext cx="1018721" cy="849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53-D288-4A87-897D-47ABC16CC198}">
      <dsp:nvSpPr>
        <dsp:cNvPr id="0" name=""/>
        <dsp:cNvSpPr/>
      </dsp:nvSpPr>
      <dsp:spPr>
        <a:xfrm>
          <a:off x="0" y="2521642"/>
          <a:ext cx="8134027" cy="108804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политика ориентирована на создание условий для устойчивого социально-экономического развития муниципального округа, повышение качества бюджетного процесса, обеспечение рационального, эффективного и результативного расходования бюджетных средств.</a:t>
          </a:r>
          <a:endParaRPr lang="ru-RU" sz="1400" kern="1200" dirty="0"/>
        </a:p>
      </dsp:txBody>
      <dsp:txXfrm>
        <a:off x="1741005" y="2521642"/>
        <a:ext cx="6393021" cy="1088042"/>
      </dsp:txXfrm>
    </dsp:sp>
    <dsp:sp modelId="{8AFB318F-00F8-444B-9EC7-5F387C8CCE49}">
      <dsp:nvSpPr>
        <dsp:cNvPr id="0" name=""/>
        <dsp:cNvSpPr/>
      </dsp:nvSpPr>
      <dsp:spPr>
        <a:xfrm>
          <a:off x="355618" y="2634122"/>
          <a:ext cx="1098321" cy="913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C2C8-AC00-4B0E-AC77-14F5E09C5963}">
      <dsp:nvSpPr>
        <dsp:cNvPr id="0" name=""/>
        <dsp:cNvSpPr/>
      </dsp:nvSpPr>
      <dsp:spPr>
        <a:xfrm>
          <a:off x="0" y="3706743"/>
          <a:ext cx="8134027" cy="13309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соответствии с поручением Президента РФ от 01.03.2020 года №Пр-354 необходимо создание условий для реализации мероприятий, имеющих приоритетное значение для жителей муниципального округа и определяемых с учетом их мнения (путем проведения открытого голосования ил конкурсного отбора) по таким направлениям, как благоустройство объектов социальной инфраструктуры и прилегающих к ним территорий.</a:t>
          </a:r>
          <a:endParaRPr lang="ru-RU" sz="1400" kern="1200" dirty="0"/>
        </a:p>
      </dsp:txBody>
      <dsp:txXfrm>
        <a:off x="1741005" y="3706743"/>
        <a:ext cx="6393021" cy="1330968"/>
      </dsp:txXfrm>
    </dsp:sp>
    <dsp:sp modelId="{FAE61C9B-2E3D-4224-93F3-197FDB1EDF3E}">
      <dsp:nvSpPr>
        <dsp:cNvPr id="0" name=""/>
        <dsp:cNvSpPr/>
      </dsp:nvSpPr>
      <dsp:spPr>
        <a:xfrm>
          <a:off x="347467" y="3907022"/>
          <a:ext cx="1160270" cy="930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8A09-0E35-4246-A85B-64F55BC17AD4}">
      <dsp:nvSpPr>
        <dsp:cNvPr id="0" name=""/>
        <dsp:cNvSpPr/>
      </dsp:nvSpPr>
      <dsp:spPr>
        <a:xfrm>
          <a:off x="189245" y="155808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Помогает формировать доходную часть бюджета</a:t>
          </a:r>
          <a:endParaRPr lang="ru-RU" sz="1500" kern="1200" dirty="0"/>
        </a:p>
      </dsp:txBody>
      <dsp:txXfrm>
        <a:off x="432272" y="398835"/>
        <a:ext cx="1147087" cy="1147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88D8-9EB9-47E8-B06B-A3DB45C3644C}">
      <dsp:nvSpPr>
        <dsp:cNvPr id="0" name=""/>
        <dsp:cNvSpPr/>
      </dsp:nvSpPr>
      <dsp:spPr>
        <a:xfrm>
          <a:off x="0" y="375207"/>
          <a:ext cx="2158296" cy="18936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sp:txBody>
      <dsp:txXfrm>
        <a:off x="0" y="375207"/>
        <a:ext cx="2158296" cy="1893606"/>
      </dsp:txXfrm>
    </dsp:sp>
    <dsp:sp modelId="{7900CFD0-847B-482E-8F5C-7183E0C94C54}">
      <dsp:nvSpPr>
        <dsp:cNvPr id="0" name=""/>
        <dsp:cNvSpPr/>
      </dsp:nvSpPr>
      <dsp:spPr>
        <a:xfrm>
          <a:off x="2427397" y="397265"/>
          <a:ext cx="2153465" cy="18931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27397" y="397265"/>
        <a:ext cx="2153465" cy="1893108"/>
      </dsp:txXfrm>
    </dsp:sp>
    <dsp:sp modelId="{37FB0CEF-2711-4D39-8EA0-CC94ABE2E3DC}">
      <dsp:nvSpPr>
        <dsp:cNvPr id="0" name=""/>
        <dsp:cNvSpPr/>
      </dsp:nvSpPr>
      <dsp:spPr>
        <a:xfrm>
          <a:off x="4958313" y="397265"/>
          <a:ext cx="2153465" cy="18931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БЕЗВОЗМЕЗДНЫЕ</a:t>
          </a:r>
          <a:r>
            <a:rPr lang="ru-RU" sz="1600" b="1" kern="1200" baseline="0" dirty="0" smtClean="0"/>
            <a:t>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 помощь из бюджетов других уровней  в </a:t>
          </a:r>
          <a:r>
            <a:rPr lang="ru-RU" sz="1200" kern="1200" dirty="0" err="1" smtClean="0"/>
            <a:t>т.ч</a:t>
          </a:r>
          <a:r>
            <a:rPr lang="ru-RU" sz="1200" kern="1200" dirty="0" smtClean="0"/>
            <a:t>. межбюджетные трансферты, дотации, субсидии, субвенции)</a:t>
          </a:r>
          <a:endParaRPr lang="ru-RU" sz="1200" kern="1200" dirty="0"/>
        </a:p>
      </dsp:txBody>
      <dsp:txXfrm>
        <a:off x="4958313" y="397265"/>
        <a:ext cx="2153465" cy="1893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C385-C594-4E89-AB64-8D6F52AA924F}">
      <dsp:nvSpPr>
        <dsp:cNvPr id="0" name=""/>
        <dsp:cNvSpPr/>
      </dsp:nvSpPr>
      <dsp:spPr>
        <a:xfrm>
          <a:off x="0" y="-36183"/>
          <a:ext cx="7824265" cy="12529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Зачем формировать и исполнять бюджет по программам ?</a:t>
          </a:r>
          <a:endParaRPr lang="ru-RU" sz="1800" b="1" kern="1200" dirty="0"/>
        </a:p>
      </dsp:txBody>
      <dsp:txXfrm>
        <a:off x="0" y="-36183"/>
        <a:ext cx="7824265" cy="1252939"/>
      </dsp:txXfrm>
    </dsp:sp>
    <dsp:sp modelId="{7CD81FB3-4751-45FB-A603-A90520A42BD6}">
      <dsp:nvSpPr>
        <dsp:cNvPr id="0" name=""/>
        <dsp:cNvSpPr/>
      </dsp:nvSpPr>
      <dsp:spPr>
        <a:xfrm>
          <a:off x="3820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целях повышения эффективности и результативности бюджетных расходов</a:t>
          </a:r>
          <a:endParaRPr lang="ru-RU" sz="1800" kern="1200" dirty="0"/>
        </a:p>
      </dsp:txBody>
      <dsp:txXfrm>
        <a:off x="3820" y="1216755"/>
        <a:ext cx="2605541" cy="2631172"/>
      </dsp:txXfrm>
    </dsp:sp>
    <dsp:sp modelId="{B5801111-6950-4E2C-B6A1-B7214E46FBCE}">
      <dsp:nvSpPr>
        <dsp:cNvPr id="0" name=""/>
        <dsp:cNvSpPr/>
      </dsp:nvSpPr>
      <dsp:spPr>
        <a:xfrm>
          <a:off x="2568845" y="852035"/>
          <a:ext cx="2605541" cy="33606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kern="1200" dirty="0"/>
        </a:p>
      </dsp:txBody>
      <dsp:txXfrm>
        <a:off x="2568845" y="852035"/>
        <a:ext cx="2605541" cy="3360612"/>
      </dsp:txXfrm>
    </dsp:sp>
    <dsp:sp modelId="{5CA184E1-B7B8-451E-AF58-B603E7D28E7A}">
      <dsp:nvSpPr>
        <dsp:cNvPr id="0" name=""/>
        <dsp:cNvSpPr/>
      </dsp:nvSpPr>
      <dsp:spPr>
        <a:xfrm>
          <a:off x="5214903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Действия и бюджетные средства направлены на достижения заданного результата</a:t>
          </a:r>
          <a:endParaRPr lang="ru-RU" sz="1800" kern="1200" dirty="0"/>
        </a:p>
      </dsp:txBody>
      <dsp:txXfrm>
        <a:off x="5214903" y="1216755"/>
        <a:ext cx="2605541" cy="2631172"/>
      </dsp:txXfrm>
    </dsp:sp>
    <dsp:sp modelId="{C5A1C883-4ADD-4117-BA8F-AC79E0C6EF13}">
      <dsp:nvSpPr>
        <dsp:cNvPr id="0" name=""/>
        <dsp:cNvSpPr/>
      </dsp:nvSpPr>
      <dsp:spPr>
        <a:xfrm flipV="1">
          <a:off x="2716272" y="3888433"/>
          <a:ext cx="2391721" cy="2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9E7-AF57-4C2A-BD5A-05B0A19B91EE}">
      <dsp:nvSpPr>
        <dsp:cNvPr id="0" name=""/>
        <dsp:cNvSpPr/>
      </dsp:nvSpPr>
      <dsp:spPr>
        <a:xfrm>
          <a:off x="0" y="216029"/>
          <a:ext cx="6408712" cy="891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kern="1200" dirty="0"/>
        </a:p>
      </dsp:txBody>
      <dsp:txXfrm>
        <a:off x="43500" y="259529"/>
        <a:ext cx="6321712" cy="8041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4AF5-89F9-4F34-9C53-35339FC4EC09}">
      <dsp:nvSpPr>
        <dsp:cNvPr id="0" name=""/>
        <dsp:cNvSpPr/>
      </dsp:nvSpPr>
      <dsp:spPr>
        <a:xfrm>
          <a:off x="114730" y="186455"/>
          <a:ext cx="2776816" cy="263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8A3E-0816-4F69-A38F-8707C76ECE07}">
      <dsp:nvSpPr>
        <dsp:cNvPr id="0" name=""/>
        <dsp:cNvSpPr/>
      </dsp:nvSpPr>
      <dsp:spPr>
        <a:xfrm>
          <a:off x="2939585" y="616116"/>
          <a:ext cx="438221" cy="43835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328-42D3-4BE9-914D-77FE806FDC11}">
      <dsp:nvSpPr>
        <dsp:cNvPr id="0" name=""/>
        <dsp:cNvSpPr/>
      </dsp:nvSpPr>
      <dsp:spPr>
        <a:xfrm>
          <a:off x="332974" y="393921"/>
          <a:ext cx="2391610" cy="22981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9D7A-C29B-4166-89CA-75C7CC87FEDA}">
      <dsp:nvSpPr>
        <dsp:cNvPr id="0" name=""/>
        <dsp:cNvSpPr/>
      </dsp:nvSpPr>
      <dsp:spPr>
        <a:xfrm>
          <a:off x="-96953" y="220001"/>
          <a:ext cx="2191786" cy="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96953" y="220001"/>
        <a:ext cx="2191786" cy="43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31C1-A31E-4B2D-B685-F168A796117C}">
      <dsp:nvSpPr>
        <dsp:cNvPr id="0" name=""/>
        <dsp:cNvSpPr/>
      </dsp:nvSpPr>
      <dsp:spPr>
        <a:xfrm>
          <a:off x="98752" y="61903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kern="1200" dirty="0"/>
        </a:p>
      </dsp:txBody>
      <dsp:txXfrm>
        <a:off x="341779" y="304930"/>
        <a:ext cx="1147087" cy="114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1799-6CE2-434C-AB66-337055A5E763}">
      <dsp:nvSpPr>
        <dsp:cNvPr id="0" name=""/>
        <dsp:cNvSpPr/>
      </dsp:nvSpPr>
      <dsp:spPr>
        <a:xfrm rot="5400000">
          <a:off x="-184818" y="184818"/>
          <a:ext cx="1232123" cy="8624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 глава 23</a:t>
          </a:r>
          <a:endParaRPr lang="ru-RU" sz="700" b="1" kern="1200" dirty="0"/>
        </a:p>
      </dsp:txBody>
      <dsp:txXfrm rot="-5400000">
        <a:off x="1" y="431242"/>
        <a:ext cx="862486" cy="369637"/>
      </dsp:txXfrm>
    </dsp:sp>
    <dsp:sp modelId="{193B6B50-D7AE-4DC2-B47B-2ECFEE51C37F}">
      <dsp:nvSpPr>
        <dsp:cNvPr id="0" name=""/>
        <dsp:cNvSpPr/>
      </dsp:nvSpPr>
      <dsp:spPr>
        <a:xfrm rot="5400000">
          <a:off x="3234948" y="-2369224"/>
          <a:ext cx="801301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Основная ставка налога  </a:t>
          </a:r>
          <a:r>
            <a:rPr lang="ru-RU" sz="900" b="1" kern="1200" dirty="0" smtClean="0"/>
            <a:t>13%, </a:t>
          </a:r>
          <a:r>
            <a:rPr lang="ru-RU" sz="900" kern="1200" dirty="0" smtClean="0"/>
            <a:t>в отдельных случаях: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9% </a:t>
          </a:r>
          <a:r>
            <a:rPr lang="ru-RU" sz="900" kern="1200" dirty="0" smtClean="0"/>
            <a:t>- в отношении доходов от долевого участия в виде дивидендов;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30% </a:t>
          </a:r>
          <a:r>
            <a:rPr lang="ru-RU" sz="900" kern="1200" dirty="0" smtClean="0"/>
            <a:t>- в отношении доходов, полученных  физ.лицами – иностранными гражданами;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35% </a:t>
          </a:r>
          <a:r>
            <a:rPr lang="ru-RU" sz="900" kern="1200" dirty="0" smtClean="0"/>
            <a:t>- в отношении стоимости выигрышей и призов.</a:t>
          </a:r>
          <a:endParaRPr lang="ru-RU" sz="900" kern="1200" dirty="0"/>
        </a:p>
      </dsp:txBody>
      <dsp:txXfrm rot="-5400000">
        <a:off x="862486" y="42354"/>
        <a:ext cx="5507109" cy="723069"/>
      </dsp:txXfrm>
    </dsp:sp>
    <dsp:sp modelId="{59CB4AFF-FF7F-4184-B82C-6DCC54F5FF20}">
      <dsp:nvSpPr>
        <dsp:cNvPr id="0" name=""/>
        <dsp:cNvSpPr/>
      </dsp:nvSpPr>
      <dsp:spPr>
        <a:xfrm rot="5400000">
          <a:off x="-184818" y="1273325"/>
          <a:ext cx="1232123" cy="8624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имущество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32</a:t>
          </a:r>
          <a:endParaRPr lang="ru-RU" sz="700" b="1" kern="1200" dirty="0"/>
        </a:p>
      </dsp:txBody>
      <dsp:txXfrm rot="-5400000">
        <a:off x="1" y="1519749"/>
        <a:ext cx="862486" cy="369637"/>
      </dsp:txXfrm>
    </dsp:sp>
    <dsp:sp modelId="{A3D8633F-5D70-4C45-BB4F-918D6EECEF58}">
      <dsp:nvSpPr>
        <dsp:cNvPr id="0" name=""/>
        <dsp:cNvSpPr/>
      </dsp:nvSpPr>
      <dsp:spPr>
        <a:xfrm rot="5400000">
          <a:off x="3235159" y="-1284165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2,0% </a:t>
          </a:r>
          <a:r>
            <a:rPr lang="ru-RU" sz="900" kern="1200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0,5% </a:t>
          </a:r>
          <a:r>
            <a:rPr lang="ru-RU" sz="900" kern="1200" dirty="0" smtClean="0"/>
            <a:t>- в отношении прочих объектов налогообложения.</a:t>
          </a:r>
          <a:endParaRPr lang="ru-RU" sz="900" kern="1200" dirty="0"/>
        </a:p>
      </dsp:txBody>
      <dsp:txXfrm rot="-5400000">
        <a:off x="862487" y="1127603"/>
        <a:ext cx="5507129" cy="722688"/>
      </dsp:txXfrm>
    </dsp:sp>
    <dsp:sp modelId="{DF48A146-96BA-4B7C-8CBF-3C5B244E8E8C}">
      <dsp:nvSpPr>
        <dsp:cNvPr id="0" name=""/>
        <dsp:cNvSpPr/>
      </dsp:nvSpPr>
      <dsp:spPr>
        <a:xfrm rot="5400000">
          <a:off x="-184818" y="2358594"/>
          <a:ext cx="1232123" cy="862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Транспортный налог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28</a:t>
          </a:r>
          <a:endParaRPr lang="ru-RU" sz="700" b="1" kern="1200" dirty="0"/>
        </a:p>
      </dsp:txBody>
      <dsp:txXfrm rot="-5400000">
        <a:off x="1" y="2605018"/>
        <a:ext cx="862486" cy="369637"/>
      </dsp:txXfrm>
    </dsp:sp>
    <dsp:sp modelId="{A1E51D0B-424C-4886-8B68-3B50C2B9FE11}">
      <dsp:nvSpPr>
        <dsp:cNvPr id="0" name=""/>
        <dsp:cNvSpPr/>
      </dsp:nvSpPr>
      <dsp:spPr>
        <a:xfrm rot="5400000">
          <a:off x="3235159" y="-198896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sz="900" kern="1200" dirty="0"/>
        </a:p>
      </dsp:txBody>
      <dsp:txXfrm rot="-5400000">
        <a:off x="862487" y="2212872"/>
        <a:ext cx="5507129" cy="722688"/>
      </dsp:txXfrm>
    </dsp:sp>
    <dsp:sp modelId="{04C0A247-A35E-4DE6-9D32-3B3204AEE93C}">
      <dsp:nvSpPr>
        <dsp:cNvPr id="0" name=""/>
        <dsp:cNvSpPr/>
      </dsp:nvSpPr>
      <dsp:spPr>
        <a:xfrm rot="5400000">
          <a:off x="-184818" y="3443863"/>
          <a:ext cx="1232123" cy="8624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Земельный налог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31</a:t>
          </a:r>
          <a:endParaRPr lang="ru-RU" sz="700" b="1" kern="1200" dirty="0"/>
        </a:p>
      </dsp:txBody>
      <dsp:txXfrm rot="-5400000">
        <a:off x="1" y="3690287"/>
        <a:ext cx="862486" cy="369637"/>
      </dsp:txXfrm>
    </dsp:sp>
    <dsp:sp modelId="{B7697D32-8DAE-43FD-8430-A4B19F510F1D}">
      <dsp:nvSpPr>
        <dsp:cNvPr id="0" name=""/>
        <dsp:cNvSpPr/>
      </dsp:nvSpPr>
      <dsp:spPr>
        <a:xfrm rot="5400000">
          <a:off x="3235159" y="886372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1,5% </a:t>
          </a:r>
          <a:r>
            <a:rPr lang="ru-RU" sz="900" kern="1200" dirty="0" smtClean="0"/>
            <a:t>- в отношении прочих земельных участков. </a:t>
          </a:r>
          <a:endParaRPr lang="ru-RU" sz="900" kern="1200" dirty="0"/>
        </a:p>
      </dsp:txBody>
      <dsp:txXfrm rot="-5400000">
        <a:off x="862487" y="3298140"/>
        <a:ext cx="5507129" cy="72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82C7-1190-4E75-91F6-5D8663548F2B}">
      <dsp:nvSpPr>
        <dsp:cNvPr id="0" name=""/>
        <dsp:cNvSpPr/>
      </dsp:nvSpPr>
      <dsp:spPr>
        <a:xfrm>
          <a:off x="1196763" y="0"/>
          <a:ext cx="4137323" cy="413732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675E1-06B3-4CCE-8E08-3858717E4BCB}">
      <dsp:nvSpPr>
        <dsp:cNvPr id="0" name=""/>
        <dsp:cNvSpPr/>
      </dsp:nvSpPr>
      <dsp:spPr>
        <a:xfrm>
          <a:off x="4467156" y="432049"/>
          <a:ext cx="268925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обсуждения целевых программ Печенгского муниципального округа (размещаются на сайте органа власти)</a:t>
          </a:r>
          <a:endParaRPr lang="ru-RU" sz="1100" kern="1200" dirty="0"/>
        </a:p>
      </dsp:txBody>
      <dsp:txXfrm>
        <a:off x="4514965" y="479858"/>
        <a:ext cx="2593641" cy="883763"/>
      </dsp:txXfrm>
    </dsp:sp>
    <dsp:sp modelId="{426E4715-8EF4-4E75-B72F-9A32603A9C3F}">
      <dsp:nvSpPr>
        <dsp:cNvPr id="0" name=""/>
        <dsp:cNvSpPr/>
      </dsp:nvSpPr>
      <dsp:spPr>
        <a:xfrm>
          <a:off x="3459046" y="1714399"/>
          <a:ext cx="375374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проекта Решения Печенгского муниципального округа о бюджете округа на очередной финансовый год (проходят в Совете депутатов ежегодно в декабре)</a:t>
          </a:r>
          <a:endParaRPr lang="ru-RU" sz="1100" kern="1200" dirty="0"/>
        </a:p>
      </dsp:txBody>
      <dsp:txXfrm>
        <a:off x="3506855" y="1762208"/>
        <a:ext cx="3658131" cy="883763"/>
      </dsp:txXfrm>
    </dsp:sp>
    <dsp:sp modelId="{6580AB6E-532D-4112-BA59-49615366109F}">
      <dsp:nvSpPr>
        <dsp:cNvPr id="0" name=""/>
        <dsp:cNvSpPr/>
      </dsp:nvSpPr>
      <dsp:spPr>
        <a:xfrm>
          <a:off x="2781003" y="3024332"/>
          <a:ext cx="4526911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мае)</a:t>
          </a:r>
          <a:endParaRPr lang="ru-RU" sz="1100" kern="1200" dirty="0"/>
        </a:p>
      </dsp:txBody>
      <dsp:txXfrm>
        <a:off x="2828812" y="3072141"/>
        <a:ext cx="4431293" cy="88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F261-987D-45A5-9204-96749DDD08AA}">
      <dsp:nvSpPr>
        <dsp:cNvPr id="0" name=""/>
        <dsp:cNvSpPr/>
      </dsp:nvSpPr>
      <dsp:spPr>
        <a:xfrm>
          <a:off x="0" y="47"/>
          <a:ext cx="6120680" cy="100801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</a:t>
          </a:r>
          <a:r>
            <a:rPr lang="ru-RU" sz="1300" b="1" kern="1200" dirty="0" smtClean="0"/>
            <a:t>  </a:t>
          </a:r>
          <a:r>
            <a:rPr lang="ru-RU" sz="1300" kern="1200" dirty="0" smtClean="0"/>
            <a:t>(от старонормандского </a:t>
          </a:r>
          <a:r>
            <a:rPr lang="ru-RU" sz="1300" i="1" kern="1200" dirty="0" err="1" smtClean="0"/>
            <a:t>bougette</a:t>
          </a:r>
          <a:r>
            <a:rPr lang="ru-RU" sz="1300" kern="12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kern="1200" dirty="0"/>
        </a:p>
      </dsp:txBody>
      <dsp:txXfrm>
        <a:off x="49207" y="49254"/>
        <a:ext cx="6022266" cy="90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C47-5364-4583-B47B-C2C13191C580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</a:t>
          </a:r>
          <a:r>
            <a:rPr lang="ru-RU" sz="1400" kern="1200" dirty="0" smtClean="0"/>
            <a:t>  </a:t>
          </a:r>
          <a:r>
            <a:rPr lang="ru-RU" sz="1300" kern="1200" dirty="0" smtClean="0"/>
            <a:t>- </a:t>
          </a:r>
          <a:r>
            <a:rPr lang="ru-RU" sz="1200" kern="1200" dirty="0" smtClean="0"/>
            <a:t>поступающие в бюджет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6355-B7ED-42B9-A881-F0C259079B02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бюджета  </a:t>
          </a:r>
          <a:r>
            <a:rPr lang="ru-RU" sz="1200" b="1" kern="1200" dirty="0" smtClean="0"/>
            <a:t>- </a:t>
          </a:r>
          <a:r>
            <a:rPr lang="ru-RU" sz="1200" kern="1200" dirty="0" smtClean="0"/>
            <a:t>выплачиваемые из бюджета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1087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Дефицит</a:t>
          </a:r>
          <a:r>
            <a:rPr lang="ru-RU" sz="1000" kern="1200" dirty="0" smtClean="0"/>
            <a:t> 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превышают доходы </a:t>
          </a:r>
          <a:endParaRPr lang="ru-RU" sz="1000" kern="1200" dirty="0"/>
        </a:p>
      </dsp:txBody>
      <dsp:txXfrm>
        <a:off x="12080" y="13167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621" y="437822"/>
          <a:ext cx="364342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091629" y="474257"/>
        <a:ext cx="262327" cy="255039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sz="1100" kern="1200" dirty="0"/>
        </a:p>
      </dsp:txBody>
      <dsp:txXfrm>
        <a:off x="36899" y="936222"/>
        <a:ext cx="2371787" cy="11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0.17864</cdr:x>
      <cdr:y>0.17073</cdr:y>
    </cdr:from>
    <cdr:to>
      <cdr:x>0.26477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2533" y="504051"/>
          <a:ext cx="6569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707,7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0.18808</cdr:x>
      <cdr:y>0.39024</cdr:y>
    </cdr:from>
    <cdr:to>
      <cdr:x>0.2823</cdr:x>
      <cdr:y>0.46698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4568" y="1152128"/>
          <a:ext cx="718608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164,3</a:t>
          </a:r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0.45358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0" y="504051"/>
          <a:ext cx="728894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723,9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0.65184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87" y="504051"/>
          <a:ext cx="87288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749,9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162,4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2 064,2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0.52911</cdr:x>
      <cdr:y>0.46341</cdr:y>
    </cdr:from>
    <cdr:to>
      <cdr:x>0.61407</cdr:x>
      <cdr:y>0.54008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35668" y="1368152"/>
          <a:ext cx="6480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161,9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1 600,8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0.75569</cdr:x>
      <cdr:y>0.04878</cdr:y>
    </cdr:from>
    <cdr:to>
      <cdr:x>0.97213</cdr:x>
      <cdr:y>0.46341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3860" y="144016"/>
          <a:ext cx="1650843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</a:t>
          </a:r>
        </a:p>
        <a:p xmlns:a="http://schemas.openxmlformats.org/drawingml/2006/main">
          <a:pPr algn="ctr"/>
          <a:r>
            <a:rPr lang="ru-RU" sz="1000" b="1" dirty="0" err="1"/>
            <a:t>м</a:t>
          </a:r>
          <a:r>
            <a:rPr lang="ru-RU" sz="1000" b="1" dirty="0" err="1" smtClean="0"/>
            <a:t>лн.руб</a:t>
          </a:r>
          <a:r>
            <a:rPr lang="ru-RU" sz="1000" b="1" dirty="0" smtClean="0"/>
            <a:t>.</a:t>
          </a:r>
          <a:endParaRPr lang="ru-RU" sz="1000" b="1" dirty="0"/>
        </a:p>
        <a:p xmlns:a="http://schemas.openxmlformats.org/drawingml/2006/main">
          <a:pPr algn="ctr"/>
          <a:r>
            <a:rPr lang="ru-RU" sz="1800" b="1" dirty="0" smtClean="0"/>
            <a:t>8 531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0.69591</cdr:x>
      <cdr:y>0.02564</cdr:y>
    </cdr:from>
    <cdr:to>
      <cdr:x>1</cdr:x>
      <cdr:y>0.39675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0806" y="71864"/>
          <a:ext cx="1228230" cy="10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Налоговые доходы </a:t>
          </a:r>
          <a:r>
            <a:rPr lang="ru-RU" b="1" dirty="0" err="1" smtClean="0"/>
            <a:t>млн.руб</a:t>
          </a:r>
          <a:endParaRPr lang="ru-RU" sz="1600" b="1" dirty="0"/>
        </a:p>
        <a:p xmlns:a="http://schemas.openxmlformats.org/drawingml/2006/main">
          <a:pPr algn="ctr"/>
          <a:r>
            <a:rPr lang="ru-RU" sz="1600" b="1" dirty="0" smtClean="0"/>
            <a:t>707,72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0.08822</cdr:x>
      <cdr:y>0.095</cdr:y>
    </cdr:from>
    <cdr:to>
      <cdr:x>0.25254</cdr:x>
      <cdr:y>0.25289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12" y="266278"/>
          <a:ext cx="663715" cy="44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31,78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0.21619</cdr:x>
      <cdr:y>0.00671</cdr:y>
    </cdr:from>
    <cdr:to>
      <cdr:x>0.35564</cdr:x>
      <cdr:y>0.11346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3199" y="18807"/>
          <a:ext cx="563233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11,97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0.30215</cdr:x>
      <cdr:y>0</cdr:y>
    </cdr:from>
    <cdr:to>
      <cdr:x>0.49023</cdr:x>
      <cdr:y>0.13158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0408" y="-1194601"/>
          <a:ext cx="759662" cy="368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6,24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0.63008</cdr:x>
      <cdr:y>0.02564</cdr:y>
    </cdr:from>
    <cdr:to>
      <cdr:x>0.8934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268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0.67616</cdr:x>
      <cdr:y>0.00995</cdr:y>
    </cdr:from>
    <cdr:to>
      <cdr:x>1</cdr:x>
      <cdr:y>0.49507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517" y="26503"/>
          <a:ext cx="1385821" cy="1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Неналоговые доходы</a:t>
          </a:r>
          <a:r>
            <a:rPr lang="ru-RU" b="1" dirty="0" smtClean="0"/>
            <a:t> </a:t>
          </a:r>
          <a:r>
            <a:rPr lang="ru-RU" b="1" dirty="0" err="1" smtClean="0"/>
            <a:t>млн.руб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164,28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0.02195</cdr:x>
      <cdr:y>0.08108</cdr:y>
    </cdr:from>
    <cdr:to>
      <cdr:x>0.19122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22" y="2160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0.23838</cdr:x>
      <cdr:y>0.37838</cdr:y>
    </cdr:from>
    <cdr:to>
      <cdr:x>0.52444</cdr:x>
      <cdr:y>0.5364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126" y="1008112"/>
          <a:ext cx="1224136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0.68735</cdr:x>
      <cdr:y>0.02564</cdr:y>
    </cdr:from>
    <cdr:to>
      <cdr:x>0.96755</cdr:x>
      <cdr:y>0.41026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035" y="72005"/>
          <a:ext cx="1626589" cy="10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Безвозмездные доходы      </a:t>
          </a:r>
          <a:r>
            <a:rPr lang="ru-RU" b="1" dirty="0" err="1" smtClean="0"/>
            <a:t>млн.руб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/>
            <a:t> </a:t>
          </a:r>
          <a:r>
            <a:rPr lang="ru-RU" sz="1600" b="1" dirty="0" smtClean="0"/>
            <a:t>2 195,55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0.17162</cdr:x>
      <cdr:y>0.38462</cdr:y>
    </cdr:from>
    <cdr:to>
      <cdr:x>0.32048</cdr:x>
      <cdr:y>0.56411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6269" y="1080120"/>
          <a:ext cx="864096" cy="504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878,77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0.2729</cdr:x>
      <cdr:y>0.02564</cdr:y>
    </cdr:from>
    <cdr:to>
      <cdr:x>0.42175</cdr:x>
      <cdr:y>0.17949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72008"/>
          <a:ext cx="864073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193,87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0.42411</cdr:x>
      <cdr:y>0.02564</cdr:y>
    </cdr:from>
    <cdr:to>
      <cdr:x>0.57061</cdr:x>
      <cdr:y>0.15385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1955" y="72005"/>
          <a:ext cx="850413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323,73</a:t>
          </a:r>
          <a:endParaRPr lang="ru-RU" sz="1100" b="1" i="0" dirty="0"/>
        </a:p>
      </cdr:txBody>
    </cdr:sp>
  </cdr:relSizeAnchor>
  <cdr:relSizeAnchor xmlns:cdr="http://schemas.openxmlformats.org/drawingml/2006/chartDrawing">
    <cdr:from>
      <cdr:x>0.48691</cdr:x>
      <cdr:y>0.41026</cdr:y>
    </cdr:from>
    <cdr:to>
      <cdr:x>0.68961</cdr:x>
      <cdr:y>0.53847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26520" y="1152128"/>
          <a:ext cx="1176672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799,18</a:t>
          </a:r>
        </a:p>
        <a:p xmlns:a="http://schemas.openxmlformats.org/drawingml/2006/main">
          <a:endParaRPr lang="ru-RU" sz="1100" b="1" dirty="0" smtClean="0"/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0.47328</cdr:x>
      <cdr:y>0.18032</cdr:y>
    </cdr:from>
    <cdr:to>
      <cdr:x>0.5321</cdr:x>
      <cdr:y>0.24282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56" y="1000132"/>
          <a:ext cx="550458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0.51145</cdr:x>
      <cdr:y>0.20608</cdr:y>
    </cdr:from>
    <cdr:to>
      <cdr:x>0.57252</cdr:x>
      <cdr:y>0.27049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86346" y="1143008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0.54962</cdr:x>
      <cdr:y>0.21896</cdr:y>
    </cdr:from>
    <cdr:to>
      <cdr:x>0.62314</cdr:x>
      <cdr:y>0.28146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43536" y="1214446"/>
          <a:ext cx="688026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3,9%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0.53435</cdr:x>
      <cdr:y>0.33489</cdr:y>
    </cdr:from>
    <cdr:to>
      <cdr:x>0.60053</cdr:x>
      <cdr:y>0.39739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60" y="1857388"/>
          <a:ext cx="619335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12,7%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0.56489</cdr:x>
      <cdr:y>0.45081</cdr:y>
    </cdr:from>
    <cdr:to>
      <cdr:x>0.65313</cdr:x>
      <cdr:y>0.51331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86412" y="2500330"/>
          <a:ext cx="825781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0.22794</cdr:x>
      <cdr:y>0.475</cdr:y>
    </cdr:from>
    <cdr:to>
      <cdr:x>0.33088</cdr:x>
      <cdr:y>0.5375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32248" y="273630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48,6%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0.10687</cdr:x>
      <cdr:y>0.2576</cdr:y>
    </cdr:from>
    <cdr:to>
      <cdr:x>0.1804</cdr:x>
      <cdr:y>0.3201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0132" y="1428760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16%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0.20611</cdr:x>
      <cdr:y>0.18032</cdr:y>
    </cdr:from>
    <cdr:to>
      <cdr:x>0.28699</cdr:x>
      <cdr:y>0.24282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28826" y="1000132"/>
          <a:ext cx="756903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2,9%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0.27481</cdr:x>
      <cdr:y>0.14168</cdr:y>
    </cdr:from>
    <cdr:to>
      <cdr:x>0.34834</cdr:x>
      <cdr:y>0.20418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71768" y="785818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4,1%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0.32825</cdr:x>
      <cdr:y>0.14168</cdr:y>
    </cdr:from>
    <cdr:to>
      <cdr:x>0.41648</cdr:x>
      <cdr:y>0.20418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71834" y="785818"/>
          <a:ext cx="825687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0,2%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E53E984-765B-452F-913F-C283A99E9222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DCD29CAB-2615-406B-90AC-8AF620C28E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046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3789-2CC3-4D41-8F7A-693B21B1FC87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5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chart" Target="../charts/chart2.xml"/><Relationship Id="rId9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2.jpeg"/><Relationship Id="rId3" Type="http://schemas.openxmlformats.org/officeDocument/2006/relationships/image" Target="../media/image4.png"/><Relationship Id="rId21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9.jpeg"/><Relationship Id="rId28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image" Target="../media/image35.jpeg"/><Relationship Id="rId2" Type="http://schemas.openxmlformats.org/officeDocument/2006/relationships/image" Target="../media/image1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image" Target="../media/image33.jpeg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15.png"/><Relationship Id="rId21" Type="http://schemas.openxmlformats.org/officeDocument/2006/relationships/image" Target="../media/image48.jpe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8.jpeg"/><Relationship Id="rId5" Type="http://schemas.openxmlformats.org/officeDocument/2006/relationships/diagramData" Target="../diagrams/data23.xml"/><Relationship Id="rId15" Type="http://schemas.openxmlformats.org/officeDocument/2006/relationships/image" Target="../media/image42.jpeg"/><Relationship Id="rId23" Type="http://schemas.openxmlformats.org/officeDocument/2006/relationships/image" Target="../media/image50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14.png"/><Relationship Id="rId9" Type="http://schemas.microsoft.com/office/2007/relationships/diagramDrawing" Target="../diagrams/drawing23.xml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9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2.jpeg"/><Relationship Id="rId26" Type="http://schemas.openxmlformats.org/officeDocument/2006/relationships/diagramLayout" Target="../diagrams/layout15.xml"/><Relationship Id="rId3" Type="http://schemas.openxmlformats.org/officeDocument/2006/relationships/diagramData" Target="../diagrams/data11.xml"/><Relationship Id="rId21" Type="http://schemas.openxmlformats.org/officeDocument/2006/relationships/diagramLayout" Target="../diagrams/layout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Data" Target="../diagrams/data15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3.xml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microsoft.com/office/2007/relationships/diagramDrawing" Target="../diagrams/drawing14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293096"/>
            <a:ext cx="7422976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b="1" dirty="0"/>
              <a:t>Бюджет для граждан на </a:t>
            </a:r>
            <a:r>
              <a:rPr lang="ru-RU" b="1" dirty="0" smtClean="0"/>
              <a:t>2022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2023-2024 </a:t>
            </a:r>
            <a:r>
              <a:rPr lang="ru-RU" b="1" dirty="0"/>
              <a:t>годов 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chemeClr val="tx2"/>
              </a:solidFill>
              <a:latin typeface="Rockwell Condensed" panose="02060603050405020104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6477000"/>
            <a:ext cx="4258101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https://pechengamr.gov-murman.ru/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2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Основные направления бюджетной политики на 2022 год и плановый период 2023 и 2024 годы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1695740"/>
              </p:ext>
            </p:extLst>
          </p:nvPr>
        </p:nvGraphicFramePr>
        <p:xfrm>
          <a:off x="539551" y="1412776"/>
          <a:ext cx="813402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00717"/>
              </p:ext>
            </p:extLst>
          </p:nvPr>
        </p:nvGraphicFramePr>
        <p:xfrm>
          <a:off x="328848" y="1268760"/>
          <a:ext cx="8592348" cy="5184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8615"/>
                <a:gridCol w="865634"/>
                <a:gridCol w="771317"/>
                <a:gridCol w="771317"/>
                <a:gridCol w="784391"/>
                <a:gridCol w="784391"/>
                <a:gridCol w="771317"/>
                <a:gridCol w="735366"/>
              </a:tblGrid>
              <a:tr h="647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1</a:t>
                      </a:r>
                      <a:r>
                        <a:rPr lang="ru-RU" sz="1100" u="none" strike="noStrike" dirty="0">
                          <a:effectLst/>
                        </a:rPr>
                        <a:t>. Демографические 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(среднегодовая)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 тыс</a:t>
                      </a:r>
                      <a:r>
                        <a:rPr lang="ru-RU" sz="1100" u="none" strike="noStrike" dirty="0">
                          <a:effectLst/>
                        </a:rPr>
                        <a:t>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37,019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36,499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35,840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35,457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35,264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35,193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рождаемости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смертности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8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естественного прироста (убыли)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миграционного прироста (убыли)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-21,0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-12,8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r>
                        <a:rPr lang="ru-RU" sz="1100" u="none" strike="noStrike" dirty="0" smtClean="0">
                          <a:effectLst/>
                        </a:rPr>
                        <a:t>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2</a:t>
                      </a:r>
                      <a:r>
                        <a:rPr lang="ru-RU" sz="1100" u="none" strike="noStrike" dirty="0">
                          <a:effectLst/>
                        </a:rPr>
                        <a:t>. Производство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2.1 </a:t>
                      </a:r>
                      <a:r>
                        <a:rPr lang="ru-RU" sz="11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Объем </a:t>
                      </a:r>
                      <a:r>
                        <a:rPr lang="ru-RU" sz="1100" u="none" strike="noStrike" dirty="0">
                          <a:effectLst/>
                        </a:rPr>
                        <a:t>отгруженных товаров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производства</a:t>
                      </a:r>
                      <a:r>
                        <a:rPr lang="ru-RU" sz="1100" u="none" strike="noStrike" dirty="0">
                          <a:effectLst/>
                        </a:rPr>
                        <a:t>, выполненных работ и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собственными </a:t>
                      </a:r>
                      <a:r>
                        <a:rPr lang="ru-RU" sz="1100" u="none" strike="noStrike" dirty="0">
                          <a:effectLst/>
                        </a:rPr>
                        <a:t>силами, по видам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деятельности,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относящимся </a:t>
                      </a:r>
                      <a:r>
                        <a:rPr lang="ru-RU" sz="1100" u="none" strike="noStrike" dirty="0">
                          <a:effectLst/>
                        </a:rPr>
                        <a:t>к промышленному производству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крупным </a:t>
                      </a:r>
                      <a:r>
                        <a:rPr lang="ru-RU" sz="1100" u="none" strike="noStrike" dirty="0">
                          <a:effectLst/>
                        </a:rPr>
                        <a:t>и средним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млн.рублей </a:t>
                      </a:r>
                      <a:r>
                        <a:rPr lang="ru-RU" sz="1100" u="none" strike="noStrike" dirty="0">
                          <a:effectLst/>
                        </a:rPr>
                        <a:t>в ценах </a:t>
                      </a:r>
                      <a:r>
                        <a:rPr lang="ru-RU" sz="1100" u="none" strike="noStrike" dirty="0" smtClean="0">
                          <a:effectLst/>
                        </a:rPr>
                        <a:t>  соответствующих </a:t>
                      </a:r>
                      <a:r>
                        <a:rPr lang="ru-RU" sz="1100" u="none" strike="noStrike" dirty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8 573,8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15 906,7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43 668,2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545,9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092,5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46 968,2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2032-2024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2022 год и плановый период 2023 и 2024 годов</a:t>
            </a:r>
            <a:endParaRPr lang="ru-RU" sz="1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2022 год и плановый период 2023 и 2024 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19878"/>
              </p:ext>
            </p:extLst>
          </p:nvPr>
        </p:nvGraphicFramePr>
        <p:xfrm>
          <a:off x="307975" y="1124744"/>
          <a:ext cx="8603359" cy="51800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9187"/>
                <a:gridCol w="1438203"/>
                <a:gridCol w="681255"/>
                <a:gridCol w="605559"/>
                <a:gridCol w="681255"/>
                <a:gridCol w="681255"/>
                <a:gridCol w="681255"/>
                <a:gridCol w="655390"/>
              </a:tblGrid>
              <a:tr h="333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3</a:t>
                      </a:r>
                      <a:r>
                        <a:rPr lang="ru-RU" sz="1100" u="none" strike="noStrike" dirty="0">
                          <a:effectLst/>
                        </a:rPr>
                        <a:t>. Рынок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2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розничной торговли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4 070,0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4 054,4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4 187,3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4 458,0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4 762,4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100,5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платных услуг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1 330,0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1 198,2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346,7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1 428,9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525,0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630,4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6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Индекс </a:t>
                      </a:r>
                      <a:r>
                        <a:rPr lang="ru-RU" sz="1100" u="none" strike="noStrike" dirty="0">
                          <a:effectLst/>
                        </a:rPr>
                        <a:t>физического объема платных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 </a:t>
                      </a:r>
                      <a:r>
                        <a:rPr lang="ru-RU" sz="1100" u="none" strike="noStrike" dirty="0">
                          <a:effectLst/>
                        </a:rPr>
                        <a:t>предыдущему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4</a:t>
                      </a:r>
                      <a:r>
                        <a:rPr lang="ru-RU" sz="1100" u="none" strike="noStrike" dirty="0">
                          <a:effectLst/>
                        </a:rPr>
                        <a:t>. Малое и среднее предпринимательство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малых предприятий – всего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состоянию </a:t>
                      </a:r>
                      <a:r>
                        <a:rPr lang="ru-RU" sz="1100" u="none" strike="noStrike" dirty="0">
                          <a:effectLst/>
                        </a:rPr>
                        <a:t>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малым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индивидуальных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предпринимателей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</a:rPr>
                        <a:t>состоянию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индивидуальных </a:t>
                      </a:r>
                      <a:r>
                        <a:rPr lang="ru-RU" sz="1100" u="none" strike="noStrike" dirty="0">
                          <a:effectLst/>
                        </a:rPr>
                        <a:t>предпринимателей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1 388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1 229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251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1 251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1 251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средних предприятий –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</a:t>
                      </a:r>
                      <a:r>
                        <a:rPr lang="ru-RU" sz="1100" u="none" strike="noStrike" dirty="0" smtClean="0">
                          <a:effectLst/>
                        </a:rPr>
                        <a:t>средним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2032-2024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</a:t>
            </a:r>
            <a:r>
              <a:rPr lang="ru-RU" sz="1600" dirty="0" smtClean="0"/>
              <a:t>2022 </a:t>
            </a:r>
            <a:r>
              <a:rPr lang="ru-RU" sz="1600" dirty="0"/>
              <a:t>год и плановый период </a:t>
            </a:r>
            <a:r>
              <a:rPr lang="ru-RU" sz="1600" dirty="0" smtClean="0"/>
              <a:t>2023 </a:t>
            </a:r>
            <a:r>
              <a:rPr lang="ru-RU" sz="1600" dirty="0"/>
              <a:t>и </a:t>
            </a:r>
            <a:r>
              <a:rPr lang="ru-RU" sz="1600" dirty="0" smtClean="0"/>
              <a:t>2024 </a:t>
            </a:r>
            <a:r>
              <a:rPr lang="ru-RU" sz="1600" dirty="0"/>
              <a:t>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58945"/>
              </p:ext>
            </p:extLst>
          </p:nvPr>
        </p:nvGraphicFramePr>
        <p:xfrm>
          <a:off x="323528" y="1195133"/>
          <a:ext cx="8496943" cy="55170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56384"/>
                <a:gridCol w="936104"/>
                <a:gridCol w="648072"/>
                <a:gridCol w="648072"/>
                <a:gridCol w="792087"/>
                <a:gridCol w="648072"/>
                <a:gridCol w="720080"/>
                <a:gridCol w="648072"/>
              </a:tblGrid>
              <a:tr h="326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5</a:t>
                      </a:r>
                      <a:r>
                        <a:rPr lang="ru-RU" sz="1100" u="none" strike="noStrike" dirty="0">
                          <a:effectLst/>
                        </a:rPr>
                        <a:t>. Инвестиции и строительство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в основной капитал (</a:t>
                      </a:r>
                      <a:r>
                        <a:rPr lang="ru-RU" sz="1100" u="none" strike="noStrike" dirty="0" smtClean="0">
                          <a:effectLst/>
                        </a:rPr>
                        <a:t>за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исключением </a:t>
                      </a:r>
                      <a:r>
                        <a:rPr lang="ru-RU" sz="1100" u="none" strike="noStrike" dirty="0">
                          <a:effectLst/>
                        </a:rPr>
                        <a:t>бюджетных средств)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59 166,0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8 857,5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(в основной капитал) за счет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всех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источников </a:t>
                      </a:r>
                      <a:r>
                        <a:rPr lang="ru-RU" sz="11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6 304,4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5 993,7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14 073,8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9 479,5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Труд и занятость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5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в трудоспособном возрасте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безработных, зарегистрированных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службах </a:t>
                      </a:r>
                      <a:r>
                        <a:rPr lang="ru-RU" sz="1100" u="none" strike="noStrike" dirty="0">
                          <a:effectLst/>
                        </a:rPr>
                        <a:t>занятости, в среднем за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организаций  (</a:t>
                      </a:r>
                      <a:r>
                        <a:rPr lang="ru-RU" sz="1100" u="none" strike="noStrike" dirty="0">
                          <a:effectLst/>
                        </a:rPr>
                        <a:t>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Среднемесячная </a:t>
                      </a:r>
                      <a:r>
                        <a:rPr lang="ru-RU" sz="1100" u="none" strike="noStrike" dirty="0">
                          <a:effectLst/>
                        </a:rPr>
                        <a:t>начисленная заработная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плата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организаций (без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82 784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87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93 719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Развитие социальной сферы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детей в дошкольных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Обеспеченность</a:t>
                      </a:r>
                      <a:r>
                        <a:rPr lang="ru-RU" sz="1100" u="none" strike="noStrike" dirty="0"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10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общедоступными  </a:t>
                      </a:r>
                      <a:r>
                        <a:rPr lang="ru-RU" sz="1100" u="none" strike="noStrike" dirty="0">
                          <a:effectLst/>
                        </a:rPr>
                        <a:t>библиотеками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учреждениями </a:t>
                      </a:r>
                      <a:r>
                        <a:rPr lang="ru-RU" sz="1100" u="none" strike="noStrike" dirty="0">
                          <a:effectLst/>
                        </a:rPr>
                        <a:t>культурно-досугового типа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дошкольными </a:t>
                      </a:r>
                      <a:r>
                        <a:rPr lang="ru-RU" sz="1100" u="none" strike="noStrike" dirty="0">
                          <a:effectLst/>
                        </a:rPr>
                        <a:t>образовательными учреждениями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мест на 100 детей дошкольного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2032-2024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2022 год и плановый период 2023-2024 годов</a:t>
            </a:r>
            <a:endParaRPr lang="ru-RU" sz="1600" dirty="0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17337"/>
              </p:ext>
            </p:extLst>
          </p:nvPr>
        </p:nvGraphicFramePr>
        <p:xfrm>
          <a:off x="611559" y="1556792"/>
          <a:ext cx="7923191" cy="11219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52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Доходы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17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3 067 542,9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2 950 616,4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2 512 813,7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679836"/>
              </p:ext>
            </p:extLst>
          </p:nvPr>
        </p:nvGraphicFramePr>
        <p:xfrm>
          <a:off x="595041" y="2780928"/>
          <a:ext cx="7953917" cy="1080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6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67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0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75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0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3 154 742,8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2 991 256,3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2 524 014,0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76391"/>
              </p:ext>
            </p:extLst>
          </p:nvPr>
        </p:nvGraphicFramePr>
        <p:xfrm>
          <a:off x="614141" y="3933056"/>
          <a:ext cx="7933702" cy="4320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500" dirty="0"/>
                        <a:t>+ / -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дефицит (-),</a:t>
                      </a:r>
                      <a:r>
                        <a:rPr lang="ru-RU" sz="1500" baseline="0" dirty="0"/>
                        <a:t> профицит (+)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/>
                        <a:t>87 200,0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40 640,0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</a:t>
                      </a:r>
                      <a:r>
                        <a:rPr lang="ru-RU" sz="1500" baseline="0" dirty="0" smtClean="0"/>
                        <a:t> 200</a:t>
                      </a:r>
                      <a:r>
                        <a:rPr lang="ru-RU" sz="1500" dirty="0" smtClean="0"/>
                        <a:t>,3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84368" y="118101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  <p:pic>
        <p:nvPicPr>
          <p:cNvPr id="14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2022</a:t>
            </a:r>
          </a:p>
          <a:p>
            <a:pPr algn="ctr"/>
            <a:r>
              <a:rPr lang="ru-RU" sz="1600" dirty="0" smtClean="0"/>
              <a:t> год и плановый период 2023-2024 годов</a:t>
            </a:r>
            <a:endParaRPr lang="ru-RU" sz="1600"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459195"/>
              </p:ext>
            </p:extLst>
          </p:nvPr>
        </p:nvGraphicFramePr>
        <p:xfrm>
          <a:off x="174816" y="1268760"/>
          <a:ext cx="8794367" cy="3049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9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87 200,0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40 640,0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</a:t>
                      </a:r>
                      <a:r>
                        <a:rPr lang="ru-RU" sz="1500" baseline="0" dirty="0" smtClean="0"/>
                        <a:t> 200,3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116 780,0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63 150,0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21 990,3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</a:t>
                      </a:r>
                      <a:r>
                        <a:rPr lang="ru-RU" sz="1500" baseline="0" dirty="0" smtClean="0"/>
                        <a:t> 580,0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22 510,0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10 790,0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87 200,0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40 640,0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11 200,3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19244" y="9807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  <p:pic>
        <p:nvPicPr>
          <p:cNvPr id="11" name="Picture 2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199132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vakova\Desktop\для бюджета\depositphotos_86585018-stock-photo-profit-growth-team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бюджета Печенгского муниципального округа на 2022 год и на плановый период 2023-2024 годов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61738651"/>
              </p:ext>
            </p:extLst>
          </p:nvPr>
        </p:nvGraphicFramePr>
        <p:xfrm>
          <a:off x="824364" y="3429000"/>
          <a:ext cx="76272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5315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2 195,5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4297051"/>
              </p:ext>
            </p:extLst>
          </p:nvPr>
        </p:nvGraphicFramePr>
        <p:xfrm>
          <a:off x="851756" y="930981"/>
          <a:ext cx="7224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</a:t>
            </a:r>
            <a:r>
              <a:rPr lang="ru-RU" sz="1600" dirty="0"/>
              <a:t>бюджета Печенгского муниципального округа на </a:t>
            </a:r>
            <a:r>
              <a:rPr lang="ru-RU" sz="1600" dirty="0" smtClean="0"/>
              <a:t>2022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3226056"/>
              </p:ext>
            </p:extLst>
          </p:nvPr>
        </p:nvGraphicFramePr>
        <p:xfrm>
          <a:off x="255248" y="1194601"/>
          <a:ext cx="4039036" cy="280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31274904"/>
              </p:ext>
            </p:extLst>
          </p:nvPr>
        </p:nvGraphicFramePr>
        <p:xfrm>
          <a:off x="4631994" y="1327570"/>
          <a:ext cx="427933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21104854"/>
              </p:ext>
            </p:extLst>
          </p:nvPr>
        </p:nvGraphicFramePr>
        <p:xfrm>
          <a:off x="1631516" y="3861048"/>
          <a:ext cx="5804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234888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643,30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4326" y="23343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143,34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22" y="134309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13,55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9707" y="1203363"/>
            <a:ext cx="779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1,90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95" y="108907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5,19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16988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0,30</a:t>
            </a:r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133416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14,43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1373583"/>
              </p:ext>
            </p:extLst>
          </p:nvPr>
        </p:nvGraphicFramePr>
        <p:xfrm>
          <a:off x="323528" y="1340768"/>
          <a:ext cx="8496943" cy="52364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3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643 303,8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651 494,6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661 954,3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Налоги на товары (работы, услуги), реализуемые на территории Российской Федерации (доходы от уплаты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акцизов)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14 418,90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14 995,7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29 945,4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37 849,0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52 849,0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Единый налог на вмененный доход для отдельных видов деятельности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 на имущество физических</a:t>
                      </a:r>
                      <a:r>
                        <a:rPr lang="ru-RU" sz="1300" baseline="0" dirty="0" smtClean="0"/>
                        <a:t>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Земельный налог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/>
                        <a:t>Государственная </a:t>
                      </a:r>
                      <a:r>
                        <a:rPr lang="ru-RU" sz="1300" dirty="0" smtClean="0"/>
                        <a:t>пошлина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6 238,0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ИТОГО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707 721,2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723 962,5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749 999,0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3423539"/>
              </p:ext>
            </p:extLst>
          </p:nvPr>
        </p:nvGraphicFramePr>
        <p:xfrm>
          <a:off x="427496" y="1700808"/>
          <a:ext cx="8289007" cy="41396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4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61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</a:t>
                      </a:r>
                      <a:r>
                        <a:rPr lang="ru-RU" sz="13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143 343,3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141 100,2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141 100,2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Плата за негативное воздействие на окружающую среду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14 087,3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14 650,8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компенсации затрат</a:t>
                      </a:r>
                      <a:r>
                        <a:rPr lang="ru-RU" sz="1300" baseline="0" dirty="0" smtClean="0"/>
                        <a:t> государства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91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продажи материальных и нематериальных активов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5 046,5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2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Штрафа,</a:t>
                      </a:r>
                      <a:r>
                        <a:rPr lang="ru-RU" sz="1300" baseline="0" dirty="0" smtClean="0"/>
                        <a:t> санкции, возмещение ущерба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164 278,8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162 446,0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161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 990,0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0352" y="139187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0981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2022 год и плановый период 2023-2024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vakova\Desktop\для бюджета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51" y="980728"/>
            <a:ext cx="2330280" cy="1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гражданин </a:t>
            </a:r>
            <a:r>
              <a:rPr lang="ru-RU" dirty="0"/>
              <a:t>участвует в бюджетном процессе </a:t>
            </a:r>
          </a:p>
          <a:p>
            <a:pPr algn="ctr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021323"/>
            <a:ext cx="2604414" cy="1668390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налогоплательщик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598479"/>
              </p:ext>
            </p:extLst>
          </p:nvPr>
        </p:nvGraphicFramePr>
        <p:xfrm>
          <a:off x="3598410" y="2389839"/>
          <a:ext cx="2016224" cy="20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7357581"/>
              </p:ext>
            </p:extLst>
          </p:nvPr>
        </p:nvGraphicFramePr>
        <p:xfrm>
          <a:off x="945576" y="2721126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4" name="Picture 10" descr="C:\Users\Avakova\Desktop\для бюджета\13%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" y="2689713"/>
            <a:ext cx="879342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5940152" y="3116428"/>
            <a:ext cx="2579276" cy="1833107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получатель социальных гарантий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924354020"/>
              </p:ext>
            </p:extLst>
          </p:nvPr>
        </p:nvGraphicFramePr>
        <p:xfrm>
          <a:off x="4223694" y="4456145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:\Users\Avakova\Desktop\для бюджета\кн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48" y="5199555"/>
            <a:ext cx="510173" cy="5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vakova\Desktop\для бюджета\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0" y="4842692"/>
            <a:ext cx="576064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vakova\Desktop\для бюджета\people-carrying-icons-related-to-insurance_53876-598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1" y="6125225"/>
            <a:ext cx="750403" cy="56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vakova\Desktop\для бюджета\игры-спорта-и-график-образа-жизни-фитнеса-6270252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1402"/>
            <a:ext cx="483672" cy="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Avakova\Desktop\для бюджета\unname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3889"/>
            <a:ext cx="637186" cy="63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vakova\Desktop\для бюджета\Ehj9aIlWsAA7bE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6" y="6117548"/>
            <a:ext cx="695860" cy="57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1" y="4170736"/>
            <a:ext cx="674049" cy="67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C:\Users\Avakova\Desktop\для бюджета\2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6" y="3882164"/>
            <a:ext cx="648072" cy="6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Рисунок 21" descr="O:\Авакова\ЭБ\Герб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16501419"/>
              </p:ext>
            </p:extLst>
          </p:nvPr>
        </p:nvGraphicFramePr>
        <p:xfrm>
          <a:off x="389630" y="1556792"/>
          <a:ext cx="8364739" cy="43723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19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0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81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Дотации муниципальным образованиям  на выравнивание бюджетной обеспеченности</a:t>
                      </a:r>
                      <a:endParaRPr lang="ru-RU" sz="13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250 993,5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255 091,9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240 840,4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Дотации бюджетам муниципальных образований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72 736,70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413,9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24 649,4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799 179,3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640 585,8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380 003,2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828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878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768,2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894 268,8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918 857,5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970">
                <a:tc>
                  <a:txBody>
                    <a:bodyPr/>
                    <a:lstStyle/>
                    <a:p>
                      <a:r>
                        <a:rPr lang="ru-RU" sz="1300" dirty="0"/>
                        <a:t>Иные и прочие межбюджетные</a:t>
                      </a:r>
                      <a:r>
                        <a:rPr lang="ru-RU" sz="1300" baseline="0" dirty="0"/>
                        <a:t> трансферты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193 865,2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228 847,4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36 474,2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2 195 542,9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2 064 207,8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600 824,7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78520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расходов бюджета </a:t>
            </a:r>
            <a:r>
              <a:rPr lang="ru-RU" sz="1600" dirty="0"/>
              <a:t>Печенгского муниципального округа на </a:t>
            </a:r>
            <a:r>
              <a:rPr lang="ru-RU" sz="1600" dirty="0" smtClean="0"/>
              <a:t>2022 год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75448610"/>
              </p:ext>
            </p:extLst>
          </p:nvPr>
        </p:nvGraphicFramePr>
        <p:xfrm>
          <a:off x="-214346" y="1500174"/>
          <a:ext cx="9358346" cy="554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8992" y="2714620"/>
            <a:ext cx="58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11%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21601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9586857"/>
              </p:ext>
            </p:extLst>
          </p:nvPr>
        </p:nvGraphicFramePr>
        <p:xfrm>
          <a:off x="214282" y="1428736"/>
          <a:ext cx="8604448" cy="46851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Общегосударственные вопросы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346 772,7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316 693,6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316 470,9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высшего должностного лица субъекта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Р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оссийской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Федерации и муниципального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3 920,3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3 920,3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3 920,3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1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законодательных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(представительных) 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органов государственной власти и представительных органов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муниципальных образований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677,7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7 677,7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Правительства Российской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Федерации,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высших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исполнительных органов государственной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власти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121 032,6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047,6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121 032,6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0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Судебная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система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Обеспечение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деятельности финансовых, налоговых и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таможенных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органов и органов финансового (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финансово-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бюджетного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надзора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5 384,3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5 414,3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5 384,3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Резервные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200 726,5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170 677,5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1568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оборона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Мобилизационная и вневойсковая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подготовка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2 122,3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11247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8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</a:t>
            </a:r>
            <a:r>
              <a:rPr lang="ru-RU" sz="6400" dirty="0" smtClean="0"/>
              <a:t>2022 </a:t>
            </a:r>
            <a:r>
              <a:rPr lang="ru-RU" sz="6400" dirty="0" smtClean="0"/>
              <a:t>год и плановый период </a:t>
            </a:r>
            <a:r>
              <a:rPr lang="ru-RU" sz="6400" dirty="0" smtClean="0"/>
              <a:t>2023-2024 </a:t>
            </a:r>
            <a:r>
              <a:rPr lang="ru-RU" sz="6400" dirty="0" smtClean="0"/>
              <a:t>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1566651"/>
              </p:ext>
            </p:extLst>
          </p:nvPr>
        </p:nvGraphicFramePr>
        <p:xfrm>
          <a:off x="242430" y="1340768"/>
          <a:ext cx="8604448" cy="49193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n-lt"/>
                        </a:rPr>
                        <a:t>Национальная безопасность и правоохранительная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</a:t>
                      </a:r>
                      <a:r>
                        <a:rPr lang="ru-RU" sz="1300" b="1" dirty="0" smtClean="0">
                          <a:latin typeface="+mn-lt"/>
                        </a:rPr>
                        <a:t>деятельность</a:t>
                      </a:r>
                      <a:endParaRPr lang="ru-RU" sz="13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16 967,2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17 014,4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Органы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юстиции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3 593,3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Защита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населения и территории от чрезвычайных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ситуаций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природного и техногенного характера,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пожарная безопасность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14 133,8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13 556,4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13 677,6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экономика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121 043,3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94 629,0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94 217,1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Сельское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 и рыболовство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2 968,1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2 969,2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51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Транспорт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288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Дорожное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 (дорожные фонды)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117 638,3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91 222,6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90 809,3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2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Связь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 информатика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3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национальной экономики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Жилищно-коммунальное хозяйство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401 040,7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242 141,9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184 279,9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6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Жилищное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18  462,9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18 462,9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Коммунальное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532,3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20 532,3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3 282,2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Благоустройство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371,1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161 552,8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117 991,3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Другие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41 671,6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9782" y="10527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690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</a:t>
            </a:r>
            <a:r>
              <a:rPr lang="ru-RU" sz="6400" dirty="0" smtClean="0"/>
              <a:t>Бюджет для граждан на 2022 год и плановый период 2023-2023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92924988"/>
              </p:ext>
            </p:extLst>
          </p:nvPr>
        </p:nvGraphicFramePr>
        <p:xfrm>
          <a:off x="269776" y="1196752"/>
          <a:ext cx="8604448" cy="51590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91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Охрана окружающей среды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объектов растительного и животного мира и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среды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их обитания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Образование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1 533 651,3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1 574 942,4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1 506 724,3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Дошкольное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631 498,0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807,6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667998,1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698 249,1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614 454,5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Дополнительное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 детей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189617,3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186 711,3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190 075,8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Молодёжная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политика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10579,3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10 579,3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10 579,3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042,1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47 904,8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48 807,2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Культура</a:t>
                      </a:r>
                      <a:r>
                        <a:rPr lang="ru-RU" sz="1300" b="1" baseline="0" dirty="0">
                          <a:latin typeface="+mn-lt"/>
                        </a:rPr>
                        <a:t> и кинематография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503 521,8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462 361,6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145 633,5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503 521,8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145 633,5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94 244,3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Социальная</a:t>
                      </a:r>
                      <a:r>
                        <a:rPr lang="ru-RU" sz="1300" b="1" baseline="0" dirty="0">
                          <a:latin typeface="+mn-lt"/>
                        </a:rPr>
                        <a:t> политика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93 498,4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94 244,3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Пенсионное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4 834,7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4 834,7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834,7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Социальное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 населения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26 407,0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26 458,8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семьи и детства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865,2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51 172,8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51 423,9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социальной политики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10 658,5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11 083,9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9782" y="91381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22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03413114"/>
              </p:ext>
            </p:extLst>
          </p:nvPr>
        </p:nvGraphicFramePr>
        <p:xfrm>
          <a:off x="269776" y="1556792"/>
          <a:ext cx="8604448" cy="39133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2024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Физическая культура и спорт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129 645,9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147 605,3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91 438,9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Физическая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101 865,5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86 117,7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88 938,9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2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8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25 280,4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58 987,6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4814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Средства</a:t>
                      </a:r>
                      <a:r>
                        <a:rPr lang="ru-RU" sz="1300" b="1" baseline="0" dirty="0">
                          <a:latin typeface="+mn-lt"/>
                        </a:rPr>
                        <a:t> массовой информации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7 043,9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7 181,3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Периодическая печать и издательства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7 043,9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7 133,8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7 181,3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300" b="1" dirty="0" smtClean="0">
                          <a:latin typeface="+mn-lt"/>
                        </a:rPr>
                        <a:t>Обслуживание государственного</a:t>
                      </a:r>
                      <a:r>
                        <a:rPr lang="ru-RU" sz="1300" b="1" baseline="0" dirty="0" smtClean="0">
                          <a:latin typeface="+mn-lt"/>
                        </a:rPr>
                        <a:t> и муниципального долга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87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 Обслуживание государственного</a:t>
                      </a:r>
                      <a:r>
                        <a:rPr lang="ru-RU" sz="1200" baseline="0" dirty="0" smtClean="0">
                          <a:latin typeface="+mn-lt"/>
                        </a:rPr>
                        <a:t>  (муниципального) внутреннего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  долга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4418">
                <a:tc gridSpan="3">
                  <a:txBody>
                    <a:bodyPr/>
                    <a:lstStyle/>
                    <a:p>
                      <a:pPr algn="l"/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3 154 742,8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2 959 780,7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2 461 251,9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9782" y="10527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8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</a:t>
            </a:r>
            <a:r>
              <a:rPr lang="ru-RU" sz="1600" dirty="0" smtClean="0"/>
              <a:t>округа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198019"/>
              </p:ext>
            </p:extLst>
          </p:nvPr>
        </p:nvGraphicFramePr>
        <p:xfrm>
          <a:off x="611560" y="2420888"/>
          <a:ext cx="78242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336615"/>
              </p:ext>
            </p:extLst>
          </p:nvPr>
        </p:nvGraphicFramePr>
        <p:xfrm>
          <a:off x="1259632" y="1124744"/>
          <a:ext cx="64087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Avakova\Desktop\для бюджета\EhV3AoiXcAAPer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93489"/>
            <a:ext cx="1008112" cy="71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WWUSPlL_8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40" y="2400100"/>
            <a:ext cx="610183" cy="61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zmAJlhV1z4rz1-aSjl_SPEtfuyY-19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493489"/>
            <a:ext cx="956720" cy="66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dbb24f4f0b24fa21b29ed17b27e5fea16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6" y="5733256"/>
            <a:ext cx="1322200" cy="9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29343"/>
              </p:ext>
            </p:extLst>
          </p:nvPr>
        </p:nvGraphicFramePr>
        <p:xfrm>
          <a:off x="265096" y="1340769"/>
          <a:ext cx="8451391" cy="482013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0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89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«Образование» на 2022- 2024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1 447 756,1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1 494 515,9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1 423 244,1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34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«Обеспечение социальной стабильности» на 2022- 2024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73 266,7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75 385,6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75 860,3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5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«Культура»  на 2022 - 2024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596 053,3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549 424,4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235 750,0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3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«Обеспечение</a:t>
                      </a:r>
                      <a:r>
                        <a:rPr lang="ru-RU" sz="1400" baseline="0" dirty="0" smtClean="0"/>
                        <a:t> общественного порядка и безопасности населения</a:t>
                      </a:r>
                      <a:r>
                        <a:rPr lang="ru-RU" sz="1400" dirty="0" smtClean="0"/>
                        <a:t>»  на 2022 - 2024 годы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25 784,9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25 269,1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25 454,5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0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«Экономический потенциал» на 2022-2024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38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«Комфортная среда проживания» на 2022-2024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410 574,1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252 177,5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194 952,8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2022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2023-2024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10527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832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45356"/>
              </p:ext>
            </p:extLst>
          </p:nvPr>
        </p:nvGraphicFramePr>
        <p:xfrm>
          <a:off x="285720" y="1500174"/>
          <a:ext cx="8568951" cy="4270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0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 управление и гражданское общество» на 2022- 2024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249 451,6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226 687,3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225 033,1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«Молодежная политика»  на 2022-2024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3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«Физическая культура и спорт»  на 2022-2024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130 095,9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055,3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91 888,9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«Муниципальные финансы» на 2022- 2024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62 933,0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63 235,3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63 777,3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2022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2023-2024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8148" y="114298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32994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2022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2023-2024 </a:t>
            </a:r>
            <a:r>
              <a:rPr lang="ru-RU" sz="1400" dirty="0"/>
              <a:t>годов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58889"/>
              </p:ext>
            </p:extLst>
          </p:nvPr>
        </p:nvGraphicFramePr>
        <p:xfrm>
          <a:off x="323527" y="1268761"/>
          <a:ext cx="8487854" cy="39559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30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8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28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«Энергосбережение и повышение энергоэффективности» на 2022- 2024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«Формирование современной городской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среды» на</a:t>
                      </a:r>
                      <a:r>
                        <a:rPr lang="ru-RU" sz="1400" baseline="0" dirty="0" smtClean="0"/>
                        <a:t> 2022-2024 годы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8 570,1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9 142,7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9 142,7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«Транспортная система» на</a:t>
                      </a:r>
                      <a:r>
                        <a:rPr lang="ru-RU" sz="1400" baseline="0" dirty="0" smtClean="0"/>
                        <a:t> 2022-2024 годы</a:t>
                      </a:r>
                      <a:endParaRPr lang="ru-RU" sz="1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78 349,9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50 864,5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49 816,2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</a:t>
                      </a:r>
                      <a:r>
                        <a:rPr lang="ru-RU" sz="1400" baseline="0" dirty="0" smtClean="0"/>
                        <a:t> имущество и земельные ресурсы</a:t>
                      </a:r>
                      <a:r>
                        <a:rPr lang="ru-RU" sz="1400" dirty="0" smtClean="0"/>
                        <a:t>»  на 2022-2024 годы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63 515,6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56 601,2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57 939,9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0699"/>
              </p:ext>
            </p:extLst>
          </p:nvPr>
        </p:nvGraphicFramePr>
        <p:xfrm>
          <a:off x="323527" y="5301208"/>
          <a:ext cx="8477651" cy="9361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9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расходов по муниципальным</a:t>
                      </a:r>
                      <a:r>
                        <a:rPr lang="ru-RU" sz="1800" baseline="0" dirty="0"/>
                        <a:t> программам: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3 149 358,5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2 954 366,3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2 455 867,6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1491" y="9807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04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Какие налоги уплачивают жители Печенгского муниципального округа</a:t>
            </a:r>
            <a:endParaRPr lang="ru-RU" sz="1600" dirty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7563180"/>
              </p:ext>
            </p:extLst>
          </p:nvPr>
        </p:nvGraphicFramePr>
        <p:xfrm>
          <a:off x="467544" y="1412776"/>
          <a:ext cx="6408712" cy="44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vakova\Desktop\для бюджета\depositphotos_121174414-stock-photo-3d-illustration-white-people-wi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5" y="3777878"/>
            <a:ext cx="1500749" cy="117626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depositphotos_62066219-stock-photo-person-with-percent-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4" y="1621530"/>
            <a:ext cx="1430783" cy="130341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92231" y="4603307"/>
            <a:ext cx="2283180" cy="220883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4480" y="5435320"/>
            <a:ext cx="1584176" cy="142268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87796" y="5707726"/>
            <a:ext cx="1274069" cy="115027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6668" y="984662"/>
            <a:ext cx="1651539" cy="160993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14480" y="564357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ЭКОНОМИЧЕСКИЙ</a:t>
            </a:r>
          </a:p>
          <a:p>
            <a:pPr algn="ctr"/>
            <a:r>
              <a:rPr lang="ru-RU" sz="1000" b="1" i="1" dirty="0" smtClean="0"/>
              <a:t> ПОТЕНЦИАЛ</a:t>
            </a:r>
            <a:endParaRPr lang="ru-RU" sz="10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2022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2023-2024 </a:t>
            </a:r>
            <a:r>
              <a:rPr lang="ru-RU" sz="1600" dirty="0"/>
              <a:t>годов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9" y="984662"/>
            <a:ext cx="1296144" cy="12787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7104667" y="1996420"/>
            <a:ext cx="1877036" cy="165749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06341189"/>
              </p:ext>
            </p:extLst>
          </p:nvPr>
        </p:nvGraphicFramePr>
        <p:xfrm>
          <a:off x="4489934" y="2884323"/>
          <a:ext cx="3394434" cy="292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176322" y="5261801"/>
            <a:ext cx="1368152" cy="1297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18014" y="1047176"/>
            <a:ext cx="1512168" cy="136815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61866" y="1561038"/>
            <a:ext cx="1080120" cy="100811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5389" y="5464269"/>
            <a:ext cx="1457376" cy="1359375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8369" y="938712"/>
            <a:ext cx="1379490" cy="124465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4" y="1142984"/>
            <a:ext cx="1153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 КУЛЬТУРА </a:t>
            </a:r>
            <a:endParaRPr lang="ru-RU" sz="1000" b="1" i="1" dirty="0"/>
          </a:p>
        </p:txBody>
      </p:sp>
      <p:pic>
        <p:nvPicPr>
          <p:cNvPr id="2053" name="Picture 5" descr="C:\Users\Avakova\Desktop\для бюджет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12055"/>
            <a:ext cx="582665" cy="5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1077" y="1070046"/>
            <a:ext cx="1307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СОЦИАЛЬНОЙ СТАБИЛЬНОСТИ</a:t>
            </a:r>
            <a:endParaRPr lang="ru-RU" sz="1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29322" y="178592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ОБРАЗОВАНИЕ</a:t>
            </a:r>
            <a:endParaRPr lang="ru-RU" sz="1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6175" y="2175554"/>
            <a:ext cx="19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ОБЩЕСТВЕННОГО ПОРЯДКА </a:t>
            </a:r>
          </a:p>
          <a:p>
            <a:pPr algn="ctr"/>
            <a:r>
              <a:rPr lang="ru-RU" sz="1000" b="1" i="1" dirty="0" smtClean="0"/>
              <a:t>И БЕЗОПАСНОСТИ </a:t>
            </a:r>
          </a:p>
          <a:p>
            <a:pPr algn="ctr"/>
            <a:r>
              <a:rPr lang="ru-RU" sz="1000" b="1" i="1" dirty="0" smtClean="0"/>
              <a:t>НАСЕЛЕНИЯ</a:t>
            </a:r>
            <a:endParaRPr lang="ru-RU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61411" y="6126374"/>
            <a:ext cx="152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КОМФОРТНАЯ </a:t>
            </a:r>
          </a:p>
          <a:p>
            <a:pPr algn="ctr"/>
            <a:r>
              <a:rPr lang="ru-RU" sz="1000" b="1" i="1" dirty="0" smtClean="0"/>
              <a:t>СРЕДА</a:t>
            </a:r>
            <a:endParaRPr lang="ru-RU" sz="1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5429264"/>
            <a:ext cx="129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ТРАНСПОРТНАЯ СИСТЕМА</a:t>
            </a:r>
            <a:endParaRPr lang="ru-RU" sz="1000" b="1" i="1" dirty="0"/>
          </a:p>
        </p:txBody>
      </p:sp>
      <p:sp>
        <p:nvSpPr>
          <p:cNvPr id="32" name="Овал 31"/>
          <p:cNvSpPr/>
          <p:nvPr/>
        </p:nvSpPr>
        <p:spPr>
          <a:xfrm>
            <a:off x="7685558" y="4125034"/>
            <a:ext cx="1315597" cy="137566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2025" y="2150054"/>
            <a:ext cx="1323926" cy="120693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3834" y="47148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МУНИЦИПАЛЬНОЕ УПРАВЛЕНИЕ И ГРАЖДАНСКОЕ ОБЩЕСТВО</a:t>
            </a:r>
            <a:endParaRPr lang="ru-RU" sz="9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857488" y="1142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МОЛОДЕЖНАЯ ПОЛИТИКА</a:t>
            </a:r>
            <a:endParaRPr lang="ru-RU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86512" y="5643578"/>
            <a:ext cx="150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ФИЗИЧЕСКАЯ КУЛЬТУРА И СПОРТ</a:t>
            </a:r>
            <a:endParaRPr lang="ru-RU" sz="1000" b="1" i="1" dirty="0"/>
          </a:p>
        </p:txBody>
      </p:sp>
      <p:sp>
        <p:nvSpPr>
          <p:cNvPr id="42" name="Овал 41"/>
          <p:cNvSpPr/>
          <p:nvPr/>
        </p:nvSpPr>
        <p:spPr>
          <a:xfrm>
            <a:off x="3554" y="2263425"/>
            <a:ext cx="1980220" cy="182169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0964" y="3540029"/>
            <a:ext cx="1389221" cy="134410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70170" y="2219404"/>
            <a:ext cx="3497620" cy="15696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0034" y="4286256"/>
            <a:ext cx="13408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МУНИЦИПАЛЬНЫЕ</a:t>
            </a:r>
            <a:r>
              <a:rPr lang="ru-RU" sz="1000" b="1" i="1" dirty="0" smtClean="0"/>
              <a:t> </a:t>
            </a:r>
            <a:r>
              <a:rPr lang="ru-RU" sz="900" b="1" i="1" dirty="0" smtClean="0"/>
              <a:t>ФИНАНСЫ</a:t>
            </a:r>
            <a:endParaRPr lang="ru-RU" sz="1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9559" y="2532171"/>
            <a:ext cx="160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ЭНЕРГОСБЕРЕЖЕНИЕ</a:t>
            </a:r>
          </a:p>
          <a:p>
            <a:pPr algn="ctr"/>
            <a:r>
              <a:rPr lang="ru-RU" sz="1000" b="1" i="1" dirty="0" smtClean="0"/>
              <a:t> И ПОВЫШЕНИЕ ЭНЕРГОЭФФЕКТИВНОСТИ</a:t>
            </a:r>
            <a:endParaRPr lang="ru-RU" sz="10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4174969" y="1668623"/>
            <a:ext cx="143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ФОРМИРОВАНИЕ СОВРЕМЕННОЙ ГОРОДСКОЙ</a:t>
            </a:r>
          </a:p>
          <a:p>
            <a:pPr algn="ctr"/>
            <a:r>
              <a:rPr lang="ru-RU" sz="900" b="1" i="1" dirty="0" smtClean="0"/>
              <a:t>СРЕДЫ</a:t>
            </a:r>
            <a:endParaRPr lang="ru-RU" sz="9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7158" y="5000636"/>
            <a:ext cx="1706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МУНИЦИПАЛЬНОЕ ИМУЩЕСТВО И ЗЕМЕЛЬНЫЕ РЕСУРСЫ</a:t>
            </a:r>
            <a:endParaRPr lang="ru-RU" sz="1000" b="1" i="1" dirty="0"/>
          </a:p>
        </p:txBody>
      </p:sp>
      <p:cxnSp>
        <p:nvCxnSpPr>
          <p:cNvPr id="2048" name="Прямая соединительная линия 2047"/>
          <p:cNvCxnSpPr>
            <a:stCxn id="10" idx="5"/>
          </p:cNvCxnSpPr>
          <p:nvPr/>
        </p:nvCxnSpPr>
        <p:spPr>
          <a:xfrm>
            <a:off x="2986345" y="2358828"/>
            <a:ext cx="1993248" cy="115253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1942598" y="4183416"/>
            <a:ext cx="2677570" cy="186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>
            <a:stCxn id="42" idx="6"/>
          </p:cNvCxnSpPr>
          <p:nvPr/>
        </p:nvCxnSpPr>
        <p:spPr>
          <a:xfrm>
            <a:off x="1983774" y="3174272"/>
            <a:ext cx="2680152" cy="873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>
            <a:off x="5075778" y="2419917"/>
            <a:ext cx="418512" cy="75435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stCxn id="16" idx="4"/>
          </p:cNvCxnSpPr>
          <p:nvPr/>
        </p:nvCxnSpPr>
        <p:spPr>
          <a:xfrm flipH="1">
            <a:off x="6355389" y="2569150"/>
            <a:ext cx="146537" cy="54143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/>
          <p:nvPr/>
        </p:nvCxnSpPr>
        <p:spPr>
          <a:xfrm flipV="1">
            <a:off x="7041986" y="3356992"/>
            <a:ext cx="266318" cy="15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 flipV="1">
            <a:off x="2123728" y="4710417"/>
            <a:ext cx="2540198" cy="30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/>
          <p:nvPr/>
        </p:nvCxnSpPr>
        <p:spPr>
          <a:xfrm flipV="1">
            <a:off x="2918369" y="4861796"/>
            <a:ext cx="1745557" cy="638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4463988" y="5180916"/>
            <a:ext cx="438832" cy="41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V="1">
            <a:off x="5453542" y="5596837"/>
            <a:ext cx="40748" cy="110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>
            <a:off x="7380312" y="4603307"/>
            <a:ext cx="288984" cy="93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/>
          <p:nvPr/>
        </p:nvCxnSpPr>
        <p:spPr>
          <a:xfrm>
            <a:off x="6804248" y="5421178"/>
            <a:ext cx="72008" cy="7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29" y="1996419"/>
            <a:ext cx="418209" cy="4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9" y="3794154"/>
            <a:ext cx="602998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643578"/>
            <a:ext cx="779904" cy="7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5" y="6019231"/>
            <a:ext cx="540337" cy="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6" y="1871444"/>
            <a:ext cx="734107" cy="52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4" y="1229673"/>
            <a:ext cx="718452" cy="5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3" y="5811783"/>
            <a:ext cx="543423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7" y="6031389"/>
            <a:ext cx="573837" cy="413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6013310"/>
            <a:ext cx="571504" cy="6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4" y="2809170"/>
            <a:ext cx="536250" cy="6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26" y="1347044"/>
            <a:ext cx="669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18,9 %</a:t>
            </a:r>
            <a:endParaRPr lang="ru-RU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0847" y="1540199"/>
            <a:ext cx="76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2,3 %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686" y="1528020"/>
            <a:ext cx="655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0,1 %</a:t>
            </a:r>
            <a:endParaRPr lang="ru-RU" sz="11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63926" y="1060970"/>
            <a:ext cx="830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0,2 %</a:t>
            </a:r>
            <a:endParaRPr lang="ru-RU" sz="11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70432" y="2024154"/>
            <a:ext cx="670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45,9 %</a:t>
            </a:r>
            <a:endParaRPr lang="ru-RU" sz="11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70859" y="2809170"/>
            <a:ext cx="648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0,8 %</a:t>
            </a:r>
            <a:endParaRPr lang="ru-RU" sz="11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286776" y="4357694"/>
            <a:ext cx="668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8 %</a:t>
            </a:r>
            <a:endParaRPr lang="ru-RU" sz="11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74538" y="6087119"/>
            <a:ext cx="621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4,1 %</a:t>
            </a:r>
            <a:endParaRPr lang="ru-RU" sz="1100" b="1" i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25951" y="6467534"/>
            <a:ext cx="653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13 %</a:t>
            </a:r>
            <a:endParaRPr lang="ru-RU" sz="1100" b="1" i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608114" y="5801964"/>
            <a:ext cx="72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2,5 %</a:t>
            </a:r>
            <a:endParaRPr lang="ru-RU" sz="1100" b="1" i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1285852" y="5643578"/>
            <a:ext cx="532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2,0 %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2571736" y="6000768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0,1 %</a:t>
            </a:r>
            <a:endParaRPr lang="ru-RU" sz="1100" b="1" i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1263923" y="3950472"/>
            <a:ext cx="608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2 %</a:t>
            </a:r>
            <a:endParaRPr lang="ru-RU" sz="1100" b="1" i="1" dirty="0"/>
          </a:p>
        </p:txBody>
      </p:sp>
      <p:sp>
        <p:nvSpPr>
          <p:cNvPr id="1044" name="TextBox 1043"/>
          <p:cNvSpPr txBox="1"/>
          <p:nvPr/>
        </p:nvSpPr>
        <p:spPr>
          <a:xfrm>
            <a:off x="912499" y="3113994"/>
            <a:ext cx="69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0,1 %</a:t>
            </a:r>
            <a:endParaRPr lang="ru-RU" sz="1100" b="1" i="1" dirty="0"/>
          </a:p>
        </p:txBody>
      </p:sp>
      <p:pic>
        <p:nvPicPr>
          <p:cNvPr id="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535580" cy="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vakova\Desktop\для бюджета\man-push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472375" cy="4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58148" y="4357694"/>
            <a:ext cx="500066" cy="37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16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«Образование»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79871"/>
              </p:ext>
            </p:extLst>
          </p:nvPr>
        </p:nvGraphicFramePr>
        <p:xfrm>
          <a:off x="214282" y="2071678"/>
          <a:ext cx="5286412" cy="35808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40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5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Наименование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42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дошкольного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668 900,8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общего и дополнительного образования детей»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764 534,0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«Детский отдых»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8 079,3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«Развитие потенциала участников образовательного процесса»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4 610,9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№5 «Реализация основополагающего права каждого ребенка жить и воспитываться в семье»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91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№6 «Хозяйственно-эксплутационное обслуживание муниципальных учреждений муниципального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41 361,7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928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доступности и качества образования, создание современной образовательной среды для детей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1 447 756,2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397 704,4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930 739,0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2572" y="1261300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119 312,8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9560" y="1265023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39 800,0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pic>
        <p:nvPicPr>
          <p:cNvPr id="2050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928670"/>
            <a:ext cx="1161640" cy="11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43656"/>
              </p:ext>
            </p:extLst>
          </p:nvPr>
        </p:nvGraphicFramePr>
        <p:xfrm>
          <a:off x="5572132" y="2071678"/>
          <a:ext cx="3339200" cy="35719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339200"/>
              </a:tblGrid>
              <a:tr h="357190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полноценного отдыха, укрепления здоровья, личностного развития и занятости несовершеннолетних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основополагающего права каждого ребенка жить и воспитываться в семье.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своевременного и качественного хозяйственно-эксплуатационного обслуживания муниципальных учреждений в Печенгском муниципальном округе.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01933"/>
              </p:ext>
            </p:extLst>
          </p:nvPr>
        </p:nvGraphicFramePr>
        <p:xfrm>
          <a:off x="214282" y="5643578"/>
          <a:ext cx="8678198" cy="1110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01270"/>
                <a:gridCol w="887123"/>
                <a:gridCol w="98980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04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населения в возрасте 6,6-18 лет, охваченного образованием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Доля детей, получающих дополнительное образование,</a:t>
                      </a:r>
                      <a:r>
                        <a:rPr lang="ru-RU" sz="1100" baseline="0" dirty="0" smtClean="0"/>
                        <a:t> от общего количества детей в возрасте 5-18 лет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Доступность дошкольного образования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68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«Обеспечение социальной стабильности»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73 266,7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750,0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pic>
        <p:nvPicPr>
          <p:cNvPr id="13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176104"/>
            <a:ext cx="1214446" cy="8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11609"/>
              </p:ext>
            </p:extLst>
          </p:nvPr>
        </p:nvGraphicFramePr>
        <p:xfrm>
          <a:off x="465795" y="2564904"/>
          <a:ext cx="4451451" cy="17213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15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4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«Социальная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поддержка граждан»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73 266,7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№2 «Обеспечение жильем молодых семей».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1586"/>
              </p:ext>
            </p:extLst>
          </p:nvPr>
        </p:nvGraphicFramePr>
        <p:xfrm>
          <a:off x="465795" y="4437112"/>
          <a:ext cx="83546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677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Улучшение качества жизни населения и обеспечение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социальной стабильности в Печенгском муниципальном округе.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31009"/>
              </p:ext>
            </p:extLst>
          </p:nvPr>
        </p:nvGraphicFramePr>
        <p:xfrm>
          <a:off x="465795" y="5229200"/>
          <a:ext cx="8354677" cy="1152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0421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граждан, получивших поддержку от числа обратившихся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с участием инвалидов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72 516,7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29256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32292"/>
              </p:ext>
            </p:extLst>
          </p:nvPr>
        </p:nvGraphicFramePr>
        <p:xfrm>
          <a:off x="5004048" y="2564904"/>
          <a:ext cx="3669531" cy="1752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1"/>
              </a:tblGrid>
              <a:tr h="17213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              Задачи программы: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качества жизни населения и обеспечение социальной стабильности в Печенгском муниципальном округе.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семей, проживающих на территории Печенгского муниципального округа, признанных в установленном порядке, нуждающимися в улучшении жилищных условий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43108" y="1214422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96639"/>
              </p:ext>
            </p:extLst>
          </p:nvPr>
        </p:nvGraphicFramePr>
        <p:xfrm>
          <a:off x="392657" y="2348880"/>
          <a:ext cx="4467375" cy="260145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учреждений культуры».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511 553,0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системы дополнительного образования в сфере культуры и искусства».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92 841,5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культуры»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405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«Культура»</a:t>
            </a:r>
            <a:endParaRPr lang="ru-RU" sz="1400" b="1" dirty="0"/>
          </a:p>
        </p:txBody>
      </p:sp>
      <p:sp>
        <p:nvSpPr>
          <p:cNvPr id="2" name="Овал 1"/>
          <p:cNvSpPr/>
          <p:nvPr/>
        </p:nvSpPr>
        <p:spPr>
          <a:xfrm>
            <a:off x="3143240" y="121442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121442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1214422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7422" y="1214422"/>
            <a:ext cx="864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147 331,0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375 239,5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9 841,2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596 053,3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01866"/>
              </p:ext>
            </p:extLst>
          </p:nvPr>
        </p:nvGraphicFramePr>
        <p:xfrm>
          <a:off x="395536" y="5013176"/>
          <a:ext cx="4464496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0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Доля населения, посещающего учреждение</a:t>
                      </a:r>
                      <a:r>
                        <a:rPr lang="ru-RU" sz="1200" baseline="0" dirty="0" smtClean="0">
                          <a:latin typeface="+mn-lt"/>
                        </a:rPr>
                        <a:t> культуры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Доля населения округа, участвующего в культурно-массовых мероприятиях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1" name="Picture 3" descr="C:\Users\Avakova\Desktop\для бюджета\depositphotos_93304582-stock-photo-literary-youth-profes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979779"/>
            <a:ext cx="952128" cy="126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06722"/>
              </p:ext>
            </p:extLst>
          </p:nvPr>
        </p:nvGraphicFramePr>
        <p:xfrm>
          <a:off x="5004049" y="2348880"/>
          <a:ext cx="3669530" cy="38884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388843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по организации досуга, развития народного творчества и обеспечение жителей округа услугами организаций культуры.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развития творческого потенциала и организация досуга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услуг дополнительного образования в сфере культуры и искусства.  Совершенствование системы выявления и сопровождения одарённых детей, их специальной поддержки.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развитие и формирование культурных традиций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 муниципального округа, создание единого социокультурного пространства.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7686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73 482,8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45556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28275"/>
              </p:ext>
            </p:extLst>
          </p:nvPr>
        </p:nvGraphicFramePr>
        <p:xfrm>
          <a:off x="1751856" y="1052736"/>
          <a:ext cx="5424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Социально значимый объект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74771"/>
              </p:ext>
            </p:extLst>
          </p:nvPr>
        </p:nvGraphicFramePr>
        <p:xfrm>
          <a:off x="1295636" y="1484784"/>
          <a:ext cx="633670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Реконструкция здания МБУК ДК Восход  п.Никель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44341"/>
              </p:ext>
            </p:extLst>
          </p:nvPr>
        </p:nvGraphicFramePr>
        <p:xfrm>
          <a:off x="5724128" y="5229200"/>
          <a:ext cx="1428760" cy="1203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 на 2022</a:t>
                      </a:r>
                    </a:p>
                    <a:p>
                      <a:pPr algn="ctr"/>
                      <a:r>
                        <a:rPr lang="ru-RU" sz="900" b="1" dirty="0" smtClean="0"/>
                        <a:t>тыс.руб.</a:t>
                      </a:r>
                      <a:endParaRPr lang="ru-RU" sz="9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339 502 881,2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07907"/>
              </p:ext>
            </p:extLst>
          </p:nvPr>
        </p:nvGraphicFramePr>
        <p:xfrm>
          <a:off x="688346" y="5229200"/>
          <a:ext cx="5040560" cy="122168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/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Федеральный 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 2022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Областной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Местный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73 482 800,0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252 719 077,14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13 301 004,06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Дом\Desktop\dk_voshod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2043514"/>
            <a:ext cx="5853156" cy="3067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«Культура»</a:t>
            </a:r>
            <a:endParaRPr lang="ru-RU" sz="1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35626"/>
              </p:ext>
            </p:extLst>
          </p:nvPr>
        </p:nvGraphicFramePr>
        <p:xfrm>
          <a:off x="7169988" y="5229200"/>
          <a:ext cx="1428760" cy="1203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Срок ввода в эксплуатацию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7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сентябрь-декабрь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8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58784"/>
              </p:ext>
            </p:extLst>
          </p:nvPr>
        </p:nvGraphicFramePr>
        <p:xfrm>
          <a:off x="1751856" y="1088296"/>
          <a:ext cx="542426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2524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Социально значимый объект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14934"/>
              </p:ext>
            </p:extLst>
          </p:nvPr>
        </p:nvGraphicFramePr>
        <p:xfrm>
          <a:off x="1295636" y="1508377"/>
          <a:ext cx="6336703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Капитальный ремонт системы вентиляции и дымоотведения здания</a:t>
                      </a:r>
                    </a:p>
                    <a:p>
                      <a:pPr algn="ctr"/>
                      <a:r>
                        <a:rPr lang="ru-RU" sz="1400" dirty="0" smtClean="0"/>
                        <a:t> МУК ДК Октябрь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68337"/>
              </p:ext>
            </p:extLst>
          </p:nvPr>
        </p:nvGraphicFramePr>
        <p:xfrm>
          <a:off x="4716016" y="5013176"/>
          <a:ext cx="1428760" cy="1203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 на 2022</a:t>
                      </a:r>
                    </a:p>
                    <a:p>
                      <a:pPr algn="ctr"/>
                      <a:r>
                        <a:rPr lang="ru-RU" sz="900" b="1" dirty="0" smtClean="0"/>
                        <a:t>тыс.руб.</a:t>
                      </a:r>
                      <a:endParaRPr lang="ru-RU" sz="9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22 300 585,73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06815"/>
              </p:ext>
            </p:extLst>
          </p:nvPr>
        </p:nvGraphicFramePr>
        <p:xfrm>
          <a:off x="1187624" y="5013176"/>
          <a:ext cx="3528392" cy="122168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/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Областной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Местный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21 185 556,44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1 115 100,0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«Культура»</a:t>
            </a:r>
            <a:endParaRPr lang="ru-RU" sz="1400" b="1" dirty="0"/>
          </a:p>
        </p:txBody>
      </p:sp>
      <p:pic>
        <p:nvPicPr>
          <p:cNvPr id="5" name="Picture 2" descr="C:\Users\Avakova\Desktop\для бюджета\октябр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163484"/>
            <a:ext cx="4935290" cy="2720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1229"/>
              </p:ext>
            </p:extLst>
          </p:nvPr>
        </p:nvGraphicFramePr>
        <p:xfrm>
          <a:off x="6156176" y="5013176"/>
          <a:ext cx="1428760" cy="1203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Окончание</a:t>
                      </a:r>
                      <a:r>
                        <a:rPr lang="ru-RU" sz="1400" b="1" baseline="0" dirty="0" smtClean="0"/>
                        <a:t> работ</a:t>
                      </a:r>
                      <a:endParaRPr lang="ru-RU" sz="1400" b="1" dirty="0" smtClean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79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2022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91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200" b="1" dirty="0" smtClean="0"/>
              <a:t>«Обеспечение общественного порядка и  безопасности населения»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25 784,9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71 707,4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pic>
        <p:nvPicPr>
          <p:cNvPr id="14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062041"/>
            <a:ext cx="1002520" cy="112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26606"/>
              </p:ext>
            </p:extLst>
          </p:nvPr>
        </p:nvGraphicFramePr>
        <p:xfrm>
          <a:off x="323528" y="2147975"/>
          <a:ext cx="5112568" cy="32496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0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b="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и снижение дорожно-транспортного травматизма»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8 063,2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«Профилактика правонарушений»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537,9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«Обеспечение защиты населения и территорий от чрезвычайных ситуаций»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323,8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7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«Противодействие терроризму и профилактика экстремизма»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860,0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538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безопасности жизнедеятельности населения на территории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1 537,9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29256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25798"/>
              </p:ext>
            </p:extLst>
          </p:nvPr>
        </p:nvGraphicFramePr>
        <p:xfrm>
          <a:off x="5429256" y="2148052"/>
          <a:ext cx="3244323" cy="32971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244323"/>
              </a:tblGrid>
              <a:tr h="32971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безопасности дорожного движения и снижение дорожно-транспортного травматизма.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общественной безопасности населения.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защиты населения и территорий от чрезвычайных ситуаций.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профилактических мер антитеррористической, противоэкстремистской направленности, формирование толерантной среды на основе ценностей многонационального российского общества, принципов соблюдения прав и свобод человека. 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7693"/>
              </p:ext>
            </p:extLst>
          </p:nvPr>
        </p:nvGraphicFramePr>
        <p:xfrm>
          <a:off x="323528" y="5517232"/>
          <a:ext cx="8350051" cy="792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2022 план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населения, пострадавшего при ДТП, чрезвычайных ситуациях, пожарах, происшествиях на водных объектах в общей численности населения Печенгского муниципального округа не более 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 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03748" y="1194263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600" b="1" dirty="0" smtClean="0"/>
              <a:t>«Экономический потенциал»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49394"/>
              </p:ext>
            </p:extLst>
          </p:nvPr>
        </p:nvGraphicFramePr>
        <p:xfrm>
          <a:off x="4922701" y="4797152"/>
          <a:ext cx="3746951" cy="16684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«Повышение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инвестиционной привлекательности  Печенгского муниципального округа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  «Взаимодействие с СО НКО»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7141" y="1288994"/>
            <a:ext cx="90010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200,0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3309894" y="119426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122258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7,4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72" y="1227779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112161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207,4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5" name="Овал 14"/>
          <p:cNvSpPr/>
          <p:nvPr/>
        </p:nvSpPr>
        <p:spPr>
          <a:xfrm>
            <a:off x="5331548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75564" y="1281596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5284"/>
              </p:ext>
            </p:extLst>
          </p:nvPr>
        </p:nvGraphicFramePr>
        <p:xfrm>
          <a:off x="302600" y="2204864"/>
          <a:ext cx="4536504" cy="3032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69268"/>
                <a:gridCol w="619164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2022 план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СМСП получателей финансовой поддержки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банка данных СМСП, действующих на территории Печенгского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СМСП, принимающих участие в мероприятии, посвященном празднику «День российского предпринимательства»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информационно-методической, консультативной и организационной поддержки деятельности СО НКО.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41102"/>
              </p:ext>
            </p:extLst>
          </p:nvPr>
        </p:nvGraphicFramePr>
        <p:xfrm>
          <a:off x="285720" y="5357826"/>
          <a:ext cx="4536503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условий для формирования имиджа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еченгского муниципального округа как территории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открытой для бизнеса и привлекательной для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009740"/>
            <a:ext cx="930511" cy="105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9983"/>
              </p:ext>
            </p:extLst>
          </p:nvPr>
        </p:nvGraphicFramePr>
        <p:xfrm>
          <a:off x="4926627" y="2204864"/>
          <a:ext cx="3746951" cy="2520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46951"/>
              </a:tblGrid>
              <a:tr h="25202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инвестиционной привлекательности Печенгского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на территории Печенгского муниципального округа благоприятных условий, способствующих развитию потенциала социально ориентированных некоммерческих организаций (далее - СО НКО) и его эффективному использованию в решении задач социально-экономического развития Печенгского муниципального округа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программа</a:t>
            </a:r>
          </a:p>
          <a:p>
            <a:pPr algn="ctr"/>
            <a:r>
              <a:rPr lang="ru-RU" sz="1200" b="1" dirty="0" smtClean="0"/>
              <a:t>«Комфортная среда проживания»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239 608,3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170 965,8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9560" y="128533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112161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410 574,1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67708"/>
              </p:ext>
            </p:extLst>
          </p:nvPr>
        </p:nvGraphicFramePr>
        <p:xfrm>
          <a:off x="357158" y="2143116"/>
          <a:ext cx="4467375" cy="264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«Охрана окружающей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жилищно-коммунального хозяйства»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20 232,3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сферы ритуальных услуг и мест захоронения»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160 011,5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№4 «Комплексное благоустройство городской среды»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225 863,4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№6 «Организация отлова животных без владельцев»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1006489"/>
            <a:ext cx="1302676" cy="91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45985"/>
              </p:ext>
            </p:extLst>
          </p:nvPr>
        </p:nvGraphicFramePr>
        <p:xfrm>
          <a:off x="4912324" y="2134309"/>
          <a:ext cx="3761254" cy="26628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61254"/>
              </a:tblGrid>
              <a:tr h="26628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уровня экологической безопасности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Устойчивое и надежное функционирование жилищно-коммунального хозяйства.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Организация ритуальных услуг и содержание мест захоронения.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комфортности условий проживания населения и уровня благоустройства территории.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санитарно-эпидемиологического уровня содержания округа.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02460"/>
              </p:ext>
            </p:extLst>
          </p:nvPr>
        </p:nvGraphicFramePr>
        <p:xfrm>
          <a:off x="378841" y="4941168"/>
          <a:ext cx="8280209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209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комфортной среды проживания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населения на территории Печенгского муниципального округа.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43588"/>
              </p:ext>
            </p:extLst>
          </p:nvPr>
        </p:nvGraphicFramePr>
        <p:xfrm>
          <a:off x="396974" y="5517232"/>
          <a:ext cx="8276605" cy="7283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1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4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2022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оценка населением уровня комфортности и безопасности проживания (да/нет)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«Формирование современной городской среды»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047235" y="1211030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05039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8 570,1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9151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56955" y="1211888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8 570,1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84731"/>
              </p:ext>
            </p:extLst>
          </p:nvPr>
        </p:nvGraphicFramePr>
        <p:xfrm>
          <a:off x="428596" y="2500306"/>
          <a:ext cx="4334334" cy="15548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34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6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№1 «Повышение уровня благоустройства дворовых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территорий многоквартирных  домов».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№2 «Повышение уровня благоустройства общественных территорий».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61207"/>
              </p:ext>
            </p:extLst>
          </p:nvPr>
        </p:nvGraphicFramePr>
        <p:xfrm>
          <a:off x="4857752" y="2500306"/>
          <a:ext cx="3962718" cy="150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718"/>
              </a:tblGrid>
              <a:tr h="1509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комфортности условий проживания населения и уровня благоустройства территории муниципального образования Печенгский муниципальный округ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41369"/>
              </p:ext>
            </p:extLst>
          </p:nvPr>
        </p:nvGraphicFramePr>
        <p:xfrm>
          <a:off x="428596" y="4214818"/>
          <a:ext cx="8354677" cy="2222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92"/>
                <a:gridCol w="2353885"/>
              </a:tblGrid>
              <a:tr h="2823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2022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благоустроенных дворовых территорий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14 973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дизайн-проектов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благоустройства дворовой территорий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 21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Площадь благоустроенных</a:t>
                      </a:r>
                      <a:r>
                        <a:rPr lang="ru-RU" sz="12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общественных территорий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10 359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 отремонтированных проездов к дворовым территориям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</a:t>
                      </a:r>
                      <a:r>
                        <a:rPr lang="ru-RU" sz="1200" baseline="0" dirty="0" smtClean="0"/>
                        <a:t> 704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" y="1056570"/>
            <a:ext cx="1351694" cy="9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76228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06747"/>
              </p:ext>
            </p:extLst>
          </p:nvPr>
        </p:nvGraphicFramePr>
        <p:xfrm>
          <a:off x="536902" y="1628800"/>
          <a:ext cx="807524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2022 год и плановый период 2023-2024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возможности влияния гражданина на состав бюджета ?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vakova\Desktop\для бюджета\Ипотечное_агенство_Югры_инормиру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" y="4221088"/>
            <a:ext cx="1306955" cy="87198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akova\Desktop\для бюджета\business_suppo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2852936"/>
            <a:ext cx="1077483" cy="80811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akova\Desktop\для бюджета\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206009" cy="84259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87780"/>
              </p:ext>
            </p:extLst>
          </p:nvPr>
        </p:nvGraphicFramePr>
        <p:xfrm>
          <a:off x="1751856" y="1052736"/>
          <a:ext cx="5424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</a:t>
                      </a:r>
                      <a:r>
                        <a:rPr lang="ru-RU" baseline="0" dirty="0" smtClean="0"/>
                        <a:t> проект  «Жильё и городская среда»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61397"/>
              </p:ext>
            </p:extLst>
          </p:nvPr>
        </p:nvGraphicFramePr>
        <p:xfrm>
          <a:off x="4211960" y="4365104"/>
          <a:ext cx="2816292" cy="15788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85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Федеральный  бюджет 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Местный бюджет на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b="1" dirty="0" smtClean="0"/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9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2 197 800,0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4 229 600,0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39941"/>
              </p:ext>
            </p:extLst>
          </p:nvPr>
        </p:nvGraphicFramePr>
        <p:xfrm>
          <a:off x="928662" y="1571612"/>
          <a:ext cx="3143272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Благоустройство общественных территорий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0762"/>
              </p:ext>
            </p:extLst>
          </p:nvPr>
        </p:nvGraphicFramePr>
        <p:xfrm>
          <a:off x="2267744" y="4365104"/>
          <a:ext cx="1960548" cy="15915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6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 на 2022</a:t>
                      </a:r>
                    </a:p>
                    <a:p>
                      <a:pPr algn="ctr"/>
                      <a:r>
                        <a:rPr lang="ru-RU" sz="900" b="1" dirty="0" smtClean="0"/>
                        <a:t>тыс.руб.</a:t>
                      </a:r>
                      <a:endParaRPr lang="ru-RU" sz="9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4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6 427 400,0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2214554"/>
          <a:ext cx="3143272" cy="207170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43272"/>
              </a:tblGrid>
              <a:tr h="69056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п.Никель зона отдыха МБУ ДО ДДТ №1 </a:t>
                      </a:r>
                    </a:p>
                  </a:txBody>
                  <a:tcPr/>
                </a:tc>
              </a:tr>
              <a:tr h="552454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г.Заполярный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 «Аллея славы»</a:t>
                      </a:r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п.Спутник центральная улица.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61190"/>
              </p:ext>
            </p:extLst>
          </p:nvPr>
        </p:nvGraphicFramePr>
        <p:xfrm>
          <a:off x="5000628" y="1571612"/>
          <a:ext cx="2907679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76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Благоустройство дворовых территорий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628" y="2214554"/>
          <a:ext cx="2857520" cy="20726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85752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п.Никель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(пр.Гвардейский, ул.Победы,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ул.Бредова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, ул.Октябрьская, ул.Спортивная,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ул.Печенгская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г.Заполярный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(ул.Мира,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ул.Юбилейная, ул.К.Маркса)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п.Лиинахамари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(ул.Шабалин, ул.Северная)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«Формирование современной городской среды»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28619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«Муниципальное управление и гражданское общество»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241 886,8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249 451,6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2 647,5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4 917,3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300,0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85271"/>
              </p:ext>
            </p:extLst>
          </p:nvPr>
        </p:nvGraphicFramePr>
        <p:xfrm>
          <a:off x="494252" y="2420889"/>
          <a:ext cx="5006442" cy="39604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05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2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5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«Создание условий для обеспечения муниципального управления».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214 666,1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94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информационной и технологической инфраструктуры системы муниципального управления в Печенгском муниципальном округе»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308,7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39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обеспечение предоставления государственных и муниципальных услуг на базе многофункционального центра»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22 432,9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4939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«Деятельность и развитие муниципальных средств массовой информации Печенгского муниципального округа»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7 343,9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10619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Эффективное функционирование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системы муниципального управления в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Печенгском муниципальном округе.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9983"/>
              </p:ext>
            </p:extLst>
          </p:nvPr>
        </p:nvGraphicFramePr>
        <p:xfrm>
          <a:off x="5643570" y="2428868"/>
          <a:ext cx="3104009" cy="39290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104009"/>
              </a:tblGrid>
              <a:tr h="39290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 обеспечения эффективного функционирования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муниципального управления в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 муниципальном округе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своевременного и качественного хозяйственно-эксплутационного обслуживания муниципальных учреждений в Печенгском муниципальном округе.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по принципу «одного окна».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открытости и прозрачности деятельности ОМСУ и учреждений округа для общества.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1214446" cy="91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«Молодежная политика»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17665"/>
              </p:ext>
            </p:extLst>
          </p:nvPr>
        </p:nvGraphicFramePr>
        <p:xfrm>
          <a:off x="428596" y="2285992"/>
          <a:ext cx="4482529" cy="18766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8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1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«Молодежная политика».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830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74941"/>
              </p:ext>
            </p:extLst>
          </p:nvPr>
        </p:nvGraphicFramePr>
        <p:xfrm>
          <a:off x="5076056" y="2204864"/>
          <a:ext cx="3672407" cy="23762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72407"/>
              </a:tblGrid>
              <a:tr h="23762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возможностей для успешной социализации и эффективной самореализации молодых людей независимо от социального статуса.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и развитие системы гражданско-патриотического воспитания детей и молодежи.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 молодежной среде отрицательного отношения к злоупотреблению алкоголем, потреблению наркотических и психотропных веществ.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3968" y="126989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2 500,0</a:t>
            </a:r>
          </a:p>
          <a:p>
            <a:pPr algn="ctr"/>
            <a:r>
              <a:rPr lang="ru-RU" sz="1000" dirty="0"/>
              <a:t>т</a:t>
            </a:r>
            <a:r>
              <a:rPr lang="ru-RU" sz="1000" dirty="0" smtClean="0"/>
              <a:t>ыс.руб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2 500,0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9560" y="128533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pic>
        <p:nvPicPr>
          <p:cNvPr id="2050" name="Picture 2" descr="C:\Users\Avakova\Desktop\для бюджета\man-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70385"/>
            <a:ext cx="999836" cy="99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02929"/>
              </p:ext>
            </p:extLst>
          </p:nvPr>
        </p:nvGraphicFramePr>
        <p:xfrm>
          <a:off x="431271" y="4581128"/>
          <a:ext cx="8355572" cy="19282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56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2602"/>
                <a:gridCol w="983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2022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мероприятий в сфере молодежной политики в различных направлениях для реализации муниципальной программы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 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20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молодых людей, принимающих участие в мероприятиях для молодёжи по различным направлениям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5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менее 300</a:t>
                      </a:r>
                      <a:endParaRPr lang="ru-RU" sz="105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молодежных общественных объединений патриотической направленности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молодежи, охваченной кампаниями по  профилактике наркомании, токсикомании и  алкоголизма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180</a:t>
                      </a:r>
                      <a:endParaRPr lang="ru-RU" sz="105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1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«Физическая культура и спорт»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23728" y="1291315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73030" y="129131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23928" y="1291313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929190" y="1285860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70 646,0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1311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34 169,5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0" y="1291315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25 280,4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40052" y="1279445"/>
            <a:ext cx="1080120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130 095,9</a:t>
            </a:r>
          </a:p>
          <a:p>
            <a:pPr algn="ctr"/>
            <a:r>
              <a:rPr lang="ru-RU" sz="1000" dirty="0"/>
              <a:t>т</a:t>
            </a:r>
            <a:r>
              <a:rPr lang="ru-RU" sz="1000" dirty="0" smtClean="0"/>
              <a:t>ыс.руб</a:t>
            </a:r>
            <a:endParaRPr lang="ru-RU" sz="1000" dirty="0"/>
          </a:p>
        </p:txBody>
      </p:sp>
      <p:pic>
        <p:nvPicPr>
          <p:cNvPr id="16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2" y="1124744"/>
            <a:ext cx="1002520" cy="100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12199"/>
              </p:ext>
            </p:extLst>
          </p:nvPr>
        </p:nvGraphicFramePr>
        <p:xfrm>
          <a:off x="428597" y="2346989"/>
          <a:ext cx="8358246" cy="121675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3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07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эффективного функционирования спортивных учреждений и объектов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130 095,9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71657"/>
              </p:ext>
            </p:extLst>
          </p:nvPr>
        </p:nvGraphicFramePr>
        <p:xfrm>
          <a:off x="428596" y="3571876"/>
          <a:ext cx="835824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u="sng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69787"/>
              </p:ext>
            </p:extLst>
          </p:nvPr>
        </p:nvGraphicFramePr>
        <p:xfrm>
          <a:off x="465795" y="4653136"/>
          <a:ext cx="8376604" cy="1419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71946"/>
                <a:gridCol w="930734"/>
                <a:gridCol w="10739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регулярно занимающегося физической культурой и спортом.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«Металлург»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29 780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895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«Дельфин»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31 354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4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«Муниципальные финансы»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2297316" y="1211031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47235" y="1184865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05039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62 933,0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5247" y="122900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31" y="1249679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59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62 933,0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12060" y="1310522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14250"/>
              </p:ext>
            </p:extLst>
          </p:nvPr>
        </p:nvGraphicFramePr>
        <p:xfrm>
          <a:off x="242430" y="2141519"/>
          <a:ext cx="5224250" cy="200702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44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финансирования непредвиденных расходов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бухгалтерского и экономического обслуживания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714,0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1646"/>
              </p:ext>
            </p:extLst>
          </p:nvPr>
        </p:nvGraphicFramePr>
        <p:xfrm>
          <a:off x="5436096" y="2141519"/>
          <a:ext cx="3475236" cy="38413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8413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оперативного финансирования непредвиденных расходов бюджета округа, в том числе связанных с ликвидацией последствий стихийных бедствий и других чрезвычайных.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комплекса операций и функций по управлению муниципальным долгом Печенгского муниципального округа и, прежде всего, планирование, привлечение долговых обязательств, их обслуживание и погашение.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эффективного и прозрачного управления финансовыми ресурсами в рамках выполнения установленных функций и полномочий, а также повышения эффективности бюджетных расходов.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эффективной организации бухгалтерского, бюджетного и налогового учета в муниципальных учреждениях и органах местного самоуправления Печенгского муниципального округа.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03731"/>
              </p:ext>
            </p:extLst>
          </p:nvPr>
        </p:nvGraphicFramePr>
        <p:xfrm>
          <a:off x="242430" y="6021288"/>
          <a:ext cx="8668902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02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Печенгского муниципального округа.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84486"/>
              </p:ext>
            </p:extLst>
          </p:nvPr>
        </p:nvGraphicFramePr>
        <p:xfrm>
          <a:off x="242430" y="4109824"/>
          <a:ext cx="5214168" cy="1911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5514"/>
                <a:gridCol w="648072"/>
                <a:gridCol w="74058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Ед. изм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2022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1248"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просроченной задолженности по погашению долговых обязательств муниципального округа.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Да/нет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налоговых и неналоговых доходов бюджета к аналогичному показателю предыдущего года.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510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.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3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5" y="1044870"/>
            <a:ext cx="974055" cy="84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88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«Энергосбережение и повышение энергоэффективности»</a:t>
            </a:r>
            <a:endParaRPr lang="ru-RU" sz="1400" b="1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300,0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27028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300,0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pic>
        <p:nvPicPr>
          <p:cNvPr id="1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13043"/>
            <a:ext cx="1214446" cy="112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16778"/>
              </p:ext>
            </p:extLst>
          </p:nvPr>
        </p:nvGraphicFramePr>
        <p:xfrm>
          <a:off x="428596" y="2357430"/>
          <a:ext cx="3500462" cy="142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63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6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№1 «Обеспечение устойчивого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процесса повышения эффективности энергопотребления».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94882"/>
              </p:ext>
            </p:extLst>
          </p:nvPr>
        </p:nvGraphicFramePr>
        <p:xfrm>
          <a:off x="4000496" y="2348880"/>
          <a:ext cx="4673083" cy="26517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4673083"/>
              </a:tblGrid>
              <a:tr h="2651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81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Целевые показатели программы: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Наличие утвержденных лимитов потребления энергоресурсов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Проведение мониторинга по соблюдению установленных лимитов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Проведение мониторинга по реализации энергосберегающих мероприятий.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Проведение разъяснительной работы, обучение основам энергосбережения сотрудников муниципальных учреждений,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Наличие и функционирование приборов учета потребления энергоресурсов в муниципальных учреждениях и сроков их поверки.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Предоставление энергетических деклараций через модуль ГИС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Количество жилых помещений, в которых установлены приборы учёта энергетических ресурсов.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Количество индивидуальных приборов учёта энергетических ресурсов, установленных в муниципальном жилищном фонде.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39365"/>
              </p:ext>
            </p:extLst>
          </p:nvPr>
        </p:nvGraphicFramePr>
        <p:xfrm>
          <a:off x="428596" y="3786190"/>
          <a:ext cx="3463263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263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беспечение рационального и экономного использования энергетических ресурсов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счёт реализации энергосберегающих мероприятий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41342"/>
              </p:ext>
            </p:extLst>
          </p:nvPr>
        </p:nvGraphicFramePr>
        <p:xfrm>
          <a:off x="428596" y="5072074"/>
          <a:ext cx="8203749" cy="1428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5106"/>
                <a:gridCol w="19886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установленных лимитов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энергопотребления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(да/нет).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4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индивидуальных приборов учета энергетических ресурсов, установленных в муниципальном жилищном фонде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75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Количество жилых помещений, в которых установлены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приборы учета энергетических ресурсов.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45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94717" y="12709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63988" y="128171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9560" y="1297105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«Транспортная система»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67844" y="1226287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2" y="122900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148064" y="1234119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22 809,2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78 349,9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19761" y="1229007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55 540,7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1869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6956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40158"/>
              </p:ext>
            </p:extLst>
          </p:nvPr>
        </p:nvGraphicFramePr>
        <p:xfrm>
          <a:off x="451980" y="2204864"/>
          <a:ext cx="8152468" cy="9582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12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78 349,9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11221"/>
              </p:ext>
            </p:extLst>
          </p:nvPr>
        </p:nvGraphicFramePr>
        <p:xfrm>
          <a:off x="465795" y="3212976"/>
          <a:ext cx="813865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65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56660"/>
              </p:ext>
            </p:extLst>
          </p:nvPr>
        </p:nvGraphicFramePr>
        <p:xfrm>
          <a:off x="465795" y="4077072"/>
          <a:ext cx="8138652" cy="23227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29420"/>
                <a:gridCol w="714380"/>
                <a:gridCol w="994852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2022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3771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отремонтированных автомобильных дорог общего пользования местного значения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9957,5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проведенного ямочного ремонта, на участках автодорог, на которых отсутствует необходимость замены дорожного покрытия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1834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дорожной разметки на дорогах общего пользования местного значения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Км.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17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дорожно-уличной системы Печенгского муниципального округа дорожными знаками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да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62946"/>
            <a:ext cx="1071570" cy="77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9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63 515,6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58 060,1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«Муниципальное имущество и земельные ресурсы»</a:t>
            </a:r>
            <a:endParaRPr lang="ru-RU" sz="1400" b="1" dirty="0"/>
          </a:p>
        </p:txBody>
      </p:sp>
      <p:pic>
        <p:nvPicPr>
          <p:cNvPr id="13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000132" cy="93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40346"/>
              </p:ext>
            </p:extLst>
          </p:nvPr>
        </p:nvGraphicFramePr>
        <p:xfrm>
          <a:off x="392657" y="2348880"/>
          <a:ext cx="4539383" cy="20088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1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9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7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60 315,6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земельными ресурсами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безопасных и комфортных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условий проживания граждан».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5 455,5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0100"/>
              </p:ext>
            </p:extLst>
          </p:nvPr>
        </p:nvGraphicFramePr>
        <p:xfrm>
          <a:off x="428596" y="4429132"/>
          <a:ext cx="450059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эффективного управления муниципальным имуществом и земельными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ресурсами в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еченгском муниципальном округе.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7668"/>
              </p:ext>
            </p:extLst>
          </p:nvPr>
        </p:nvGraphicFramePr>
        <p:xfrm>
          <a:off x="5143504" y="2357430"/>
          <a:ext cx="3597522" cy="2808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597522"/>
              </a:tblGrid>
              <a:tr h="28083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повышение эффективности управления муниципальным имуществом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повышение эффективности управления земельными ресурсами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безопасным и благоустроенным жильем граждан/ нуждающихся в улучшении жилищных условий.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74604"/>
              </p:ext>
            </p:extLst>
          </p:nvPr>
        </p:nvGraphicFramePr>
        <p:xfrm>
          <a:off x="428596" y="5286388"/>
          <a:ext cx="8350051" cy="1094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37486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2022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эффективного управления муниципальным имуществом и земельными ресурсами в Печенгском муниципальном округе и вовлечение в хозяйственный оборот неиспользуемого имущества, увеличение поступлений денежных средств в бюджет от использования муниципального имущества и земельных ресурсов  да/нет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285860"/>
            <a:ext cx="831465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обязательства, возникающие 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заимствований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 в соответствии с видами долговых обязательств, установленными Бюджетным кодексом РФ, принятые на себя муниципальным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округом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643578"/>
            <a:ext cx="831465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муниципального долга  округа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обусловлен  привлечением кредитных  ресурсов в целях покрытия бюджетного дефицита, сложившегося за счет роста расходов бюджета, предусматривающих реализацию полномочий по содержанию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учреждений, муниципального имущества, а также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Указов Президента Российской Федерации 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исполнение других социальных обязательств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928802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193 240,0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143248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233 880,0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4357694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245 080,3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долг</a:t>
            </a:r>
            <a:endParaRPr lang="ru-RU" b="1" dirty="0"/>
          </a:p>
        </p:txBody>
      </p:sp>
      <p:pic>
        <p:nvPicPr>
          <p:cNvPr id="1027" name="Picture 3" descr="H:\работа\бюджет для граждан\для бюджета\1894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92880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работа\бюджет для граждан\для бюджета\depositphotos_71074797-stock-photo-perfect-balance-between-money-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664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5656" y="3861048"/>
            <a:ext cx="6048672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 Ионова Ольга Валерьевна 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96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2022 год и плановый период 2023-2024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понятия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2958706"/>
              </p:ext>
            </p:extLst>
          </p:nvPr>
        </p:nvGraphicFramePr>
        <p:xfrm>
          <a:off x="1403648" y="1196752"/>
          <a:ext cx="61206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vakova\Desktop\для бюджета\5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492896"/>
            <a:ext cx="2285438" cy="26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227373"/>
              </p:ext>
            </p:extLst>
          </p:nvPr>
        </p:nvGraphicFramePr>
        <p:xfrm>
          <a:off x="1036640" y="2276872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0123331"/>
              </p:ext>
            </p:extLst>
          </p:nvPr>
        </p:nvGraphicFramePr>
        <p:xfrm>
          <a:off x="6211416" y="2294766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12360316"/>
              </p:ext>
            </p:extLst>
          </p:nvPr>
        </p:nvGraphicFramePr>
        <p:xfrm>
          <a:off x="470231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131208860"/>
              </p:ext>
            </p:extLst>
          </p:nvPr>
        </p:nvGraphicFramePr>
        <p:xfrm>
          <a:off x="5942839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3" name="Рисунок 12" descr="O:\Авакова\ЭБ\Герб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568263" y="3593781"/>
            <a:ext cx="4732189" cy="1830677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938913" y="1522687"/>
            <a:ext cx="6478384" cy="1615309"/>
          </a:xfrm>
          <a:prstGeom prst="trapezoid">
            <a:avLst>
              <a:gd name="adj" fmla="val 145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953898">
            <a:off x="3950014" y="3407735"/>
            <a:ext cx="4597911" cy="2014182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315309" y="1428439"/>
            <a:ext cx="4143932" cy="4128865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095183800"/>
              </p:ext>
            </p:extLst>
          </p:nvPr>
        </p:nvGraphicFramePr>
        <p:xfrm>
          <a:off x="2663788" y="222887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375795" y="471108"/>
            <a:ext cx="6176385" cy="6257613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430009" y="3102163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3787722" y="253337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266386" y="3333868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2483768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831328" y="5229201"/>
            <a:ext cx="2300512" cy="58609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441809" y="44239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107504" y="3645024"/>
            <a:ext cx="208823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66943" y="245689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719572" y="1724823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25444" y="1274585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99784" y="2780928"/>
            <a:ext cx="183671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3652306"/>
            <a:ext cx="169269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092280" y="4423958"/>
            <a:ext cx="1656184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Решения об исполнении Советом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532004" y="52236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об исполнении в Совет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0152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Решения об исполнении Советом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239051" y="1215916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8596" y="32976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6494" y="12761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443781" y="1472441"/>
            <a:ext cx="4143932" cy="4128865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643596" y="147243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746057" y="486916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2983469" y="2325934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060756" y="2852936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6400" dirty="0" smtClean="0"/>
              <a:t>Бюджет для граждан на 2022 год и плановый период 2023-2024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</a:t>
            </a:r>
            <a:r>
              <a:rPr lang="ru-RU" sz="6400" smtClean="0"/>
              <a:t>на 2022 </a:t>
            </a:r>
            <a:r>
              <a:rPr lang="ru-RU" sz="6400" dirty="0" smtClean="0"/>
              <a:t>год и плановый </a:t>
            </a:r>
            <a:r>
              <a:rPr lang="ru-RU" sz="6400" smtClean="0"/>
              <a:t>период 2023-2024 </a:t>
            </a:r>
            <a:r>
              <a:rPr lang="ru-RU" sz="6400" dirty="0" smtClean="0"/>
              <a:t>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68485336"/>
              </p:ext>
            </p:extLst>
          </p:nvPr>
        </p:nvGraphicFramePr>
        <p:xfrm>
          <a:off x="891170" y="1556792"/>
          <a:ext cx="6762838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Участники бюджетного процесса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64474373"/>
              </p:ext>
            </p:extLst>
          </p:nvPr>
        </p:nvGraphicFramePr>
        <p:xfrm>
          <a:off x="1733402" y="2132856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200946"/>
              </p:ext>
            </p:extLst>
          </p:nvPr>
        </p:nvGraphicFramePr>
        <p:xfrm>
          <a:off x="1092715" y="378904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1101280" y="2741342"/>
            <a:ext cx="6552728" cy="294717"/>
            <a:chOff x="0" y="27120"/>
            <a:chExt cx="4432047" cy="34221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27120"/>
              <a:ext cx="4432047" cy="3422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7563" y="27120"/>
              <a:ext cx="439692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Администрация Печенгского муниципального округа </a:t>
              </a:r>
              <a:endParaRPr lang="ru-RU" sz="1500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26654" y="3248665"/>
            <a:ext cx="6696744" cy="287819"/>
            <a:chOff x="0" y="0"/>
            <a:chExt cx="6696744" cy="28781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0"/>
              <a:ext cx="6696744" cy="287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8100" y="14050"/>
              <a:ext cx="6668644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200" dirty="0" smtClean="0"/>
                <a:t>          </a:t>
              </a:r>
              <a:r>
                <a:rPr lang="ru-RU" sz="1400" dirty="0" smtClean="0"/>
                <a:t>Финансовое управление Печенгского муниципального округа </a:t>
              </a:r>
              <a:endParaRPr lang="ru-RU" sz="1400" dirty="0"/>
            </a:p>
          </p:txBody>
        </p:sp>
      </p:grpSp>
      <p:pic>
        <p:nvPicPr>
          <p:cNvPr id="2056" name="Picture 8" descr="C:\Users\Avakova\Desktop\для бюджета\depositphotos_27256751-stock-photo-3d-small-succ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61576"/>
            <a:ext cx="1239855" cy="1261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vakova\Desktop\для бюджета\depositphotos_62060685-stock-photo-people-happy-jumping-for-succes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" y="5301208"/>
            <a:ext cx="1672904" cy="106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8904066"/>
              </p:ext>
            </p:extLst>
          </p:nvPr>
        </p:nvGraphicFramePr>
        <p:xfrm>
          <a:off x="1619672" y="4365104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537239321"/>
              </p:ext>
            </p:extLst>
          </p:nvPr>
        </p:nvGraphicFramePr>
        <p:xfrm>
          <a:off x="2123728" y="486916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9" name="Рисунок 18" descr="O:\Авакова\ЭБ\Герб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1043608" y="502912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Основа </a:t>
            </a:r>
            <a:r>
              <a:rPr lang="ru-RU" dirty="0"/>
              <a:t>составления бюджета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80558837"/>
              </p:ext>
            </p:extLst>
          </p:nvPr>
        </p:nvGraphicFramePr>
        <p:xfrm>
          <a:off x="1099832" y="1700808"/>
          <a:ext cx="6762838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439652" y="2775547"/>
            <a:ext cx="6048672" cy="792087"/>
            <a:chOff x="0" y="215"/>
            <a:chExt cx="6696744" cy="28781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Основные направления бюджетной и налоговой политики  Печенгского муниципального округа на 2022 год и плановый период 2023 и 2024 годов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5146060"/>
            <a:ext cx="2857926" cy="636727"/>
            <a:chOff x="0" y="215"/>
            <a:chExt cx="6696744" cy="2878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Муниципальные программы  Печенгского муниципального округа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3838773"/>
            <a:ext cx="4896544" cy="1205254"/>
            <a:chOff x="0" y="-177751"/>
            <a:chExt cx="4432047" cy="7022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94139"/>
              <a:ext cx="4432047" cy="4634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63" y="-177751"/>
              <a:ext cx="4350268" cy="70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</a:t>
              </a:r>
              <a:r>
                <a:rPr lang="ru-RU" sz="1500" dirty="0" smtClean="0"/>
                <a:t>Прогноз социально-экономического развития Печенгского </a:t>
              </a:r>
              <a:r>
                <a:rPr lang="ru-RU" sz="1500" dirty="0"/>
                <a:t>м</a:t>
              </a:r>
              <a:r>
                <a:rPr lang="ru-RU" sz="1500" dirty="0" smtClean="0"/>
                <a:t>униципального округа  на 2022 год и плановый период 2023 и 2024</a:t>
              </a:r>
              <a:endParaRPr lang="ru-RU" sz="1400" dirty="0" smtClean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pic>
        <p:nvPicPr>
          <p:cNvPr id="1026" name="Picture 2" descr="C:\Users\Avakova\Desktop\для бюджета\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5152552"/>
            <a:ext cx="1802724" cy="135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портфель-парня-d-положения-и-владения-показывая-большие-пальцы-1519105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78" y="5148246"/>
            <a:ext cx="1579240" cy="141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92232"/>
              </p:ext>
            </p:extLst>
          </p:nvPr>
        </p:nvGraphicFramePr>
        <p:xfrm>
          <a:off x="457200" y="1340768"/>
          <a:ext cx="8229600" cy="489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8477686"/>
              </p:ext>
            </p:extLst>
          </p:nvPr>
        </p:nvGraphicFramePr>
        <p:xfrm>
          <a:off x="669849" y="4077072"/>
          <a:ext cx="7985051" cy="21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2022 год и плановый период 2023-2024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4136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 направления налоговой политики на 2022 год и плановый период 2023-2024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6332</Words>
  <Application>Microsoft Office PowerPoint</Application>
  <PresentationFormat>Экран (4:3)</PresentationFormat>
  <Paragraphs>1789</Paragraphs>
  <Slides>49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Бюджет для граждан на 2022 год и плановый период  2023-2024 годов  </vt:lpstr>
      <vt:lpstr>  Бюджет для граждан на 2022 год и плановый период 2023-2024 годов  </vt:lpstr>
      <vt:lpstr>Презентация PowerPoint</vt:lpstr>
      <vt:lpstr>  Бюджет для граждан на 2022 год и плановый период 2023-2024 годов  </vt:lpstr>
      <vt:lpstr>  Бюджет для граждан на 2022 год и плановый период 2023-2024 годов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Контактная информация для обращения граждан: Начальник финансового управления  Ионова Ольга Валерьевна  Тел.  81554  5-02-70  E-mail:  fino@pechengamr.ru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Татьяна</dc:creator>
  <cp:lastModifiedBy>Пикина Надежда Анатольевна</cp:lastModifiedBy>
  <cp:revision>591</cp:revision>
  <cp:lastPrinted>2021-06-11T10:33:49Z</cp:lastPrinted>
  <dcterms:created xsi:type="dcterms:W3CDTF">2020-12-24T07:19:45Z</dcterms:created>
  <dcterms:modified xsi:type="dcterms:W3CDTF">2024-06-18T11:24:21Z</dcterms:modified>
</cp:coreProperties>
</file>