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8" r:id="rId3"/>
    <p:sldId id="324" r:id="rId4"/>
    <p:sldId id="302" r:id="rId5"/>
    <p:sldId id="325" r:id="rId6"/>
    <p:sldId id="303" r:id="rId7"/>
    <p:sldId id="319" r:id="rId8"/>
    <p:sldId id="304" r:id="rId9"/>
    <p:sldId id="307" r:id="rId10"/>
    <p:sldId id="308" r:id="rId11"/>
    <p:sldId id="305" r:id="rId12"/>
    <p:sldId id="306" r:id="rId13"/>
    <p:sldId id="315" r:id="rId14"/>
    <p:sldId id="326" r:id="rId15"/>
    <p:sldId id="316" r:id="rId16"/>
    <p:sldId id="322" r:id="rId17"/>
    <p:sldId id="323" r:id="rId18"/>
    <p:sldId id="311" r:id="rId19"/>
  </p:sldIdLst>
  <p:sldSz cx="12242800" cy="720090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2E6"/>
    <a:srgbClr val="007AD6"/>
    <a:srgbClr val="ECECEC"/>
    <a:srgbClr val="E6E6E6"/>
    <a:srgbClr val="FFFFFF"/>
    <a:srgbClr val="EAEAEA"/>
    <a:srgbClr val="EEEEEE"/>
    <a:srgbClr val="E0E0E0"/>
    <a:srgbClr val="D818CA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8" autoAdjust="0"/>
    <p:restoredTop sz="94431" autoAdjust="0"/>
  </p:normalViewPr>
  <p:slideViewPr>
    <p:cSldViewPr>
      <p:cViewPr>
        <p:scale>
          <a:sx n="100" d="100"/>
          <a:sy n="100" d="100"/>
        </p:scale>
        <p:origin x="-414" y="-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410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86278234427249E-2"/>
          <c:y val="8.6942584465048683E-2"/>
          <c:w val="0.87331751872882601"/>
          <c:h val="0.9060005926108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4482E6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explosion val="2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4"/>
            <c:bubble3D val="0"/>
            <c:explosion val="2"/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763.3</c:v>
                </c:pt>
                <c:pt idx="1">
                  <c:v>161.30000000000001</c:v>
                </c:pt>
                <c:pt idx="2">
                  <c:v>126.2</c:v>
                </c:pt>
                <c:pt idx="3">
                  <c:v>74.8</c:v>
                </c:pt>
                <c:pt idx="4">
                  <c:v>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0618937831992"/>
          <c:y val="0.26096194270755207"/>
          <c:w val="0.58869377101128384"/>
          <c:h val="0.595508988803294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  <a:ln w="34925" cmpd="sng">
              <a:solidFill>
                <a:srgbClr val="FFFFFF"/>
              </a:solidFill>
            </a:ln>
          </c:spPr>
          <c:explosion val="19"/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86278234427249E-2"/>
          <c:y val="8.6942584465048683E-2"/>
          <c:w val="0.87331751872882601"/>
          <c:h val="0.9060005926108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4482E6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explosion val="2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4"/>
            <c:bubble3D val="0"/>
            <c:explosion val="2"/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346.3</c:v>
                </c:pt>
                <c:pt idx="1">
                  <c:v>976.2</c:v>
                </c:pt>
                <c:pt idx="2">
                  <c:v>641.5</c:v>
                </c:pt>
                <c:pt idx="3">
                  <c:v>50.4</c:v>
                </c:pt>
                <c:pt idx="4">
                  <c:v>31.5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0618937831992"/>
          <c:y val="0.26096194270755207"/>
          <c:w val="0.58869377101128384"/>
          <c:h val="0.595508988803294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  <a:ln w="34925" cmpd="sng">
              <a:solidFill>
                <a:srgbClr val="FFFFFF"/>
              </a:solidFill>
            </a:ln>
          </c:spPr>
          <c:explosion val="19"/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0.30357</cdr:x>
      <cdr:y>0.37996</cdr:y>
    </cdr:from>
    <cdr:to>
      <cdr:x>0.7089</cdr:x>
      <cdr:y>0.72096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5" y="1500326"/>
          <a:ext cx="1634480" cy="1346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0.33929</cdr:x>
      <cdr:y>0.37996</cdr:y>
    </cdr:from>
    <cdr:to>
      <cdr:x>0.73214</cdr:x>
      <cdr:y>0.74469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1" y="1500326"/>
          <a:ext cx="158417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0.33333</cdr:x>
      <cdr:y>0.09717</cdr:y>
    </cdr:from>
    <cdr:to>
      <cdr:x>0.46582</cdr:x>
      <cdr:y>0.12184</cdr:y>
    </cdr:to>
    <cdr:cxnSp macro="">
      <cdr:nvCxnSpPr>
        <cdr:cNvPr id="4" name="Прямая соединительная линия 3"/>
        <cdr:cNvCxnSpPr>
          <a:endCxn xmlns:a="http://schemas.openxmlformats.org/drawingml/2006/main" id="6" idx="2"/>
        </cdr:cNvCxnSpPr>
      </cdr:nvCxnSpPr>
      <cdr:spPr>
        <a:xfrm xmlns:a="http://schemas.openxmlformats.org/drawingml/2006/main">
          <a:off x="1440160" y="404672"/>
          <a:ext cx="572411" cy="102729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0.43333</cdr:x>
      <cdr:y>0.05749</cdr:y>
    </cdr:from>
    <cdr:to>
      <cdr:x>0.49831</cdr:x>
      <cdr:y>0.12184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72208" y="239435"/>
          <a:ext cx="280725" cy="2679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0.06154</cdr:x>
      <cdr:y>0.45597</cdr:y>
    </cdr:from>
    <cdr:to>
      <cdr:x>0.33333</cdr:x>
      <cdr:y>0.66354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288032" y="2095947"/>
          <a:ext cx="1272126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0" dirty="0" smtClean="0">
              <a:latin typeface="Arial Narrow" pitchFamily="34" charset="0"/>
            </a:rPr>
            <a:t>Налог на совокупный доход </a:t>
          </a:r>
        </a:p>
        <a:p xmlns:a="http://schemas.openxmlformats.org/drawingml/2006/main">
          <a:r>
            <a:rPr lang="ru-RU" sz="1400" b="0" dirty="0" smtClean="0">
              <a:latin typeface="Arial Narrow" pitchFamily="34" charset="0"/>
            </a:rPr>
            <a:t>11,1%</a:t>
          </a:r>
          <a:endParaRPr lang="ru-RU" sz="1400" b="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2.13651E-7</cdr:x>
      <cdr:y>0.03133</cdr:y>
    </cdr:from>
    <cdr:to>
      <cdr:x>0.4</cdr:x>
      <cdr:y>0.17523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" y="144016"/>
          <a:ext cx="1872208" cy="661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Arial Narrow" panose="020B0606020202030204" pitchFamily="34" charset="0"/>
            </a:rPr>
            <a:t>Прочие доходы  </a:t>
          </a:r>
          <a:r>
            <a:rPr lang="en-US" sz="1400" dirty="0" smtClean="0">
              <a:latin typeface="Arial Narrow" panose="020B0606020202030204" pitchFamily="34" charset="0"/>
            </a:rPr>
            <a:t>6,6</a:t>
          </a:r>
          <a:r>
            <a:rPr lang="ru-RU" sz="1400" dirty="0" smtClean="0">
              <a:latin typeface="Arial Narrow" panose="020B0606020202030204" pitchFamily="34" charset="0"/>
            </a:rPr>
            <a:t>%</a:t>
          </a:r>
          <a:endParaRPr lang="ru-RU" sz="14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</cdr:x>
      <cdr:y>0</cdr:y>
    </cdr:from>
    <cdr:to>
      <cdr:x>0.97136</cdr:x>
      <cdr:y>0.11658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872208" y="0"/>
          <a:ext cx="2674241" cy="535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400" dirty="0" smtClean="0">
              <a:latin typeface="Arial Narrow" panose="020B0606020202030204" pitchFamily="34" charset="0"/>
            </a:rPr>
            <a:t>Имущественные налоги 1,1%</a:t>
          </a:r>
          <a:endParaRPr lang="ru-RU" sz="14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0.1748</cdr:x>
      <cdr:y>0.21931</cdr:y>
    </cdr:from>
    <cdr:to>
      <cdr:x>0.51997</cdr:x>
      <cdr:y>0.4073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818147" y="1008112"/>
          <a:ext cx="1615565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Arial Narrow" pitchFamily="34" charset="0"/>
            </a:rPr>
            <a:t>Арендные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Arial Narrow" pitchFamily="34" charset="0"/>
            </a:rPr>
            <a:t>платежи 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Arial Narrow" pitchFamily="34" charset="0"/>
            </a:rPr>
            <a:t>14,2%</a:t>
          </a:r>
          <a:endParaRPr lang="ru-RU" sz="1400" dirty="0">
            <a:solidFill>
              <a:schemeClr val="tx1"/>
            </a:solidFill>
            <a:latin typeface="Arial Narrow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0.30357</cdr:x>
      <cdr:y>0.37996</cdr:y>
    </cdr:from>
    <cdr:to>
      <cdr:x>0.7089</cdr:x>
      <cdr:y>0.72096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5" y="1500326"/>
          <a:ext cx="1634480" cy="1346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0.33929</cdr:x>
      <cdr:y>0.37996</cdr:y>
    </cdr:from>
    <cdr:to>
      <cdr:x>0.73214</cdr:x>
      <cdr:y>0.74469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1" y="1500326"/>
          <a:ext cx="158417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0.33333</cdr:x>
      <cdr:y>0.09717</cdr:y>
    </cdr:from>
    <cdr:to>
      <cdr:x>0.43289</cdr:x>
      <cdr:y>0.13125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1560158" y="446658"/>
          <a:ext cx="466011" cy="15666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0.43333</cdr:x>
      <cdr:y>0.05749</cdr:y>
    </cdr:from>
    <cdr:to>
      <cdr:x>0.49831</cdr:x>
      <cdr:y>0.12184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28210" y="264263"/>
          <a:ext cx="304140" cy="29579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0.06154</cdr:x>
      <cdr:y>0.45597</cdr:y>
    </cdr:from>
    <cdr:to>
      <cdr:x>0.33333</cdr:x>
      <cdr:y>0.5698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288039" y="2095944"/>
          <a:ext cx="127211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Arial Narrow" pitchFamily="34" charset="0"/>
            </a:rPr>
            <a:t>Субсидии</a:t>
          </a:r>
        </a:p>
        <a:p xmlns:a="http://schemas.openxmlformats.org/drawingml/2006/main">
          <a:r>
            <a:rPr lang="ru-RU" sz="1400" dirty="0" smtClean="0">
              <a:latin typeface="Arial Narrow" pitchFamily="34" charset="0"/>
            </a:rPr>
            <a:t>31,2%</a:t>
          </a:r>
          <a:endParaRPr lang="ru-RU" sz="14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2.13651E-7</cdr:x>
      <cdr:y>0.03133</cdr:y>
    </cdr:from>
    <cdr:to>
      <cdr:x>0.4</cdr:x>
      <cdr:y>0.17523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" y="144016"/>
          <a:ext cx="1872208" cy="661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Arial Narrow" panose="020B0606020202030204" pitchFamily="34" charset="0"/>
            </a:rPr>
            <a:t>Иные МБТ 2,5%</a:t>
          </a:r>
          <a:r>
            <a:rPr lang="en-US" sz="1400" dirty="0" smtClean="0">
              <a:latin typeface="Arial Narrow" panose="020B0606020202030204" pitchFamily="34" charset="0"/>
            </a:rPr>
            <a:t>    </a:t>
          </a:r>
          <a:endParaRPr lang="ru-RU" sz="14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</cdr:x>
      <cdr:y>0</cdr:y>
    </cdr:from>
    <cdr:to>
      <cdr:x>0.84828</cdr:x>
      <cdr:y>0.11658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872207" y="0"/>
          <a:ext cx="2098177" cy="535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400" b="0" dirty="0" smtClean="0">
              <a:latin typeface="Arial Narrow" panose="020B0606020202030204" pitchFamily="34" charset="0"/>
            </a:rPr>
            <a:t>Спонсорская помощь</a:t>
          </a:r>
          <a:r>
            <a:rPr lang="en-US" sz="1400" b="0" dirty="0" smtClean="0">
              <a:latin typeface="Arial Narrow" panose="020B0606020202030204" pitchFamily="34" charset="0"/>
            </a:rPr>
            <a:t> </a:t>
          </a:r>
          <a:r>
            <a:rPr lang="ru-RU" sz="1400" b="0" dirty="0" smtClean="0">
              <a:latin typeface="Arial Narrow" panose="020B0606020202030204" pitchFamily="34" charset="0"/>
            </a:rPr>
            <a:t>1,5%  </a:t>
          </a:r>
          <a:endParaRPr lang="ru-RU" sz="1400" b="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0.5252</cdr:x>
      <cdr:y>0.16197</cdr:y>
    </cdr:from>
    <cdr:to>
      <cdr:x>0.87037</cdr:x>
      <cdr:y>0.34996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458217" y="744503"/>
          <a:ext cx="1615575" cy="864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Arial Narrow" pitchFamily="34" charset="0"/>
            </a:rPr>
            <a:t>Дотации 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Arial Narrow" pitchFamily="34" charset="0"/>
            </a:rPr>
            <a:t>16,8%</a:t>
          </a:r>
          <a:endParaRPr lang="ru-RU" sz="1400" dirty="0">
            <a:solidFill>
              <a:schemeClr val="tx1"/>
            </a:solidFill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825" y="1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A587D-D604-45DB-96AC-1EF3CED3683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825" y="6456364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73C8-F35C-4800-93D6-30FCD0DA8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7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825" y="1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EF6C4-8CEF-47E8-A48E-12EC4F4B4ED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97175" y="509588"/>
            <a:ext cx="433546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47" y="3228976"/>
            <a:ext cx="7945121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825" y="6456364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8DC81-5719-4B41-97B9-1C148EE8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85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3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0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0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210" y="2236948"/>
            <a:ext cx="10406380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420" y="4080510"/>
            <a:ext cx="856996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6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2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F63-2CBF-4212-A378-53E9BB177F72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94860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D768-8358-4302-8764-627072A2AC6C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373548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883593" y="303373"/>
            <a:ext cx="3687718" cy="6450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0439" y="303373"/>
            <a:ext cx="10859109" cy="6450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AA0A-3917-42FE-B982-17CAE878AF7B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50412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ПРОЕКТ БЮДЖЕТА ОКРУГА НА 2023-2025 ГОДЫ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7CED-CE6F-4BAC-B28D-D85A81D7DA50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F457-4C15-4B22-80E4-F58482E15368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346715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097" y="4627246"/>
            <a:ext cx="10406380" cy="1430179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7097" y="3052049"/>
            <a:ext cx="10406380" cy="157519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4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6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70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24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78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31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171-85F6-4760-85FE-BF5521DB22B8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7029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0440" y="1763554"/>
            <a:ext cx="7273413" cy="49906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97900" y="1763554"/>
            <a:ext cx="7273413" cy="49906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10-5637-4377-8193-CB4DDAC18508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04322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140" y="1611869"/>
            <a:ext cx="5409363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00" indent="0">
              <a:buNone/>
              <a:defRPr sz="2400" b="1"/>
            </a:lvl2pPr>
            <a:lvl3pPr marL="1110800" indent="0">
              <a:buNone/>
              <a:defRPr sz="2200" b="1"/>
            </a:lvl3pPr>
            <a:lvl4pPr marL="1666200" indent="0">
              <a:buNone/>
              <a:defRPr sz="1900" b="1"/>
            </a:lvl4pPr>
            <a:lvl5pPr marL="2221600" indent="0">
              <a:buNone/>
              <a:defRPr sz="1900" b="1"/>
            </a:lvl5pPr>
            <a:lvl6pPr marL="2777000" indent="0">
              <a:buNone/>
              <a:defRPr sz="1900" b="1"/>
            </a:lvl6pPr>
            <a:lvl7pPr marL="3332400" indent="0">
              <a:buNone/>
              <a:defRPr sz="1900" b="1"/>
            </a:lvl7pPr>
            <a:lvl8pPr marL="3887800" indent="0">
              <a:buNone/>
              <a:defRPr sz="1900" b="1"/>
            </a:lvl8pPr>
            <a:lvl9pPr marL="444319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140" y="2283619"/>
            <a:ext cx="5409363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9174" y="1611869"/>
            <a:ext cx="5411488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00" indent="0">
              <a:buNone/>
              <a:defRPr sz="2400" b="1"/>
            </a:lvl2pPr>
            <a:lvl3pPr marL="1110800" indent="0">
              <a:buNone/>
              <a:defRPr sz="2200" b="1"/>
            </a:lvl3pPr>
            <a:lvl4pPr marL="1666200" indent="0">
              <a:buNone/>
              <a:defRPr sz="1900" b="1"/>
            </a:lvl4pPr>
            <a:lvl5pPr marL="2221600" indent="0">
              <a:buNone/>
              <a:defRPr sz="1900" b="1"/>
            </a:lvl5pPr>
            <a:lvl6pPr marL="2777000" indent="0">
              <a:buNone/>
              <a:defRPr sz="1900" b="1"/>
            </a:lvl6pPr>
            <a:lvl7pPr marL="3332400" indent="0">
              <a:buNone/>
              <a:defRPr sz="1900" b="1"/>
            </a:lvl7pPr>
            <a:lvl8pPr marL="3887800" indent="0">
              <a:buNone/>
              <a:defRPr sz="1900" b="1"/>
            </a:lvl8pPr>
            <a:lvl9pPr marL="444319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9174" y="2283619"/>
            <a:ext cx="5411488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5769-756F-416A-ABA2-6CB657961F1B}" type="datetime1">
              <a:rPr lang="en-US" smtClean="0"/>
              <a:t>5/21/2024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52163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731F-9AA5-4DBA-8D23-7A585A86B9C1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040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233A-A752-4C36-AAA3-116A872304BE}" type="datetime1">
              <a:rPr lang="en-US" smtClean="0"/>
              <a:t>5/21/2024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20153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42" y="286702"/>
            <a:ext cx="4027797" cy="122015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6595" y="286704"/>
            <a:ext cx="6844065" cy="614576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142" y="1506857"/>
            <a:ext cx="4027797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55400" indent="0">
              <a:buNone/>
              <a:defRPr sz="1500"/>
            </a:lvl2pPr>
            <a:lvl3pPr marL="1110800" indent="0">
              <a:buNone/>
              <a:defRPr sz="1200"/>
            </a:lvl3pPr>
            <a:lvl4pPr marL="1666200" indent="0">
              <a:buNone/>
              <a:defRPr sz="1100"/>
            </a:lvl4pPr>
            <a:lvl5pPr marL="2221600" indent="0">
              <a:buNone/>
              <a:defRPr sz="1100"/>
            </a:lvl5pPr>
            <a:lvl6pPr marL="2777000" indent="0">
              <a:buNone/>
              <a:defRPr sz="1100"/>
            </a:lvl6pPr>
            <a:lvl7pPr marL="3332400" indent="0">
              <a:buNone/>
              <a:defRPr sz="1100"/>
            </a:lvl7pPr>
            <a:lvl8pPr marL="3887800" indent="0">
              <a:buNone/>
              <a:defRPr sz="1100"/>
            </a:lvl8pPr>
            <a:lvl9pPr marL="444319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3A02-8D82-4B0E-8C5D-1E35504A92F4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135118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674" y="5040631"/>
            <a:ext cx="7345680" cy="59507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674" y="643414"/>
            <a:ext cx="7345680" cy="4320540"/>
          </a:xfrm>
        </p:spPr>
        <p:txBody>
          <a:bodyPr/>
          <a:lstStyle>
            <a:lvl1pPr marL="0" indent="0">
              <a:buNone/>
              <a:defRPr sz="3900"/>
            </a:lvl1pPr>
            <a:lvl2pPr marL="555400" indent="0">
              <a:buNone/>
              <a:defRPr sz="3400"/>
            </a:lvl2pPr>
            <a:lvl3pPr marL="1110800" indent="0">
              <a:buNone/>
              <a:defRPr sz="2900"/>
            </a:lvl3pPr>
            <a:lvl4pPr marL="1666200" indent="0">
              <a:buNone/>
              <a:defRPr sz="2400"/>
            </a:lvl4pPr>
            <a:lvl5pPr marL="2221600" indent="0">
              <a:buNone/>
              <a:defRPr sz="2400"/>
            </a:lvl5pPr>
            <a:lvl6pPr marL="2777000" indent="0">
              <a:buNone/>
              <a:defRPr sz="2400"/>
            </a:lvl6pPr>
            <a:lvl7pPr marL="3332400" indent="0">
              <a:buNone/>
              <a:defRPr sz="2400"/>
            </a:lvl7pPr>
            <a:lvl8pPr marL="3887800" indent="0">
              <a:buNone/>
              <a:defRPr sz="2400"/>
            </a:lvl8pPr>
            <a:lvl9pPr marL="444319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674" y="5635706"/>
            <a:ext cx="7345680" cy="845105"/>
          </a:xfrm>
        </p:spPr>
        <p:txBody>
          <a:bodyPr/>
          <a:lstStyle>
            <a:lvl1pPr marL="0" indent="0">
              <a:buNone/>
              <a:defRPr sz="1700"/>
            </a:lvl1pPr>
            <a:lvl2pPr marL="555400" indent="0">
              <a:buNone/>
              <a:defRPr sz="1500"/>
            </a:lvl2pPr>
            <a:lvl3pPr marL="1110800" indent="0">
              <a:buNone/>
              <a:defRPr sz="1200"/>
            </a:lvl3pPr>
            <a:lvl4pPr marL="1666200" indent="0">
              <a:buNone/>
              <a:defRPr sz="1100"/>
            </a:lvl4pPr>
            <a:lvl5pPr marL="2221600" indent="0">
              <a:buNone/>
              <a:defRPr sz="1100"/>
            </a:lvl5pPr>
            <a:lvl6pPr marL="2777000" indent="0">
              <a:buNone/>
              <a:defRPr sz="1100"/>
            </a:lvl6pPr>
            <a:lvl7pPr marL="3332400" indent="0">
              <a:buNone/>
              <a:defRPr sz="1100"/>
            </a:lvl7pPr>
            <a:lvl8pPr marL="3887800" indent="0">
              <a:buNone/>
              <a:defRPr sz="1100"/>
            </a:lvl8pPr>
            <a:lvl9pPr marL="444319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1284-1B10-4787-95B9-C287015109DB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91161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1200150"/>
          </a:xfrm>
          <a:prstGeom prst="rect">
            <a:avLst/>
          </a:prstGeom>
        </p:spPr>
        <p:txBody>
          <a:bodyPr vert="horz" lIns="111080" tIns="55540" rIns="111080" bIns="555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140" y="1680212"/>
            <a:ext cx="11018520" cy="4752261"/>
          </a:xfrm>
          <a:prstGeom prst="rect">
            <a:avLst/>
          </a:prstGeom>
        </p:spPr>
        <p:txBody>
          <a:bodyPr vert="horz" lIns="111080" tIns="55540" rIns="111080" bIns="555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140" y="6674169"/>
            <a:ext cx="2856653" cy="383381"/>
          </a:xfrm>
          <a:prstGeom prst="rect">
            <a:avLst/>
          </a:prstGeom>
        </p:spPr>
        <p:txBody>
          <a:bodyPr vert="horz" lIns="111080" tIns="55540" rIns="111080" bIns="5554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15EC-06A9-4C31-908B-A19864F1F754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958" y="6674169"/>
            <a:ext cx="3876887" cy="383381"/>
          </a:xfrm>
          <a:prstGeom prst="rect">
            <a:avLst/>
          </a:prstGeom>
        </p:spPr>
        <p:txBody>
          <a:bodyPr vert="horz" lIns="111080" tIns="55540" rIns="111080" bIns="5554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4007" y="6674169"/>
            <a:ext cx="2856653" cy="383381"/>
          </a:xfrm>
          <a:prstGeom prst="rect">
            <a:avLst/>
          </a:prstGeom>
        </p:spPr>
        <p:txBody>
          <a:bodyPr vert="horz" lIns="111080" tIns="55540" rIns="111080" bIns="5554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45731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dt="0"/>
  <p:txStyles>
    <p:titleStyle>
      <a:lvl1pPr algn="ctr" defTabSz="111080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551" indent="-416551" algn="l" defTabSz="111080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525" indent="-347124" algn="l" defTabSz="111080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500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900" indent="-277700" algn="l" defTabSz="11108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300" indent="-277700" algn="l" defTabSz="11108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00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0099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5500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0900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8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2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6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0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24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3199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png"/><Relationship Id="rId7" Type="http://schemas.openxmlformats.org/officeDocument/2006/relationships/image" Target="../media/image28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emf"/><Relationship Id="rId7" Type="http://schemas.openxmlformats.org/officeDocument/2006/relationships/image" Target="../media/image71.jpe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emf"/><Relationship Id="rId4" Type="http://schemas.openxmlformats.org/officeDocument/2006/relationships/image" Target="../media/image68.emf"/><Relationship Id="rId9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6.png"/><Relationship Id="rId7" Type="http://schemas.openxmlformats.org/officeDocument/2006/relationships/image" Target="../media/image79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78.png"/><Relationship Id="rId10" Type="http://schemas.openxmlformats.org/officeDocument/2006/relationships/image" Target="../media/image82.jpeg"/><Relationship Id="rId4" Type="http://schemas.openxmlformats.org/officeDocument/2006/relationships/image" Target="../media/image77.emf"/><Relationship Id="rId9" Type="http://schemas.openxmlformats.org/officeDocument/2006/relationships/image" Target="../media/image8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28.emf"/><Relationship Id="rId10" Type="http://schemas.openxmlformats.org/officeDocument/2006/relationships/image" Target="../media/image89.png"/><Relationship Id="rId4" Type="http://schemas.openxmlformats.org/officeDocument/2006/relationships/image" Target="../media/image84.emf"/><Relationship Id="rId9" Type="http://schemas.openxmlformats.org/officeDocument/2006/relationships/image" Target="../media/image8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emf"/><Relationship Id="rId3" Type="http://schemas.openxmlformats.org/officeDocument/2006/relationships/image" Target="../media/image28.emf"/><Relationship Id="rId7" Type="http://schemas.openxmlformats.org/officeDocument/2006/relationships/image" Target="../media/image94.jpeg"/><Relationship Id="rId12" Type="http://schemas.openxmlformats.org/officeDocument/2006/relationships/image" Target="../media/image9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5" Type="http://schemas.openxmlformats.org/officeDocument/2006/relationships/image" Target="../media/image102.emf"/><Relationship Id="rId10" Type="http://schemas.openxmlformats.org/officeDocument/2006/relationships/image" Target="../media/image97.jpeg"/><Relationship Id="rId4" Type="http://schemas.openxmlformats.org/officeDocument/2006/relationships/image" Target="../media/image68.emf"/><Relationship Id="rId9" Type="http://schemas.openxmlformats.org/officeDocument/2006/relationships/image" Target="../media/image96.jpeg"/><Relationship Id="rId14" Type="http://schemas.openxmlformats.org/officeDocument/2006/relationships/image" Target="../media/image10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6.e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emf"/><Relationship Id="rId5" Type="http://schemas.openxmlformats.org/officeDocument/2006/relationships/image" Target="../media/image28.emf"/><Relationship Id="rId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emf"/><Relationship Id="rId18" Type="http://schemas.openxmlformats.org/officeDocument/2006/relationships/image" Target="../media/image28.emf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12.emf"/><Relationship Id="rId2" Type="http://schemas.openxmlformats.org/officeDocument/2006/relationships/image" Target="../media/image9.png"/><Relationship Id="rId16" Type="http://schemas.openxmlformats.org/officeDocument/2006/relationships/image" Target="../media/image27.emf"/><Relationship Id="rId20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emf"/><Relationship Id="rId10" Type="http://schemas.openxmlformats.org/officeDocument/2006/relationships/image" Target="../media/image4.png"/><Relationship Id="rId19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1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2.png"/><Relationship Id="rId7" Type="http://schemas.openxmlformats.org/officeDocument/2006/relationships/image" Target="../media/image28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emf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11" Type="http://schemas.openxmlformats.org/officeDocument/2006/relationships/image" Target="../media/image46.jpeg"/><Relationship Id="rId5" Type="http://schemas.openxmlformats.org/officeDocument/2006/relationships/image" Target="../media/image41.emf"/><Relationship Id="rId10" Type="http://schemas.openxmlformats.org/officeDocument/2006/relationships/image" Target="../media/image45.jpeg"/><Relationship Id="rId4" Type="http://schemas.openxmlformats.org/officeDocument/2006/relationships/image" Target="../media/image40.emf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7.png"/><Relationship Id="rId7" Type="http://schemas.openxmlformats.org/officeDocument/2006/relationships/image" Target="../media/image28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10" Type="http://schemas.openxmlformats.org/officeDocument/2006/relationships/image" Target="../media/image53.jpeg"/><Relationship Id="rId4" Type="http://schemas.openxmlformats.org/officeDocument/2006/relationships/image" Target="../media/image48.png"/><Relationship Id="rId9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8.emf"/><Relationship Id="rId7" Type="http://schemas.openxmlformats.org/officeDocument/2006/relationships/image" Target="../media/image57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5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80488"/>
            <a:ext cx="12237720" cy="4819015"/>
          </a:xfrm>
          <a:custGeom>
            <a:avLst/>
            <a:gdLst/>
            <a:ahLst/>
            <a:cxnLst/>
            <a:rect l="l" t="t" r="r" b="b"/>
            <a:pathLst>
              <a:path w="12237720" h="4819015">
                <a:moveTo>
                  <a:pt x="12237720" y="0"/>
                </a:moveTo>
                <a:lnTo>
                  <a:pt x="0" y="0"/>
                </a:lnTo>
                <a:lnTo>
                  <a:pt x="0" y="4818888"/>
                </a:lnTo>
                <a:lnTo>
                  <a:pt x="12237720" y="4818888"/>
                </a:lnTo>
                <a:lnTo>
                  <a:pt x="1223772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lang="ru-RU" dirty="0" smtClean="0">
              <a:latin typeface="Bahnschrift Condensed" pitchFamily="34" charset="0"/>
            </a:endParaRPr>
          </a:p>
          <a:p>
            <a:endParaRPr lang="ru-RU" dirty="0">
              <a:latin typeface="Bahnschrift Condensed" pitchFamily="34" charset="0"/>
            </a:endParaRPr>
          </a:p>
          <a:p>
            <a:endParaRPr lang="ru-RU" dirty="0" smtClean="0">
              <a:latin typeface="Bahnschrift Condensed" pitchFamily="34" charset="0"/>
            </a:endParaRPr>
          </a:p>
          <a:p>
            <a:endParaRPr lang="ru-RU" dirty="0">
              <a:latin typeface="Bahnschrift Condensed" pitchFamily="34" charset="0"/>
            </a:endParaRPr>
          </a:p>
          <a:p>
            <a:endParaRPr lang="ru-RU" dirty="0" smtClean="0">
              <a:latin typeface="Bahnschrift Condensed" pitchFamily="34" charset="0"/>
            </a:endParaRPr>
          </a:p>
          <a:p>
            <a:endParaRPr lang="ru-RU" dirty="0">
              <a:latin typeface="Bahnschrift Condensed" pitchFamily="34" charset="0"/>
            </a:endParaRPr>
          </a:p>
          <a:p>
            <a:endParaRPr lang="ru-RU" dirty="0" smtClean="0">
              <a:latin typeface="Bahnschrift Condensed" pitchFamily="34" charset="0"/>
            </a:endParaRPr>
          </a:p>
          <a:p>
            <a:endParaRPr dirty="0">
              <a:latin typeface="Bahnschrift Condensed" pitchFamily="34" charset="0"/>
            </a:endParaRPr>
          </a:p>
        </p:txBody>
      </p:sp>
      <p:pic>
        <p:nvPicPr>
          <p:cNvPr id="23" name="Рисунок 22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52450"/>
            <a:ext cx="954800" cy="10919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7" name="TextBox 26"/>
          <p:cNvSpPr txBox="1"/>
          <p:nvPr/>
        </p:nvSpPr>
        <p:spPr>
          <a:xfrm>
            <a:off x="1746482" y="744495"/>
            <a:ext cx="390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 Condensed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образование Печенгского муниципального округа</a:t>
            </a:r>
            <a:endParaRPr lang="ru-RU" sz="2000" dirty="0">
              <a:latin typeface="Bahnschrift Condensed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0" y="3510991"/>
            <a:ext cx="811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2808" y="2756938"/>
            <a:ext cx="81928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Bahnschrift Condensed" pitchFamily="34" charset="0"/>
                <a:ea typeface="Microsoft JhengHei UI" pitchFamily="34" charset="-120"/>
              </a:rPr>
              <a:t>ОБ ИСПОЛНЕНИИ БЮДЖЕТА ОКРУГА ЗА 202</a:t>
            </a:r>
            <a:r>
              <a:rPr lang="en-US" sz="6600" dirty="0" smtClean="0">
                <a:solidFill>
                  <a:srgbClr val="0070C0"/>
                </a:solidFill>
                <a:latin typeface="Bahnschrift Condensed" pitchFamily="34" charset="0"/>
                <a:ea typeface="Microsoft JhengHei UI" pitchFamily="34" charset="-120"/>
              </a:rPr>
              <a:t>3</a:t>
            </a:r>
            <a:r>
              <a:rPr lang="ru-RU" sz="6600" dirty="0" smtClean="0">
                <a:solidFill>
                  <a:srgbClr val="0070C0"/>
                </a:solidFill>
                <a:latin typeface="Bahnschrift Condensed" pitchFamily="34" charset="0"/>
                <a:ea typeface="Microsoft JhengHei UI" pitchFamily="34" charset="-120"/>
              </a:rPr>
              <a:t> ГОД  </a:t>
            </a:r>
            <a:endParaRPr lang="ru-RU" sz="6600" dirty="0">
              <a:solidFill>
                <a:srgbClr val="0070C0"/>
              </a:solidFill>
              <a:latin typeface="Bahnschrift Condensed" pitchFamily="34" charset="0"/>
              <a:ea typeface="Microsoft JhengHei U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93008" y="72013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МОЛОДЕЖНАЯ ПОЛИТИКА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3" y="1243350"/>
            <a:ext cx="3198467" cy="594439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en-US" sz="3500" dirty="0" smtClean="0">
                <a:solidFill>
                  <a:schemeClr val="bg1"/>
                </a:solidFill>
                <a:latin typeface="Bahnschrift Condensed" pitchFamily="34" charset="0"/>
              </a:rPr>
              <a:t>36,6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6823" y="1955384"/>
            <a:ext cx="3198467" cy="481341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4375" algn="ctr"/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Создание открытых  пространств для поддержки и развития молодежных инициатив «СОПКИ»</a:t>
            </a:r>
          </a:p>
          <a:p>
            <a:pPr marL="714375" algn="ctr"/>
            <a:endParaRPr lang="ru-RU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71437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</a:t>
            </a:r>
          </a:p>
          <a:p>
            <a:pPr marL="71437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 </a:t>
            </a:r>
          </a:p>
          <a:p>
            <a:pPr marL="714375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714375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71437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Выполнение ремонтных работ, оснащение открытых пространств</a:t>
            </a:r>
            <a:endParaRPr lang="ru-RU" sz="15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361950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53448" y="2163133"/>
            <a:ext cx="7665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9,0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59328" y="1474352"/>
            <a:ext cx="6414600" cy="356625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700" b="1" dirty="0" smtClean="0">
                <a:solidFill>
                  <a:prstClr val="black"/>
                </a:solidFill>
                <a:latin typeface="Bahnschrift Condensed" pitchFamily="34" charset="0"/>
              </a:rPr>
              <a:t>Функционирование Комнат и Домов Всероссийского Военно-патриотического движения «ЮНАРМИЯ»</a:t>
            </a:r>
          </a:p>
          <a:p>
            <a:pPr marL="361950" algn="ctr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Приобретение формы, </a:t>
            </a:r>
          </a:p>
          <a:p>
            <a:pPr marL="361950" algn="just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макетов оружия</a:t>
            </a:r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96957" y="2770468"/>
            <a:ext cx="963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31,9</a:t>
            </a:r>
          </a:p>
          <a:p>
            <a:r>
              <a:rPr lang="ru-RU" sz="1600" dirty="0" smtClean="0">
                <a:latin typeface="Bahnschrift Condensed" pitchFamily="34" charset="0"/>
              </a:rPr>
              <a:t>млн рублей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84380" y="2647881"/>
            <a:ext cx="1825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2,2</a:t>
            </a:r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  <a:endParaRPr lang="ru-RU" sz="1600" dirty="0">
              <a:latin typeface="Bahnschrift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45" y="1381881"/>
            <a:ext cx="648072" cy="705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1" y="1863486"/>
            <a:ext cx="675147" cy="6221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5" y="1282894"/>
            <a:ext cx="505926" cy="548595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459329" y="5168012"/>
            <a:ext cx="6414600" cy="160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99060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Изготовление и установка </a:t>
            </a:r>
          </a:p>
          <a:p>
            <a:pPr marL="99060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мемориальных плит </a:t>
            </a:r>
          </a:p>
          <a:p>
            <a:pPr marL="99060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4" y="5143604"/>
            <a:ext cx="552073" cy="59807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613149" y="5290170"/>
            <a:ext cx="18221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0,8</a:t>
            </a:r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  <a:endParaRPr lang="ru-RU" sz="1600" dirty="0">
              <a:latin typeface="Bahnschrif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7" y="4464545"/>
            <a:ext cx="3038826" cy="21602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8276" y="3966318"/>
            <a:ext cx="201069" cy="20106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7930" y="3755056"/>
            <a:ext cx="201069" cy="201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48" y="2174583"/>
            <a:ext cx="4245224" cy="279401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4189" y="6046917"/>
            <a:ext cx="201069" cy="2010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27081" y="5793789"/>
            <a:ext cx="2199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hnschrift Condensed" pitchFamily="34" charset="0"/>
              </a:rPr>
              <a:t>Благоустройство ступеней </a:t>
            </a:r>
            <a:r>
              <a:rPr lang="ru-RU" sz="1600" dirty="0">
                <a:latin typeface="Bahnschrift Condensed" pitchFamily="34" charset="0"/>
              </a:rPr>
              <a:t>у памятника </a:t>
            </a:r>
            <a:r>
              <a:rPr lang="ru-RU" sz="1600" dirty="0" smtClean="0">
                <a:latin typeface="Bahnschrift Condensed" pitchFamily="34" charset="0"/>
              </a:rPr>
              <a:t>«Героям </a:t>
            </a:r>
            <a:r>
              <a:rPr lang="ru-RU" sz="1600" dirty="0">
                <a:latin typeface="Bahnschrift Condensed" pitchFamily="34" charset="0"/>
              </a:rPr>
              <a:t>Заполярья» </a:t>
            </a:r>
            <a:r>
              <a:rPr lang="ru-RU" sz="1600" dirty="0" err="1" smtClean="0">
                <a:latin typeface="Bahnschrift Condensed" pitchFamily="34" charset="0"/>
              </a:rPr>
              <a:t>пгт</a:t>
            </a:r>
            <a:r>
              <a:rPr lang="ru-RU" sz="1600" dirty="0" smtClean="0">
                <a:latin typeface="Bahnschrift Condensed" pitchFamily="34" charset="0"/>
              </a:rPr>
              <a:t> Никель</a:t>
            </a:r>
            <a:endParaRPr lang="ru-RU" sz="1600" dirty="0">
              <a:latin typeface="Bahnschrift Condensed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5296" y="6046917"/>
            <a:ext cx="201069" cy="2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65016" y="79213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ФОРМИРОВАНИЕ СОВРЕМЕННОЙ ГОРОДСКОЙ СРЕДЫ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68872" y="2653884"/>
            <a:ext cx="103102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>
                <a:solidFill>
                  <a:srgbClr val="0070C0"/>
                </a:solidFill>
                <a:latin typeface="Bahnschrift Condensed" pitchFamily="34" charset="0"/>
              </a:rPr>
              <a:t>24,8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0875" y="1315358"/>
            <a:ext cx="3312368" cy="700916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69,1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A964AC8-80D9-6D4D-B5F9-BB612B830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12" y="1417540"/>
            <a:ext cx="496551" cy="49655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90874" y="2304306"/>
            <a:ext cx="4366430" cy="439248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lvl="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Благоустройство общественной территории в </a:t>
            </a:r>
          </a:p>
          <a:p>
            <a:pPr marL="361950" lvl="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г Заполярный «Аллея Славы»</a:t>
            </a:r>
            <a:endParaRPr lang="ru-RU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 algn="just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    </a:t>
            </a:r>
            <a:endParaRPr lang="ru-RU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73328" y="4579837"/>
            <a:ext cx="6048672" cy="211695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42925" lvl="0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Благоустройство дворовых территорий</a:t>
            </a:r>
          </a:p>
          <a:p>
            <a:pPr marL="809625" lvl="0" algn="just"/>
            <a:endParaRPr lang="ru-RU" sz="24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 algn="just"/>
            <a:endParaRPr lang="ru-RU" sz="1400" b="1" dirty="0" smtClean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marL="809625" lvl="0" algn="just"/>
            <a:endParaRPr lang="ru-RU" sz="1400" b="1" dirty="0" smtClean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marL="85725" lvl="0" algn="just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пгт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Никель Гвардейский </a:t>
            </a:r>
            <a:r>
              <a:rPr lang="ru-RU" sz="1400" dirty="0" err="1" smtClean="0">
                <a:solidFill>
                  <a:schemeClr val="tx1"/>
                </a:solidFill>
                <a:latin typeface="Bahnschrift Condensed" pitchFamily="34" charset="0"/>
              </a:rPr>
              <a:t>пр-кт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28,28а, </a:t>
            </a:r>
          </a:p>
          <a:p>
            <a:pPr marL="85725" lvl="0" algn="just"/>
            <a:r>
              <a:rPr lang="ru-RU" sz="14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Bahnschrift Condensed" pitchFamily="34" charset="0"/>
              </a:rPr>
              <a:t>Бредова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16</a:t>
            </a:r>
          </a:p>
          <a:p>
            <a:pPr marL="85725" lvl="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г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Заполярный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Бабикова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6,8,10</a:t>
            </a:r>
          </a:p>
          <a:p>
            <a:pPr marL="809625" lvl="0" algn="just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09625" lvl="0" algn="just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 algn="just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</a:p>
          <a:p>
            <a:pPr marL="809625" lvl="0" algn="ctr"/>
            <a:endParaRPr lang="ru-RU" b="1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BEBBFFF-1450-6647-8AE8-F2AFA946B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0" y="2135740"/>
            <a:ext cx="604868" cy="6404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124DFA3-69CE-7F4B-B972-ECF4C6CD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242" y="4540770"/>
            <a:ext cx="588150" cy="588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TextBox 32"/>
          <p:cNvSpPr txBox="1"/>
          <p:nvPr/>
        </p:nvSpPr>
        <p:spPr>
          <a:xfrm>
            <a:off x="1530411" y="2887665"/>
            <a:ext cx="308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  </a:t>
            </a:r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22,8</a:t>
            </a:r>
            <a:r>
              <a:rPr lang="ru-RU" sz="3200" b="1" dirty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51703" y="4881814"/>
            <a:ext cx="2098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26,7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  <a:endParaRPr lang="ru-RU" sz="1600" dirty="0">
              <a:latin typeface="Bahnschrift Condense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1" y="3539086"/>
            <a:ext cx="2938569" cy="2081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16" y="4896594"/>
            <a:ext cx="2529725" cy="1685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48" y="4896595"/>
            <a:ext cx="2890205" cy="177114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473328" y="1417540"/>
            <a:ext cx="6048672" cy="300372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42925" lvl="0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Ямочный ремонт дворовых проездов, ремонт проездов к дворовым территориям</a:t>
            </a:r>
          </a:p>
          <a:p>
            <a:pPr marL="809625" lvl="0" algn="just"/>
            <a:endParaRPr lang="ru-RU" sz="1400" b="1" dirty="0" smtClean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marL="809625" lvl="0" algn="just"/>
            <a:endParaRPr lang="ru-RU" sz="1400" b="1" dirty="0" smtClean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marL="85725" lvl="0" algn="just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пгт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Никель Гвардейский </a:t>
            </a:r>
            <a:r>
              <a:rPr lang="ru-RU" sz="1400" dirty="0" err="1" smtClean="0">
                <a:solidFill>
                  <a:schemeClr val="tx1"/>
                </a:solidFill>
                <a:latin typeface="Bahnschrift Condensed" pitchFamily="34" charset="0"/>
              </a:rPr>
              <a:t>пр-кт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25, Октябрьская 2,8</a:t>
            </a:r>
          </a:p>
          <a:p>
            <a:pPr marL="85725" lvl="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г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Заполярный перекресток Шмакова 1,2,3,4</a:t>
            </a:r>
          </a:p>
          <a:p>
            <a:pPr marL="809625" lvl="0" algn="just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09625" lvl="0" algn="just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 algn="just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</a:p>
          <a:p>
            <a:pPr marL="809625" lvl="0" algn="ctr"/>
            <a:endParaRPr lang="ru-RU" b="1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4460" y="1843352"/>
            <a:ext cx="2098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18,3</a:t>
            </a:r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  <a:endParaRPr lang="ru-RU" sz="1600" dirty="0">
              <a:latin typeface="Bahnschrift 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11" y="1767999"/>
            <a:ext cx="2222020" cy="25944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43" y="2908997"/>
            <a:ext cx="2016223" cy="14357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B1F856B-CDE4-B843-9D8C-41D46701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2259" y="1385800"/>
            <a:ext cx="528291" cy="5282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791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65016" y="72013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ТРАНСПОРТНАЯ СИСТЕМА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5649" y="1243350"/>
            <a:ext cx="2929879" cy="506659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1</a:t>
            </a:r>
            <a:r>
              <a:rPr lang="en-US" sz="3500" dirty="0" smtClean="0">
                <a:solidFill>
                  <a:schemeClr val="bg1"/>
                </a:solidFill>
                <a:latin typeface="Bahnschrift Condensed" pitchFamily="34" charset="0"/>
              </a:rPr>
              <a:t>14,6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95650" y="1933194"/>
            <a:ext cx="2929878" cy="228042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Дорожный фонд Печенгского муниципального округа</a:t>
            </a:r>
            <a:endParaRPr lang="ru-RU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33168" y="5653566"/>
            <a:ext cx="7416823" cy="125925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Разработка ПСД на проведение капитального ремонта мостовых сооружений (окончательный расчет)</a:t>
            </a:r>
          </a:p>
          <a:p>
            <a:pPr marL="266700" algn="ctr"/>
            <a:endParaRPr lang="ru-RU" sz="7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 algn="ctr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* р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Колосйоки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* р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Хауки-Йоки</a:t>
            </a:r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 algn="ctr"/>
            <a:endParaRPr lang="ru-RU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</a:p>
          <a:p>
            <a:pPr marL="26670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9020" y="6090455"/>
            <a:ext cx="24693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6,0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>
                <a:solidFill>
                  <a:prstClr val="black"/>
                </a:solidFill>
                <a:latin typeface="Bahnschrift Condensed" pitchFamily="34" charset="0"/>
              </a:rPr>
              <a:t>млн рублей</a:t>
            </a:r>
            <a:endParaRPr lang="ru-RU" sz="1200" u="sng" dirty="0"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8148" y="2486476"/>
            <a:ext cx="23549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74,0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0921" y="3047773"/>
            <a:ext cx="2091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ahnschrift Condensed" pitchFamily="34" charset="0"/>
              </a:rPr>
              <a:t>а</a:t>
            </a:r>
            <a:r>
              <a:rPr lang="ru-RU" sz="1600" dirty="0" smtClean="0">
                <a:latin typeface="Bahnschrift Condensed" pitchFamily="34" charset="0"/>
              </a:rPr>
              <a:t>кцизы на нефтепродукты</a:t>
            </a:r>
          </a:p>
          <a:p>
            <a:pPr algn="ctr"/>
            <a:endParaRPr lang="ru-RU" sz="1200" dirty="0" smtClean="0">
              <a:latin typeface="Bahnschrift Condensed" pitchFamily="34" charset="0"/>
            </a:endParaRPr>
          </a:p>
          <a:p>
            <a:pPr algn="ctr"/>
            <a:r>
              <a:rPr lang="ru-RU" sz="1600" dirty="0" smtClean="0">
                <a:latin typeface="Bahnschrift Condensed" pitchFamily="34" charset="0"/>
              </a:rPr>
              <a:t>Субсидии областного бюджета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033167" y="1310932"/>
            <a:ext cx="7416823" cy="42421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Ремонт автодорог местного значения</a:t>
            </a:r>
            <a:endParaRPr lang="en-US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en-US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en-US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en-US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en-US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г Заполярный</a:t>
            </a:r>
          </a:p>
          <a:p>
            <a:pPr marL="447675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- внутриквартальная</a:t>
            </a:r>
            <a:r>
              <a:rPr lang="en-US" sz="14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дорога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ул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Юбилейная,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ул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Ленина в районе пожарной части перед КПП комбината</a:t>
            </a:r>
          </a:p>
          <a:p>
            <a:pPr marL="447675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- внутриквартальная дорога по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ул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Бабикова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16-24</a:t>
            </a:r>
          </a:p>
          <a:p>
            <a:pPr marL="447675"/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пгт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Никель</a:t>
            </a:r>
          </a:p>
          <a:p>
            <a:pPr marL="447675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-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ул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Заводская от моста через р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Колосйоки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до поворота на совхоз</a:t>
            </a:r>
          </a:p>
          <a:p>
            <a:pPr marL="447675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- автомобильная дорога с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ул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Октябрьская до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пл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Ленина (окончательный расчет за 2022 год)</a:t>
            </a:r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10800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Отремонтировано :</a:t>
            </a:r>
            <a:r>
              <a:rPr lang="en-US" sz="1400" dirty="0" smtClean="0">
                <a:solidFill>
                  <a:prstClr val="black"/>
                </a:solidFill>
                <a:latin typeface="Bahnschrift Condensed" pitchFamily="34" charset="0"/>
              </a:rPr>
              <a:t>   </a:t>
            </a:r>
            <a:r>
              <a:rPr lang="en-US" sz="1400" b="1" dirty="0" smtClean="0">
                <a:solidFill>
                  <a:prstClr val="black"/>
                </a:solidFill>
                <a:latin typeface="Bahnschrift Condensed" pitchFamily="34" charset="0"/>
              </a:rPr>
              <a:t>S </a:t>
            </a:r>
            <a:r>
              <a:rPr lang="ru-RU" sz="1400" b="1" dirty="0" smtClean="0">
                <a:solidFill>
                  <a:prstClr val="black"/>
                </a:solidFill>
                <a:latin typeface="Bahnschrift Condensed" pitchFamily="34" charset="0"/>
              </a:rPr>
              <a:t>проезжей части</a:t>
            </a:r>
            <a:r>
              <a:rPr lang="en-US" sz="1400" b="1" dirty="0" smtClean="0">
                <a:solidFill>
                  <a:prstClr val="black"/>
                </a:solidFill>
                <a:latin typeface="Bahnschrift Condensed" pitchFamily="34" charset="0"/>
              </a:rPr>
              <a:t> -  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33 982м2</a:t>
            </a:r>
            <a:endParaRPr lang="en-US" sz="1400" b="1" dirty="0" smtClean="0">
              <a:solidFill>
                <a:srgbClr val="F79646">
                  <a:lumMod val="75000"/>
                </a:srgbClr>
              </a:solidFill>
              <a:latin typeface="Bahnschrift Condensed" pitchFamily="34" charset="0"/>
            </a:endParaRPr>
          </a:p>
          <a:p>
            <a:pPr marL="108000"/>
            <a:r>
              <a:rPr lang="en-US" sz="14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Bahnschrift Condensed" pitchFamily="34" charset="0"/>
              </a:rPr>
              <a:t>                                 S 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тротуаров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– 2533,0 м2</a:t>
            </a:r>
          </a:p>
          <a:p>
            <a:pPr marL="108000"/>
            <a:r>
              <a:rPr lang="ru-RU" sz="14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                                 </a:t>
            </a:r>
            <a:r>
              <a:rPr lang="en-US" sz="1400" b="1" dirty="0" smtClean="0">
                <a:solidFill>
                  <a:schemeClr val="tx1"/>
                </a:solidFill>
                <a:latin typeface="Bahnschrift Condensed" pitchFamily="34" charset="0"/>
              </a:rPr>
              <a:t>L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 проезжей части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– 3,18 км </a:t>
            </a:r>
            <a:endParaRPr lang="en-US" sz="14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108000"/>
            <a:r>
              <a:rPr lang="en-US" sz="14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</a:t>
            </a:r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108000"/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</a:t>
            </a:r>
          </a:p>
          <a:p>
            <a:pPr marL="108000"/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</a:t>
            </a:r>
          </a:p>
          <a:p>
            <a:pPr marL="447675"/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ru-RU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12501" y="1558630"/>
            <a:ext cx="3021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53,6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729" y="2968453"/>
            <a:ext cx="838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1</a:t>
            </a:r>
            <a:r>
              <a:rPr lang="en-US" sz="2200" b="1" dirty="0" smtClean="0">
                <a:solidFill>
                  <a:srgbClr val="4482E6"/>
                </a:solidFill>
                <a:latin typeface="Bahnschrift Condensed" pitchFamily="34" charset="0"/>
              </a:rPr>
              <a:t>6,7</a:t>
            </a:r>
            <a:endParaRPr lang="ru-RU" sz="2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2729" y="3523452"/>
            <a:ext cx="838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4482E6"/>
                </a:solidFill>
                <a:latin typeface="Bahnschrift Condensed" pitchFamily="34" charset="0"/>
              </a:rPr>
              <a:t>57,3</a:t>
            </a:r>
            <a:endParaRPr lang="ru-RU" sz="2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75" y="1274604"/>
            <a:ext cx="491673" cy="4916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53" y="5616991"/>
            <a:ext cx="568156" cy="47346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A9898F7-7832-7143-AC98-A2F3B6408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29" y="1261904"/>
            <a:ext cx="462211" cy="4622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895650" y="4330472"/>
            <a:ext cx="2929878" cy="258234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Обустройство автомобильных дорого общего пользования</a:t>
            </a:r>
          </a:p>
          <a:p>
            <a:pPr marL="361950" algn="ctr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карточный (ямочный) ремонт</a:t>
            </a: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нанесение дорожной разметки</a:t>
            </a:r>
          </a:p>
          <a:p>
            <a:pPr marL="361950" algn="just"/>
            <a:r>
              <a:rPr lang="en-US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поставка дорожных знаков</a:t>
            </a:r>
          </a:p>
          <a:p>
            <a:pPr marL="361950" algn="ctr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8" y="4208671"/>
            <a:ext cx="529290" cy="6116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93" y="5452497"/>
            <a:ext cx="201069" cy="2010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079" y="5731532"/>
            <a:ext cx="201069" cy="2010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93" y="6009101"/>
            <a:ext cx="201069" cy="20106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897" y="2195309"/>
            <a:ext cx="201069" cy="2010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897" y="2786558"/>
            <a:ext cx="201069" cy="20106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381825" y="4820296"/>
            <a:ext cx="24437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482E6"/>
                </a:solidFill>
                <a:latin typeface="Bahnschrift Condensed" pitchFamily="34" charset="0"/>
              </a:rPr>
              <a:t>1</a:t>
            </a:r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,8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30" y="1867064"/>
            <a:ext cx="480234" cy="4287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38" y="4063435"/>
            <a:ext cx="2656936" cy="139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55" y="4057132"/>
            <a:ext cx="2480649" cy="1395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76" y="3465241"/>
            <a:ext cx="1782796" cy="19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00046" y="720130"/>
            <a:ext cx="1083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КОМФОРТНАЯ СРЕДА ПРОЖИВАНИЯ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2" y="1296194"/>
            <a:ext cx="2952329" cy="585819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</a:t>
            </a:r>
            <a:r>
              <a:rPr lang="en-US" sz="3500" dirty="0" smtClean="0">
                <a:solidFill>
                  <a:schemeClr val="bg1"/>
                </a:solidFill>
                <a:latin typeface="Bahnschrift Condensed" pitchFamily="34" charset="0"/>
              </a:rPr>
              <a:t>288,2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14841" y="2056471"/>
            <a:ext cx="2974311" cy="233606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indent="85725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Инвестиционные проекты</a:t>
            </a:r>
          </a:p>
          <a:p>
            <a:pPr marL="361950" indent="85725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indent="85725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indent="85725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indent="85725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0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Новое кладбище МОГП Никель в районе 3 км автодороги Никель-Приречный Печенгского района Мурманской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области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2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этап)</a:t>
            </a: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180975" lvl="0">
              <a:tabLst>
                <a:tab pos="180975" algn="l"/>
              </a:tabLst>
            </a:pPr>
            <a:endParaRPr lang="ru-RU" sz="2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20480" y="2347601"/>
            <a:ext cx="2444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57,4</a:t>
            </a:r>
            <a:r>
              <a:rPr lang="ru-RU" sz="30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41480" y="1368202"/>
            <a:ext cx="4717419" cy="117125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Ответственное отношение к животным</a:t>
            </a:r>
          </a:p>
          <a:p>
            <a:pPr marL="36195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lvl="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отловлено животных без владельцев 65 единиц</a:t>
            </a: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</a:t>
            </a:r>
            <a:endParaRPr lang="ru-RU" b="1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0" y="1296194"/>
            <a:ext cx="611730" cy="611730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900046" y="4542138"/>
            <a:ext cx="2989106" cy="218075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Охрана окружающей среды</a:t>
            </a:r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endParaRPr lang="ru-RU" sz="16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 контейнерных площадок,</a:t>
            </a: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г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Заполяный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7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шт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)</a:t>
            </a:r>
          </a:p>
          <a:p>
            <a:pPr marL="361950" algn="just"/>
            <a:endParaRPr lang="ru-RU" sz="16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Оценка объектов накопленного вреда в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пгт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Никель</a:t>
            </a:r>
          </a:p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37129" y="4754535"/>
            <a:ext cx="2372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9,6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89827" y="1336229"/>
            <a:ext cx="2567131" cy="307143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algn="ctr">
              <a:tabLst>
                <a:tab pos="85725" algn="l"/>
              </a:tabLst>
            </a:pPr>
            <a:r>
              <a:rPr lang="ru-RU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Обеспечение бесперебойного прохождения отопительного сезона</a:t>
            </a:r>
          </a:p>
          <a:p>
            <a:pPr marL="36195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0000" lvl="0" algn="just"/>
            <a:r>
              <a:rPr lang="ru-RU" sz="10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кончательный расчет по замене мазутного резервуара, сетевого насосного агрегата в котельной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пгт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Никель в 2022 году</a:t>
            </a:r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FB3D8E8-9501-F944-88F5-024A2B6A9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70" y="1942327"/>
            <a:ext cx="524483" cy="5432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411" y="3095016"/>
            <a:ext cx="201069" cy="20106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412" y="5410503"/>
            <a:ext cx="201069" cy="20106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53" y="6138925"/>
            <a:ext cx="201069" cy="20106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978086" y="1629159"/>
            <a:ext cx="2444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1,4</a:t>
            </a:r>
            <a:r>
              <a:rPr lang="ru-RU" sz="30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 </a:t>
            </a: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63" y="1275579"/>
            <a:ext cx="563783" cy="54588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3" y="4407663"/>
            <a:ext cx="580854" cy="53861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4440345" y="241500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13,5</a:t>
            </a:r>
            <a:r>
              <a:rPr lang="ru-RU" sz="30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 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276" y="3004005"/>
            <a:ext cx="201069" cy="20106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841480" y="2639988"/>
            <a:ext cx="4717419" cy="408290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Приобретение коммунальной техники</a:t>
            </a:r>
          </a:p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 (в том числе окончательный расчет за 2022 год)</a:t>
            </a:r>
            <a:endParaRPr lang="ru-RU" sz="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lvl="0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8 единиц техники</a:t>
            </a:r>
          </a:p>
          <a:p>
            <a:pPr marL="361950" lvl="0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н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авесное оборудование</a:t>
            </a:r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18302" y="3194226"/>
            <a:ext cx="22043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60,9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92081" y="4542138"/>
            <a:ext cx="2567131" cy="218075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975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Прохождение </a:t>
            </a:r>
            <a:r>
              <a:rPr lang="ru-RU" b="1" dirty="0" err="1" smtClean="0">
                <a:solidFill>
                  <a:prstClr val="black"/>
                </a:solidFill>
                <a:latin typeface="Bahnschrift Condensed" pitchFamily="34" charset="0"/>
              </a:rPr>
              <a:t>госэкспертизы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сметной стоимости</a:t>
            </a:r>
          </a:p>
          <a:p>
            <a:pPr marL="36195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0000" lvl="0" algn="just"/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0000" lvl="0" algn="just"/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0000" lvl="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участки 1,2,3 сети ХВС в районе ИЖС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нп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Корзуново</a:t>
            </a:r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14162" y="532864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0,4</a:t>
            </a:r>
            <a:r>
              <a:rPr lang="ru-RU" sz="30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276" y="5940782"/>
            <a:ext cx="201069" cy="20106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496" y="2213934"/>
            <a:ext cx="201069" cy="20106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355" y="4049320"/>
            <a:ext cx="201069" cy="20106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356" y="3813513"/>
            <a:ext cx="201069" cy="201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5" y="4334184"/>
            <a:ext cx="3437246" cy="22906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522" y="3780324"/>
            <a:ext cx="1952330" cy="23318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32" y="1243350"/>
            <a:ext cx="438150" cy="495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14" y="2639987"/>
            <a:ext cx="628650" cy="4645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91" y="4459135"/>
            <a:ext cx="648770" cy="5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00046" y="720130"/>
            <a:ext cx="1083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КОМФОРТНАЯ СРЕДА ПРОЖИВАНИЯ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2088" y="1330306"/>
            <a:ext cx="5326887" cy="263018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indent="85725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Проект «Работа рядом» </a:t>
            </a:r>
          </a:p>
          <a:p>
            <a:pPr marL="85725" indent="180975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временные общественно-полезные работы </a:t>
            </a:r>
            <a:r>
              <a:rPr lang="ru-RU" b="1" dirty="0">
                <a:solidFill>
                  <a:prstClr val="black"/>
                </a:solidFill>
                <a:latin typeface="Bahnschrift Condensed" pitchFamily="34" charset="0"/>
              </a:rPr>
              <a:t>ф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евраль-декабрь</a:t>
            </a:r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indent="85725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indent="85725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0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Трудоустройство 744 человек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180975" lvl="0">
              <a:tabLst>
                <a:tab pos="180975" algn="l"/>
              </a:tabLst>
            </a:pPr>
            <a:endParaRPr lang="ru-RU" sz="2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96641" y="1823957"/>
            <a:ext cx="2444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10,4</a:t>
            </a:r>
            <a:r>
              <a:rPr lang="ru-RU" sz="30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02088" y="4141268"/>
            <a:ext cx="2989106" cy="269954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Эвакуация и хранение бесхозного автотранспорта</a:t>
            </a:r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endParaRPr lang="ru-RU" sz="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82 единицы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361950" algn="just"/>
            <a:endParaRPr lang="ru-RU" sz="16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37129" y="4599922"/>
            <a:ext cx="2372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0,2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193408" y="1336229"/>
            <a:ext cx="5400600" cy="262426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Благоустройство детских игровых, спортивных площадок (устройство основания)</a:t>
            </a:r>
          </a:p>
          <a:p>
            <a:pPr marL="36195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0000" lvl="0" algn="just"/>
            <a:r>
              <a:rPr lang="ru-RU" sz="1400" dirty="0" err="1" smtClean="0">
                <a:solidFill>
                  <a:schemeClr val="tx1"/>
                </a:solidFill>
                <a:latin typeface="Bahnschrift Condensed" pitchFamily="34" charset="0"/>
              </a:rPr>
              <a:t>пгт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Никель </a:t>
            </a:r>
            <a:r>
              <a:rPr lang="ru-RU" sz="1400" dirty="0" err="1" smtClean="0">
                <a:solidFill>
                  <a:schemeClr val="tx1"/>
                </a:solidFill>
                <a:latin typeface="Bahnschrift Condensed" pitchFamily="34" charset="0"/>
              </a:rPr>
              <a:t>пр-кт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Гвардейский 37</a:t>
            </a:r>
          </a:p>
          <a:p>
            <a:pPr marL="360000" lvl="0" algn="just"/>
            <a:r>
              <a:rPr lang="ru-RU" sz="1400" dirty="0">
                <a:solidFill>
                  <a:schemeClr val="tx1"/>
                </a:solidFill>
                <a:latin typeface="Bahnschrift Condensed" pitchFamily="34" charset="0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Заполярный </a:t>
            </a:r>
            <a:r>
              <a:rPr lang="ru-RU" sz="1400" dirty="0" err="1" smtClean="0">
                <a:solidFill>
                  <a:schemeClr val="tx1"/>
                </a:solidFill>
                <a:latin typeface="Bahnschrift Condensed" pitchFamily="34" charset="0"/>
              </a:rPr>
              <a:t>ул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Юбилейная 2</a:t>
            </a:r>
          </a:p>
          <a:p>
            <a:pPr marL="360000" lvl="0" algn="just"/>
            <a:r>
              <a:rPr lang="ru-RU" sz="1400" dirty="0" err="1">
                <a:solidFill>
                  <a:schemeClr val="tx1"/>
                </a:solidFill>
                <a:latin typeface="Bahnschrift Condensed" pitchFamily="34" charset="0"/>
              </a:rPr>
              <a:t>н</a:t>
            </a:r>
            <a:r>
              <a:rPr lang="ru-RU" sz="1400" dirty="0" err="1" smtClean="0">
                <a:solidFill>
                  <a:schemeClr val="tx1"/>
                </a:solidFill>
                <a:latin typeface="Bahnschrift Condensed" pitchFamily="34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 Спутник </a:t>
            </a:r>
            <a:r>
              <a:rPr lang="ru-RU" sz="1400" dirty="0" err="1" smtClean="0">
                <a:solidFill>
                  <a:schemeClr val="tx1"/>
                </a:solidFill>
                <a:latin typeface="Bahnschrift Condensed" pitchFamily="34" charset="0"/>
              </a:rPr>
              <a:t>ул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Новая 15, 17-18</a:t>
            </a:r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90" y="2346755"/>
            <a:ext cx="201069" cy="20106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64" y="5127009"/>
            <a:ext cx="201069" cy="20106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F124DFA3-69CE-7F4B-B972-ECF4C6CD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654" y="4599922"/>
            <a:ext cx="454695" cy="4546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2" name="TextBox 91"/>
          <p:cNvSpPr txBox="1"/>
          <p:nvPr/>
        </p:nvSpPr>
        <p:spPr>
          <a:xfrm>
            <a:off x="7876338" y="1861894"/>
            <a:ext cx="2119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7,8</a:t>
            </a:r>
            <a:r>
              <a:rPr lang="ru-RU" sz="30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 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758" y="2397430"/>
            <a:ext cx="201069" cy="20106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969498" y="4141268"/>
            <a:ext cx="4624510" cy="268840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Ремонт пешеходных зон</a:t>
            </a:r>
            <a:endParaRPr lang="ru-RU" sz="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2328" y="4358539"/>
            <a:ext cx="22043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11,0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77596" y="4130137"/>
            <a:ext cx="3085463" cy="269954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975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Устройство (ремонт) освещения, монтаж (ремонт) иллюминации</a:t>
            </a:r>
          </a:p>
          <a:p>
            <a:pPr marL="36195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0000" lvl="0" algn="just"/>
            <a:r>
              <a:rPr lang="ru-RU" sz="10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78053" y="464539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10,1</a:t>
            </a:r>
            <a:r>
              <a:rPr lang="ru-RU" sz="30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03" y="5370088"/>
            <a:ext cx="2189108" cy="1352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12" y="4937778"/>
            <a:ext cx="4320480" cy="1785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19" y="5230167"/>
            <a:ext cx="2650342" cy="14927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1" y="2584783"/>
            <a:ext cx="2225204" cy="12218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22" y="2419093"/>
            <a:ext cx="2330545" cy="14329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758" y="2609801"/>
            <a:ext cx="201069" cy="20106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757" y="2844516"/>
            <a:ext cx="201069" cy="2010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20" y="2403110"/>
            <a:ext cx="2448272" cy="14875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60" y="3045585"/>
            <a:ext cx="2298645" cy="86109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124DFA3-69CE-7F4B-B972-ECF4C6CD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481" y="1304807"/>
            <a:ext cx="458553" cy="4585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6309FDBA-0D53-C441-9535-E6CA08B236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201" y="1253433"/>
            <a:ext cx="407045" cy="419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7318AC1-9336-E04A-941B-37F8C11799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201" y="4069996"/>
            <a:ext cx="564232" cy="3252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B5B82F88-2F63-0F41-BE7F-ADFFA97E1E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1232" y="4069996"/>
            <a:ext cx="469785" cy="4697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CDA2C7E-BEAA-C546-A8C4-1667A8E679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4318" y="4069996"/>
            <a:ext cx="368300" cy="3683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572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24160" y="77227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ОБЕСПЕЧЕНИЕ СОЦИАЛЬНОЙ СТАБИЛЬНОСТИ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4462" y="1378066"/>
            <a:ext cx="3257377" cy="682220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80,5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6823" y="2327549"/>
            <a:ext cx="3265016" cy="235302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indent="85725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Поддержка семей с детьми</a:t>
            </a:r>
          </a:p>
          <a:p>
            <a:pPr marL="361950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216000" lvl="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       Выплаты многодетным семьям</a:t>
            </a:r>
          </a:p>
          <a:p>
            <a:pPr marL="216000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      на улучшение жилищных</a:t>
            </a:r>
          </a:p>
          <a:p>
            <a:pPr marL="216000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      условий (1 семья)</a:t>
            </a:r>
          </a:p>
          <a:p>
            <a:pPr marL="809625" lvl="0"/>
            <a:endParaRPr lang="ru-RU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существление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постинтернатного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патроната несовершеннолетних (9 человек)</a:t>
            </a: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68530" y="1497014"/>
            <a:ext cx="3333982" cy="505576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Поддержка граждан по оплате ЖКУ, жилых помещений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Предоставление ЕЖКВ на оплату жилого помещения и коммунальных услуг </a:t>
            </a:r>
            <a:endParaRPr lang="ru-RU" sz="3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3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394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Bahnschrift Condensed" pitchFamily="34" charset="0"/>
              </a:rPr>
              <a:t>человека</a:t>
            </a:r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Компенсация педагогическим работникам расходов на оплату жилых помещений</a:t>
            </a:r>
          </a:p>
          <a:p>
            <a:pPr marL="361950"/>
            <a:r>
              <a:rPr lang="ru-RU" sz="3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                                                            </a:t>
            </a: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1  </a:t>
            </a:r>
            <a:r>
              <a:rPr lang="ru-RU" sz="1600" b="1" dirty="0" smtClean="0">
                <a:solidFill>
                  <a:schemeClr val="tx1"/>
                </a:solidFill>
                <a:latin typeface="Bahnschrift Condensed" pitchFamily="34" charset="0"/>
              </a:rPr>
              <a:t>педагог</a:t>
            </a:r>
            <a:endParaRPr lang="ru-RU" sz="16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10550" y="2531774"/>
            <a:ext cx="187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0,5</a:t>
            </a:r>
            <a:r>
              <a:rPr lang="ru-RU" sz="2700" u="sng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600" u="sng" dirty="0">
                <a:solidFill>
                  <a:prstClr val="black"/>
                </a:solidFill>
                <a:latin typeface="Bahnschrift Condensed" pitchFamily="34" charset="0"/>
              </a:rPr>
              <a:t>млн рублей</a:t>
            </a:r>
            <a:endParaRPr lang="ru-RU" sz="1600" u="sng" dirty="0" smtClean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31099" y="2183411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21,7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6823" y="3036780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0,3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8856" y="3936933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0,2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1" y="1436657"/>
            <a:ext cx="557505" cy="565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6" y="2142825"/>
            <a:ext cx="797037" cy="68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472" y="1386826"/>
            <a:ext cx="544784" cy="54478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4537224" y="1524411"/>
            <a:ext cx="3528392" cy="502836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 lvl="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Социальная поддержка детей-сирот, детей, оставшихся без попечения родителей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ctr"/>
            <a:r>
              <a:rPr lang="ru-RU" dirty="0" smtClean="0">
                <a:solidFill>
                  <a:prstClr val="black"/>
                </a:solidFill>
                <a:latin typeface="Bahnschrift Condensed" pitchFamily="34" charset="0"/>
              </a:rPr>
              <a:t>С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одержание ребенка в семье опекуна</a:t>
            </a:r>
            <a:endParaRPr lang="ru-RU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ctr"/>
            <a:r>
              <a:rPr lang="ru-RU" sz="1600" smtClean="0">
                <a:solidFill>
                  <a:prstClr val="black"/>
                </a:solidFill>
                <a:latin typeface="Bahnschrift Condensed" pitchFamily="34" charset="0"/>
              </a:rPr>
              <a:t>      </a:t>
            </a:r>
            <a:r>
              <a:rPr lang="ru-RU" sz="1600" b="1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17</a:t>
            </a:r>
            <a:r>
              <a:rPr lang="ru-RU" sz="160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приемных семей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46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детей</a:t>
            </a:r>
          </a:p>
          <a:p>
            <a:pPr marL="447675"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 38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семей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о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пекунов,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44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ребенка</a:t>
            </a:r>
          </a:p>
          <a:p>
            <a:pPr marL="447675" lvl="0" algn="ctr"/>
            <a:endParaRPr lang="ru-RU" sz="16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Предоставление жилого помещения</a:t>
            </a:r>
          </a:p>
          <a:p>
            <a:pPr marL="447675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однокомнатная квартира</a:t>
            </a:r>
          </a:p>
          <a:p>
            <a:pPr marL="447675" lvl="0" algn="just"/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Предоставление ЕЖКВ на оплату</a:t>
            </a:r>
          </a:p>
          <a:p>
            <a:pPr marL="447675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коммунальных услуг </a:t>
            </a:r>
          </a:p>
          <a:p>
            <a:pPr marL="447675" lvl="0" algn="just"/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28 </a:t>
            </a:r>
            <a:r>
              <a:rPr lang="ru-RU" sz="1600" b="1" dirty="0" smtClean="0">
                <a:solidFill>
                  <a:schemeClr val="tx1"/>
                </a:solidFill>
                <a:latin typeface="Bahnschrift Condensed" pitchFamily="34" charset="0"/>
              </a:rPr>
              <a:t>детей-сирот</a:t>
            </a:r>
          </a:p>
          <a:p>
            <a:pPr marL="447675" lvl="0" algn="just"/>
            <a:endParaRPr lang="ru-RU" sz="16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447675" lvl="0" algn="just"/>
            <a:r>
              <a:rPr lang="ru-RU" sz="1600" b="1" dirty="0" smtClean="0">
                <a:solidFill>
                  <a:schemeClr val="tx1"/>
                </a:solidFill>
                <a:latin typeface="Bahnschrift Condensed" pitchFamily="34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 квартир, собственником</a:t>
            </a:r>
          </a:p>
          <a:p>
            <a:pPr marL="447675" lvl="0" algn="just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которых являются дети-сироты</a:t>
            </a:r>
          </a:p>
          <a:p>
            <a:pPr marL="447675" lvl="0" algn="just"/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                    2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квартиры</a:t>
            </a:r>
          </a:p>
          <a:p>
            <a:pPr marL="447675" lvl="0" algn="just"/>
            <a:endParaRPr lang="ru-RU" sz="16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447675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</a:p>
          <a:p>
            <a:pPr marL="447675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                   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endParaRPr lang="ru-RU" sz="10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329" y="4215004"/>
            <a:ext cx="201069" cy="20106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15313" y="2321909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46,0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40420" y="2831200"/>
            <a:ext cx="8207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43,8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703" y="3202946"/>
            <a:ext cx="201069" cy="20106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704" y="3427504"/>
            <a:ext cx="201069" cy="20106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704" y="4178835"/>
            <a:ext cx="201069" cy="20106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442975" y="3752267"/>
            <a:ext cx="824488" cy="62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4482E6"/>
                </a:solidFill>
                <a:latin typeface="Bahnschrift Condensed" pitchFamily="34" charset="0"/>
              </a:rPr>
              <a:t>0</a:t>
            </a:r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,8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702" y="5135403"/>
            <a:ext cx="201069" cy="20106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440420" y="4512020"/>
            <a:ext cx="8207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1,1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20544" y="5544657"/>
            <a:ext cx="8207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0,3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740" y="6160208"/>
            <a:ext cx="201069" cy="20106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E2CC7CA0-0EB6-0142-B5AA-A7754910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420" y="1436657"/>
            <a:ext cx="528852" cy="4949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1" name="Прямоугольник 60"/>
          <p:cNvSpPr/>
          <p:nvPr/>
        </p:nvSpPr>
        <p:spPr>
          <a:xfrm>
            <a:off x="936822" y="4896594"/>
            <a:ext cx="3265017" cy="165618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just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Социальная интеграция инвалидов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3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Обеспечение доступности в МКД (нестационарные средства)</a:t>
            </a:r>
            <a:endParaRPr lang="ru-RU" sz="14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800" b="1" dirty="0" smtClean="0">
                <a:solidFill>
                  <a:prstClr val="black"/>
                </a:solidFill>
                <a:latin typeface="Bahnschrift Condensed" pitchFamily="34" charset="0"/>
              </a:rPr>
              <a:t>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пандус</a:t>
            </a:r>
          </a:p>
          <a:p>
            <a:pPr marL="361950"/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2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комплекта технических средств</a:t>
            </a:r>
          </a:p>
          <a:p>
            <a:pPr marL="361950"/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4E626B38-DEC4-F04E-A753-D788CC579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16" y="4805332"/>
            <a:ext cx="462924" cy="4629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3" name="TextBox 62"/>
          <p:cNvSpPr txBox="1"/>
          <p:nvPr/>
        </p:nvSpPr>
        <p:spPr>
          <a:xfrm>
            <a:off x="1718536" y="5123854"/>
            <a:ext cx="187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1,1</a:t>
            </a:r>
            <a:r>
              <a:rPr lang="ru-RU" sz="2700" u="sng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600" u="sng" dirty="0">
                <a:solidFill>
                  <a:prstClr val="black"/>
                </a:solidFill>
                <a:latin typeface="Bahnschrift Condensed" pitchFamily="34" charset="0"/>
              </a:rPr>
              <a:t>млн рублей</a:t>
            </a:r>
            <a:endParaRPr lang="ru-RU" sz="1600" u="sng" dirty="0" smtClean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764" y="6160210"/>
            <a:ext cx="201069" cy="201069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329" y="3128644"/>
            <a:ext cx="201069" cy="2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93008" y="72013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ОСНОВНЫЕ ПАРАМЕТРЫ БЮДЖЕТА ОКРУГА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0800" y="1250085"/>
            <a:ext cx="2624746" cy="841553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00" algn="ctr"/>
            <a:r>
              <a:rPr lang="ru-RU" sz="2400" dirty="0" smtClean="0">
                <a:solidFill>
                  <a:schemeClr val="bg1"/>
                </a:solidFill>
                <a:latin typeface="Bahnschrift Condensed" pitchFamily="34" charset="0"/>
              </a:rPr>
              <a:t>УТОЧНЕННЫЙ ПЛАН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45545" y="1210423"/>
            <a:ext cx="2448272" cy="8812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00" algn="ctr"/>
            <a:r>
              <a:rPr lang="ru-RU" sz="2800" dirty="0" smtClean="0">
                <a:solidFill>
                  <a:srgbClr val="FFFFFF"/>
                </a:solidFill>
                <a:latin typeface="Bahnschrift Condensed" pitchFamily="34" charset="0"/>
              </a:rPr>
              <a:t>ИСПОЛНЕНО </a:t>
            </a:r>
            <a:r>
              <a:rPr lang="ru-RU" sz="28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</a:p>
          <a:p>
            <a:pPr algn="ctr"/>
            <a:endParaRPr lang="ru-RU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4AF8B93-A40B-A646-B4A9-983E99F3E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74" y="3469209"/>
            <a:ext cx="355600" cy="317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93817" y="1243838"/>
            <a:ext cx="5872199" cy="390485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00" algn="ctr"/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МУНИЦИПАЛЬНЫЙ ДОЛГ ПЕЧЕНГСКОГО МУНИЦИПАЛЬНОГО ОКРУГА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FF71CEA-3B75-474E-9B1C-413E2FA31DA8}"/>
              </a:ext>
            </a:extLst>
          </p:cNvPr>
          <p:cNvSpPr/>
          <p:nvPr/>
        </p:nvSpPr>
        <p:spPr>
          <a:xfrm>
            <a:off x="5833368" y="1667738"/>
            <a:ext cx="2736304" cy="4239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НА 01.01.202</a:t>
            </a:r>
            <a:r>
              <a:rPr lang="en-US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3</a:t>
            </a:r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69672" y="1657445"/>
            <a:ext cx="3096344" cy="4238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latin typeface="Bahnschrift Light Condensed" panose="020B0502040204020203" pitchFamily="34" charset="0"/>
              </a:rPr>
              <a:t>НА 01.01.202</a:t>
            </a:r>
            <a:r>
              <a:rPr lang="en-US" sz="2000" dirty="0" smtClean="0">
                <a:solidFill>
                  <a:srgbClr val="FFFFFF"/>
                </a:solidFill>
                <a:latin typeface="Bahnschrift Light Condensed" panose="020B0502040204020203" pitchFamily="34" charset="0"/>
              </a:rPr>
              <a:t>4</a:t>
            </a:r>
            <a:r>
              <a:rPr lang="ru-RU" sz="2000" dirty="0" smtClean="0">
                <a:solidFill>
                  <a:srgbClr val="FFFFFF"/>
                </a:solidFill>
                <a:latin typeface="Bahnschrift Light Condensed" panose="020B0502040204020203" pitchFamily="34" charset="0"/>
              </a:rPr>
              <a:t> </a:t>
            </a:r>
            <a:endParaRPr lang="ru-RU" sz="2000" dirty="0">
              <a:solidFill>
                <a:srgbClr val="FFFFFF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800" y="2304520"/>
            <a:ext cx="508209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ДОХОДЫ   </a:t>
            </a:r>
            <a:r>
              <a:rPr lang="ru-RU" sz="2400" dirty="0" smtClean="0">
                <a:latin typeface="Bahnschrift Condensed" pitchFamily="34" charset="0"/>
              </a:rPr>
              <a:t>3 228,0 </a:t>
            </a:r>
            <a:r>
              <a:rPr lang="ru-RU" sz="1600" dirty="0" smtClean="0">
                <a:latin typeface="Bahnschrift Condensed" pitchFamily="34" charset="0"/>
              </a:rPr>
              <a:t>млн рублей  </a:t>
            </a:r>
            <a:r>
              <a:rPr lang="en-US" sz="1600" dirty="0" smtClean="0">
                <a:latin typeface="Bahnschrift Condensed" pitchFamily="34" charset="0"/>
              </a:rPr>
              <a:t>  </a:t>
            </a:r>
            <a:r>
              <a:rPr lang="ru-RU" sz="2400" dirty="0" smtClean="0">
                <a:latin typeface="Bahnschrift Condensed" pitchFamily="34" charset="0"/>
              </a:rPr>
              <a:t>3 194,1 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</a:p>
          <a:p>
            <a:endParaRPr lang="ru-RU" sz="20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r>
              <a:rPr lang="ru-RU" sz="2000" b="1" dirty="0" smtClean="0">
                <a:solidFill>
                  <a:srgbClr val="4482E6"/>
                </a:solidFill>
                <a:latin typeface="Bahnschrift Condensed" pitchFamily="34" charset="0"/>
              </a:rPr>
              <a:t>РАСХОДЫ  </a:t>
            </a:r>
            <a:r>
              <a:rPr lang="ru-RU" sz="2400" dirty="0" smtClean="0">
                <a:latin typeface="Bahnschrift Condensed" pitchFamily="34" charset="0"/>
              </a:rPr>
              <a:t>3 251,1 </a:t>
            </a:r>
            <a:r>
              <a:rPr lang="ru-RU" sz="1600" dirty="0" smtClean="0">
                <a:latin typeface="Bahnschrift Condensed" pitchFamily="34" charset="0"/>
              </a:rPr>
              <a:t>млн рублей  </a:t>
            </a:r>
            <a:r>
              <a:rPr lang="en-US" sz="1600" dirty="0" smtClean="0">
                <a:latin typeface="Bahnschrift Condensed" pitchFamily="34" charset="0"/>
              </a:rPr>
              <a:t>  </a:t>
            </a:r>
            <a:r>
              <a:rPr lang="ru-RU" sz="2400" dirty="0" smtClean="0">
                <a:latin typeface="Bahnschrift Condensed" pitchFamily="34" charset="0"/>
              </a:rPr>
              <a:t>3 156,5 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</a:p>
          <a:p>
            <a:r>
              <a:rPr lang="ru-RU" dirty="0">
                <a:latin typeface="Bahnschrift Condensed" pitchFamily="34" charset="0"/>
              </a:rPr>
              <a:t> </a:t>
            </a:r>
            <a:r>
              <a:rPr lang="ru-RU" dirty="0" smtClean="0">
                <a:latin typeface="Bahnschrift Condensed" pitchFamily="34" charset="0"/>
              </a:rPr>
              <a:t>                                        </a:t>
            </a:r>
          </a:p>
          <a:p>
            <a:r>
              <a:rPr lang="ru-RU" sz="2000" b="1" dirty="0" smtClean="0">
                <a:latin typeface="Bahnschrift Condensed" pitchFamily="34" charset="0"/>
              </a:rPr>
              <a:t>ДЕФИЦИТ (-) /  </a:t>
            </a:r>
            <a:r>
              <a:rPr lang="ru-RU" sz="2400" dirty="0" smtClean="0">
                <a:latin typeface="Bahnschrift Condensed" pitchFamily="34" charset="0"/>
              </a:rPr>
              <a:t>-26,7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  <a:r>
              <a:rPr lang="ru-RU" sz="2000" dirty="0" smtClean="0">
                <a:latin typeface="Bahnschrift Condensed" pitchFamily="34" charset="0"/>
              </a:rPr>
              <a:t>   </a:t>
            </a:r>
          </a:p>
          <a:p>
            <a:pPr lvl="0"/>
            <a:r>
              <a:rPr lang="ru-RU" sz="2000" b="1" dirty="0" smtClean="0">
                <a:latin typeface="Bahnschrift Condensed" pitchFamily="34" charset="0"/>
              </a:rPr>
              <a:t>ПРОФИЦИТ (+</a:t>
            </a:r>
            <a:r>
              <a:rPr lang="ru-RU" sz="2000" dirty="0" smtClean="0">
                <a:latin typeface="Bahnschrift Condensed" pitchFamily="34" charset="0"/>
              </a:rPr>
              <a:t>)                               </a:t>
            </a:r>
            <a:r>
              <a:rPr lang="en-US" sz="2000" dirty="0" smtClean="0">
                <a:latin typeface="Bahnschrift Condensed" pitchFamily="34" charset="0"/>
              </a:rPr>
              <a:t> </a:t>
            </a:r>
            <a:r>
              <a:rPr lang="ru-RU" sz="2000" dirty="0" smtClean="0">
                <a:latin typeface="Bahnschrift Condensed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Bahnschrift Condensed" pitchFamily="34" charset="0"/>
              </a:rPr>
              <a:t>+37,5 </a:t>
            </a:r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млн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рублей</a:t>
            </a:r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69272" y="2448322"/>
            <a:ext cx="824545" cy="4792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00"/>
            <a:r>
              <a:rPr lang="ru-RU" sz="2000" dirty="0" smtClean="0">
                <a:solidFill>
                  <a:srgbClr val="FFFFFF"/>
                </a:solidFill>
                <a:latin typeface="Bahnschrift Condensed" pitchFamily="34" charset="0"/>
              </a:rPr>
              <a:t>98,9 % </a:t>
            </a:r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endParaRPr lang="ru-RU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5275" y="3055603"/>
            <a:ext cx="788543" cy="413606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00" algn="ctr"/>
            <a:r>
              <a:rPr lang="ru-RU" dirty="0" smtClean="0">
                <a:solidFill>
                  <a:schemeClr val="bg1"/>
                </a:solidFill>
                <a:latin typeface="Bahnschrift Condensed" pitchFamily="34" charset="0"/>
              </a:rPr>
              <a:t>97,1%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60828" y="2311783"/>
            <a:ext cx="22088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92,46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</a:p>
          <a:p>
            <a:pPr algn="ctr"/>
            <a:endParaRPr lang="ru-RU" sz="1600" u="sng" dirty="0" smtClean="0">
              <a:latin typeface="Bahnschrift Condensed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92,46</a:t>
            </a:r>
            <a:r>
              <a:rPr lang="ru-RU" sz="1600" dirty="0" smtClean="0">
                <a:latin typeface="Bahnschrift Condensed" pitchFamily="34" charset="0"/>
              </a:rPr>
              <a:t> – бюджетные кредиты</a:t>
            </a:r>
            <a:endParaRPr lang="ru-RU" sz="1600" dirty="0">
              <a:latin typeface="Bahnschrift Condensed" pitchFamily="34" charset="0"/>
            </a:endParaRPr>
          </a:p>
          <a:p>
            <a:pPr algn="ctr"/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25582" y="2298406"/>
            <a:ext cx="220884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53,95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</a:p>
          <a:p>
            <a:pPr algn="ctr"/>
            <a:endParaRPr lang="ru-RU" sz="1600" u="sng" dirty="0">
              <a:latin typeface="Bahnschrift Condensed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53,95</a:t>
            </a:r>
            <a:r>
              <a:rPr lang="ru-RU" sz="2400" dirty="0" smtClean="0">
                <a:latin typeface="Bahnschrift Condensed" pitchFamily="34" charset="0"/>
              </a:rPr>
              <a:t> </a:t>
            </a:r>
            <a:r>
              <a:rPr lang="ru-RU" sz="1600" dirty="0" smtClean="0">
                <a:latin typeface="Bahnschrift Condensed" pitchFamily="34" charset="0"/>
              </a:rPr>
              <a:t>– бюджетные кредиты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1154" y="3467980"/>
            <a:ext cx="820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37824" y="3462537"/>
            <a:ext cx="820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33368" y="3964903"/>
            <a:ext cx="5801058" cy="57165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4,7 % </a:t>
            </a:r>
            <a:r>
              <a:rPr lang="ru-RU" sz="3200" dirty="0" smtClean="0">
                <a:solidFill>
                  <a:schemeClr val="tx1"/>
                </a:solidFill>
                <a:latin typeface="Bahnschrift Condensed" pitchFamily="34" charset="0"/>
              </a:rPr>
              <a:t>долговая нагрузка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(-3,9% снижение к 01.01.2023г)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            </a:t>
            </a:r>
            <a:endParaRPr lang="ru-RU" sz="15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FF71CEA-3B75-474E-9B1C-413E2FA31DA8}"/>
              </a:ext>
            </a:extLst>
          </p:cNvPr>
          <p:cNvSpPr/>
          <p:nvPr/>
        </p:nvSpPr>
        <p:spPr>
          <a:xfrm>
            <a:off x="780423" y="4619203"/>
            <a:ext cx="5022468" cy="208823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КЛЮЧЕВЫЕ ОРИЕНТИРЫ ПРИ ИСПОЛНЕНИИ БЮДЖЕТА ОКРУГА В 202</a:t>
            </a:r>
            <a:r>
              <a:rPr lang="en-US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3</a:t>
            </a:r>
            <a:r>
              <a:rPr lang="ru-RU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ГОДУ</a:t>
            </a:r>
          </a:p>
          <a:p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      ДЕФИЦИТ  </a:t>
            </a:r>
            <a:r>
              <a:rPr lang="en-US" dirty="0" smtClean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/>
              </a:rPr>
              <a:t>≤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cs typeface="Times New Roman"/>
              </a:rPr>
              <a:t>10%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      МУНИЦИПАЛЬНЫЙ ДОЛГ 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/>
              </a:rPr>
              <a:t>≤</a:t>
            </a:r>
            <a:r>
              <a:rPr lang="en-US" dirty="0" smtClean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cs typeface="Times New Roman"/>
              </a:rPr>
              <a:t>27%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79" y="5554852"/>
            <a:ext cx="201069" cy="20106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78" y="6092453"/>
            <a:ext cx="201069" cy="2010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17144" y="518462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Bahnschrift Condensed" pitchFamily="34" charset="0"/>
            </a:endParaRPr>
          </a:p>
          <a:p>
            <a:pPr algn="ctr"/>
            <a:r>
              <a:rPr lang="ru-RU" sz="1600" dirty="0" smtClean="0">
                <a:latin typeface="Bahnschrift Condensed" pitchFamily="34" charset="0"/>
              </a:rPr>
              <a:t>От объема налоговых и неналоговых доходов</a:t>
            </a:r>
          </a:p>
          <a:p>
            <a:pPr algn="ctr"/>
            <a:endParaRPr lang="ru-RU" sz="1600" dirty="0">
              <a:latin typeface="Bahnschrift Condensed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4C2EB147-1F2C-8642-B97F-FE9494036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154" y="5079322"/>
            <a:ext cx="896100" cy="57606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A3F6151-10FF-8647-876A-743D25164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824" y="5020439"/>
            <a:ext cx="702838" cy="7028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370973" y="5753622"/>
            <a:ext cx="2045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Bahnschrift Condensed" pitchFamily="34" charset="0"/>
            </a:endParaRPr>
          </a:p>
          <a:p>
            <a:pPr algn="ctr"/>
            <a:r>
              <a:rPr lang="ru-RU" sz="1600" dirty="0" smtClean="0">
                <a:latin typeface="Bahnschrift Condensed" pitchFamily="34" charset="0"/>
              </a:rPr>
              <a:t>СОБЛЮДЕНИЕ УСЛОВИЙ СОГЛАШЕНИЙ С МИНФИНОМ МУРМАНСКОЙ ОБЛАСТИ</a:t>
            </a:r>
          </a:p>
          <a:p>
            <a:pPr algn="ctr"/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5736" y="5839044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Bahnschrift Condensed" pitchFamily="34" charset="0"/>
            </a:endParaRPr>
          </a:p>
          <a:p>
            <a:pPr algn="ctr"/>
            <a:r>
              <a:rPr lang="ru-RU" sz="1600" dirty="0" smtClean="0">
                <a:latin typeface="Bahnschrift Condensed" pitchFamily="34" charset="0"/>
              </a:rPr>
              <a:t>ВЫСОКИЙ УРОВЕНЬ ДОЛГОВОЙ </a:t>
            </a:r>
            <a:r>
              <a:rPr lang="ru-RU" sz="1600" dirty="0" smtClean="0">
                <a:latin typeface="Bahnschrift Condensed" pitchFamily="34" charset="0"/>
              </a:rPr>
              <a:t>НАГРУЗКИ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(приказ Минфина МО от 28.09.23 № 82н)</a:t>
            </a:r>
            <a:endParaRPr lang="ru-RU" sz="12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88952" y="772270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РЕЗУЛЬТАТЫ ДЕЯТЕЛЬНОСТИ, ОПУБЛИКОВАННЫЕ В ТЕЧЕНИЕ 2023 ГОДА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4" y="1781620"/>
            <a:ext cx="360040" cy="3600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53046" y="1700030"/>
            <a:ext cx="1040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800" dirty="0" smtClean="0">
              <a:latin typeface="Bahnschrift Condensed" pitchFamily="34" charset="0"/>
            </a:endParaRPr>
          </a:p>
          <a:p>
            <a:pPr algn="just"/>
            <a:r>
              <a:rPr lang="ru-RU" sz="2000" dirty="0" smtClean="0">
                <a:solidFill>
                  <a:srgbClr val="4482E6"/>
                </a:solidFill>
                <a:latin typeface="Bahnschrift Condensed" pitchFamily="34" charset="0"/>
              </a:rPr>
              <a:t>МУНИЦИПАЛЬНОЕ ОБРАЗОВАНИЕ С ВЫСОКИМ КАЧЕСТВОМ УПРАВЛЕНИЯ МУНИЦИПАЛЬНЫМИ ФИНАНСАМИ (1 степень)</a:t>
            </a:r>
            <a:endParaRPr lang="ru-RU" sz="2000" dirty="0">
              <a:solidFill>
                <a:srgbClr val="4482E6"/>
              </a:solidFill>
              <a:latin typeface="Bahnschrif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563" y="2304306"/>
            <a:ext cx="3825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ahnschrift Condensed" pitchFamily="34" charset="0"/>
              </a:rPr>
              <a:t>Печенгский округ поднялся на </a:t>
            </a:r>
            <a:r>
              <a:rPr lang="ru-RU" sz="2000" smtClean="0">
                <a:latin typeface="Bahnschrift Condensed" pitchFamily="34" charset="0"/>
              </a:rPr>
              <a:t>первое место</a:t>
            </a:r>
            <a:endParaRPr lang="ru-RU" sz="2000" dirty="0" smtClean="0">
              <a:latin typeface="Bahnschrift Condensed" pitchFamily="34" charset="0"/>
            </a:endParaRPr>
          </a:p>
          <a:p>
            <a:pPr algn="ctr"/>
            <a:r>
              <a:rPr lang="ru-RU" sz="2000" dirty="0" smtClean="0">
                <a:latin typeface="Bahnschrift Condensed" pitchFamily="34" charset="0"/>
              </a:rPr>
              <a:t>(2022 год – 97,61)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4" y="4161324"/>
            <a:ext cx="360040" cy="360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7564" y="4027131"/>
            <a:ext cx="473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800" dirty="0" smtClean="0">
              <a:latin typeface="Bahnschrift Condensed" pitchFamily="34" charset="0"/>
            </a:endParaRPr>
          </a:p>
          <a:p>
            <a:pPr algn="just"/>
            <a:r>
              <a:rPr lang="ru-RU" sz="2000" dirty="0" smtClean="0">
                <a:solidFill>
                  <a:srgbClr val="4482E6"/>
                </a:solidFill>
                <a:latin typeface="Bahnschrift Condensed" pitchFamily="34" charset="0"/>
              </a:rPr>
              <a:t>РЕЙТИНГ ОТКРЫТОСТИ БЮДЖЕТНЫХ ДАННЫХ </a:t>
            </a:r>
            <a:endParaRPr lang="ru-RU" sz="2000" dirty="0">
              <a:solidFill>
                <a:srgbClr val="4482E6"/>
              </a:solidFill>
              <a:latin typeface="Bahnschrift Condens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824" y="4598937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ahnschrift Condensed" pitchFamily="34" charset="0"/>
              </a:rPr>
              <a:t>По итогам оценки муниципальных образований по уровню открытости бюджетных данных за 2023 год Печенгский округ занимает 5 место (всего 36 муниципальных образований)</a:t>
            </a:r>
          </a:p>
          <a:p>
            <a:pPr algn="ctr"/>
            <a:r>
              <a:rPr lang="ru-RU" sz="2000" dirty="0" smtClean="0">
                <a:latin typeface="Bahnschrift Condensed" pitchFamily="34" charset="0"/>
              </a:rPr>
              <a:t>(2022 год – 6 место)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4" y="3654585"/>
            <a:ext cx="324036" cy="4320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7" y="1267982"/>
            <a:ext cx="324036" cy="4320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7563" y="134550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Bahnschrift Condensed" pitchFamily="34" charset="0"/>
              </a:rPr>
              <a:t>МИНФИН МУРМАНСКОЙ ОБЛАСТИ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170" y="375549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Bahnschrift Condensed" pitchFamily="34" charset="0"/>
              </a:rPr>
              <a:t>МИНФИН МУРМАНСКОЙ ОБЛАСТИ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20" y="4545722"/>
            <a:ext cx="6101241" cy="2025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20" y="2198867"/>
            <a:ext cx="5225381" cy="22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:\Авакова\ЭБ\Герб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32" y="1452381"/>
            <a:ext cx="744754" cy="8519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1944936" y="1452381"/>
            <a:ext cx="390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 Condensed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образование Печенгского муниципального округа</a:t>
            </a:r>
            <a:endParaRPr lang="ru-RU" sz="2000" dirty="0">
              <a:latin typeface="Bahnschrift Condensed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832" y="3096394"/>
            <a:ext cx="86409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0" dirty="0" smtClean="0">
                <a:solidFill>
                  <a:srgbClr val="0070C0"/>
                </a:solidFill>
                <a:latin typeface="Bahnschrift Condensed" pitchFamily="34" charset="0"/>
              </a:rPr>
              <a:t>СПАСИБО ЗА ВНИМАНИЕ!</a:t>
            </a:r>
            <a:endParaRPr lang="ru-RU" sz="43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549" y="460856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обращения граждан:</a:t>
            </a:r>
            <a:b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</a:t>
            </a:r>
            <a:endParaRPr lang="ru-RU" b="1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Ионова Ольга Валерьевна </a:t>
            </a:r>
            <a:b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 81554  5-02-70</a:t>
            </a:r>
            <a:b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fino@pechengamr.ru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0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БЮДЖЕТА 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792138"/>
            <a:ext cx="668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НАЛОГОВЫЕ И НЕНАЛОГОВЫЕ ДОХОДЫ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58534314"/>
              </p:ext>
            </p:extLst>
          </p:nvPr>
        </p:nvGraphicFramePr>
        <p:xfrm>
          <a:off x="206799" y="1700988"/>
          <a:ext cx="4680520" cy="459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1473" y="3600450"/>
            <a:ext cx="1515159" cy="1195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Arial Narrow" pitchFamily="34" charset="0"/>
              </a:rPr>
              <a:t>1</a:t>
            </a:r>
            <a:r>
              <a:rPr lang="en-US" sz="3500" b="1" dirty="0" smtClean="0">
                <a:solidFill>
                  <a:srgbClr val="0070C0"/>
                </a:solidFill>
                <a:latin typeface="Arial Narrow" pitchFamily="34" charset="0"/>
              </a:rPr>
              <a:t>138,0</a:t>
            </a:r>
            <a:r>
              <a:rPr lang="ru-RU" sz="3500" dirty="0" smtClean="0"/>
              <a:t> </a:t>
            </a:r>
          </a:p>
          <a:p>
            <a:pPr algn="ctr">
              <a:lnSpc>
                <a:spcPts val="1400"/>
              </a:lnSpc>
            </a:pPr>
            <a:r>
              <a:rPr lang="ru-RU" u="sng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млн. рублей</a:t>
            </a:r>
          </a:p>
          <a:p>
            <a:pPr algn="ctr"/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  +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63,6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млн. рублей </a:t>
            </a:r>
          </a:p>
          <a:p>
            <a:pPr algn="ctr"/>
            <a:r>
              <a:rPr lang="ru-RU" sz="1200" dirty="0" smtClean="0">
                <a:latin typeface="Arial Narrow" pitchFamily="34" charset="0"/>
              </a:rPr>
              <a:t>к 202</a:t>
            </a:r>
            <a:r>
              <a:rPr lang="en-US" sz="1200" dirty="0" smtClean="0">
                <a:latin typeface="Arial Narrow" pitchFamily="34" charset="0"/>
              </a:rPr>
              <a:t>2</a:t>
            </a:r>
            <a:r>
              <a:rPr lang="ru-RU" sz="1200" dirty="0" smtClean="0">
                <a:latin typeface="Arial Narrow" pitchFamily="34" charset="0"/>
              </a:rPr>
              <a:t> году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Arial Narrow" pitchFamily="34" charset="0"/>
              </a:rPr>
              <a:t>67,1%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9312" y="2088282"/>
            <a:ext cx="2664296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763,3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+ 70,6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(+10,2%)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29312" y="3600450"/>
            <a:ext cx="2664296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Имущественные налоги</a:t>
            </a: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12,4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-2,2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(-15,0%)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25656" y="3600450"/>
            <a:ext cx="2808312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Арендные платежи 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161,3</a:t>
            </a:r>
            <a:r>
              <a:rPr lang="ru-RU" sz="25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+ 5,3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(+3,4%)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56364" y="5112618"/>
            <a:ext cx="2777604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Прочие доходы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74,8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-17,8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(-19,2%)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3477605"/>
            <a:ext cx="432047" cy="521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22" y="4964893"/>
            <a:ext cx="526281" cy="5108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8" y="1928056"/>
            <a:ext cx="497052" cy="51743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339829" y="5112618"/>
            <a:ext cx="2664296" cy="1584176"/>
          </a:xfrm>
          <a:prstGeom prst="rect">
            <a:avLst/>
          </a:prstGeom>
          <a:solidFill>
            <a:srgbClr val="0070C0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900" b="1" smtClean="0">
                <a:solidFill>
                  <a:schemeClr val="bg1"/>
                </a:solidFill>
                <a:latin typeface="Arial Narrow" pitchFamily="34" charset="0"/>
              </a:rPr>
              <a:t>35,6%</a:t>
            </a:r>
            <a:endParaRPr lang="ru-RU" sz="29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ru-RU" sz="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ДОЛЯ НАЛОГОВЫХ И НЕНАЛОГОВЫХ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ДОХОДОВ В ОБЩЕМ ОБЪЕМЕ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ДОХОДОВ</a:t>
            </a:r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038198039"/>
              </p:ext>
            </p:extLst>
          </p:nvPr>
        </p:nvGraphicFramePr>
        <p:xfrm>
          <a:off x="5339829" y="4943536"/>
          <a:ext cx="984590" cy="97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04" y="3477605"/>
            <a:ext cx="497052" cy="46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456364" y="2081064"/>
            <a:ext cx="2777604" cy="1303362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Упрощенная система налогообложения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126,2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+ 7,7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(+6,5%)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6F164DEB-B7F1-E94D-B1CE-6F485B98CE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9953" y="1944688"/>
            <a:ext cx="429218" cy="4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БЮДЖЕТА 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792138"/>
            <a:ext cx="668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БЕЗВОЗМЕЗДНЫЕ ПОСТУПЛЕНИЯ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72126704"/>
              </p:ext>
            </p:extLst>
          </p:nvPr>
        </p:nvGraphicFramePr>
        <p:xfrm>
          <a:off x="206799" y="1700988"/>
          <a:ext cx="4680520" cy="459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41439" y="3600450"/>
            <a:ext cx="1555234" cy="1195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Arial Narrow" pitchFamily="34" charset="0"/>
              </a:rPr>
              <a:t>2056,0</a:t>
            </a:r>
            <a:r>
              <a:rPr lang="ru-RU" sz="3500" dirty="0" smtClean="0"/>
              <a:t> </a:t>
            </a:r>
          </a:p>
          <a:p>
            <a:pPr algn="ctr">
              <a:lnSpc>
                <a:spcPts val="1400"/>
              </a:lnSpc>
            </a:pPr>
            <a:r>
              <a:rPr lang="ru-RU" u="sng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млн. рублей</a:t>
            </a:r>
          </a:p>
          <a:p>
            <a:pPr algn="ctr"/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  -242,6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млн. рублей </a:t>
            </a:r>
          </a:p>
          <a:p>
            <a:pPr algn="ctr"/>
            <a:r>
              <a:rPr lang="ru-RU" sz="1200" dirty="0" smtClean="0">
                <a:latin typeface="Arial Narrow" pitchFamily="34" charset="0"/>
              </a:rPr>
              <a:t>к 202</a:t>
            </a:r>
            <a:r>
              <a:rPr lang="en-US" sz="1200" dirty="0" smtClean="0">
                <a:latin typeface="Arial Narrow" pitchFamily="34" charset="0"/>
              </a:rPr>
              <a:t>2</a:t>
            </a:r>
            <a:r>
              <a:rPr lang="ru-RU" sz="1200" dirty="0" smtClean="0">
                <a:latin typeface="Arial Narrow" pitchFamily="34" charset="0"/>
              </a:rPr>
              <a:t> году 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896" y="532180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itchFamily="34" charset="0"/>
              </a:rPr>
              <a:t>Субвенции 47,5%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9312" y="2088282"/>
            <a:ext cx="2664296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ДОТАЦИИ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346,3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+ 2,5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(+0,7%)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29312" y="3600450"/>
            <a:ext cx="2664296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СУБВЕНЦИИ</a:t>
            </a: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976,2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+35,7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(+3,8%)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25656" y="3600450"/>
            <a:ext cx="2808312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ИНЫЕ МБТ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50,4</a:t>
            </a:r>
            <a:r>
              <a:rPr lang="ru-RU" sz="25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-7,4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(-12,8%)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56364" y="5112618"/>
            <a:ext cx="2777604" cy="1584176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СПОНСОРСКАЯ ПОМОЩЬ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sz="10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31,5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+27,1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(+607,6%)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39829" y="5112618"/>
            <a:ext cx="2664296" cy="1584176"/>
          </a:xfrm>
          <a:prstGeom prst="rect">
            <a:avLst/>
          </a:prstGeom>
          <a:solidFill>
            <a:srgbClr val="0070C0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900" b="1" dirty="0" smtClean="0">
                <a:solidFill>
                  <a:schemeClr val="bg1"/>
                </a:solidFill>
                <a:latin typeface="Arial Narrow" pitchFamily="34" charset="0"/>
              </a:rPr>
              <a:t>64,4%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200" b="1" smtClean="0">
                <a:solidFill>
                  <a:schemeClr val="bg1"/>
                </a:solidFill>
                <a:latin typeface="Arial Narrow" pitchFamily="34" charset="0"/>
              </a:rPr>
              <a:t>ДОЛЯ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БЕЗВОЗМЕЗДНЫХ ПОСТУПЛЕНИЙ В ОБЩЕМ ОБЪЕМЕ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ДОХОДОВ</a:t>
            </a:r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4772972"/>
              </p:ext>
            </p:extLst>
          </p:nvPr>
        </p:nvGraphicFramePr>
        <p:xfrm>
          <a:off x="5339829" y="4943536"/>
          <a:ext cx="984590" cy="97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456364" y="2081064"/>
            <a:ext cx="2777604" cy="1303362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СУБСИДИИ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641,5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-311,5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(-32,7%)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98E0919-4616-1D4A-B4AA-8ADA85341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304" y="2062922"/>
            <a:ext cx="355600" cy="355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98E0919-4616-1D4A-B4AA-8ADA85341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316" y="3532119"/>
            <a:ext cx="355600" cy="355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98E0919-4616-1D4A-B4AA-8ADA85341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58" y="3571047"/>
            <a:ext cx="355600" cy="355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98E0919-4616-1D4A-B4AA-8ADA85341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656" y="2037522"/>
            <a:ext cx="355600" cy="355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98E0919-4616-1D4A-B4AA-8ADA85341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656" y="4997128"/>
            <a:ext cx="355600" cy="355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498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93008" y="79213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НАЦИОНАЛЬНЫЕ ПРОЕКТЫ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9672" y="2232298"/>
            <a:ext cx="3312366" cy="811187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Bahnschrift Condensed" pitchFamily="34" charset="0"/>
              </a:rPr>
              <a:t>Образование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 6,4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</a:t>
            </a:r>
            <a:r>
              <a:rPr lang="ru-RU" sz="24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8773" y="2232298"/>
            <a:ext cx="3096403" cy="792088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Bahnschrift Condensed" pitchFamily="34" charset="0"/>
              </a:rPr>
              <a:t>Жилье и городская среда</a:t>
            </a: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26,7</a:t>
            </a:r>
            <a:r>
              <a:rPr lang="ru-RU" sz="2400" b="1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53248" y="2279478"/>
            <a:ext cx="3168352" cy="764007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Bahnschrift Condensed" pitchFamily="34" charset="0"/>
              </a:rPr>
              <a:t>Культура</a:t>
            </a:r>
            <a:endParaRPr lang="ru-RU" sz="20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10,6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Bahnschrift Condense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64" y="2182381"/>
            <a:ext cx="477997" cy="479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1" y="2156652"/>
            <a:ext cx="495652" cy="50483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544390" y="3168402"/>
            <a:ext cx="3593234" cy="32403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90" y="2232298"/>
            <a:ext cx="640906" cy="50958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008773" y="1440211"/>
            <a:ext cx="10873265" cy="576064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300" dirty="0" smtClean="0">
                <a:solidFill>
                  <a:schemeClr val="bg1"/>
                </a:solidFill>
                <a:latin typeface="Bahnschrift Condensed" pitchFamily="34" charset="0"/>
              </a:rPr>
              <a:t>      </a:t>
            </a:r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3 НАЦИОНАЛЬНЫХ ПРОЕКТА</a:t>
            </a:r>
          </a:p>
          <a:p>
            <a:pPr marL="361950" lvl="0"/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      1 РЕГИОНАЛЬНЫЙ ПРОЕКТ                          </a:t>
            </a:r>
            <a:r>
              <a:rPr lang="ru-RU" sz="1400" dirty="0" smtClean="0">
                <a:solidFill>
                  <a:prstClr val="white"/>
                </a:solidFill>
                <a:latin typeface="Bahnschrift Condensed" pitchFamily="34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Bahnschrift Condensed" pitchFamily="34" charset="0"/>
              </a:rPr>
              <a:t>43,7 МЛН РУБЛЕЙ</a:t>
            </a:r>
            <a:endParaRPr lang="ru-RU" sz="1300" dirty="0" smtClean="0">
              <a:solidFill>
                <a:schemeClr val="bg1"/>
              </a:solidFill>
              <a:latin typeface="Bahnschrift Condensed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4AF8B93-A40B-A646-B4A9-983E99F3E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899" y="1572898"/>
            <a:ext cx="355600" cy="317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88" y="3158480"/>
            <a:ext cx="3373807" cy="32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8281640" y="3168402"/>
            <a:ext cx="3600398" cy="32403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9233" y="3261896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Приобретение автоклуба МБУ КДЦ «Платформа»</a:t>
            </a:r>
          </a:p>
          <a:p>
            <a:r>
              <a:rPr lang="ru-RU" sz="1600" dirty="0" err="1">
                <a:solidFill>
                  <a:prstClr val="black"/>
                </a:solidFill>
                <a:latin typeface="Bahnschrift Condensed" pitchFamily="34" charset="0"/>
              </a:rPr>
              <a:t>п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гт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Печенга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6899" y="3261896"/>
            <a:ext cx="28905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Благоустройство дворовых территорий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г. Заполярный ул.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Бабикова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6,8,10</a:t>
            </a:r>
            <a:endParaRPr lang="en-US" sz="16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r>
              <a:rPr lang="ru-RU" sz="1600" dirty="0" err="1">
                <a:solidFill>
                  <a:prstClr val="black"/>
                </a:solidFill>
                <a:latin typeface="Bahnschrift Condensed" pitchFamily="34" charset="0"/>
              </a:rPr>
              <a:t>п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гт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Никель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пр-кт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Гвардейский 28,28а, </a:t>
            </a:r>
          </a:p>
          <a:p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Бредова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16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8281640" y="3168402"/>
            <a:ext cx="35283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* Обеспечение деятельности советников директоров СОШ</a:t>
            </a:r>
          </a:p>
          <a:p>
            <a:pPr lvl="0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                  5,4 </a:t>
            </a: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млн рублей</a:t>
            </a: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*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Ремонт спортзала в МБУ СОШ №5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пгт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Печенга</a:t>
            </a:r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lvl="0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                  1,0 </a:t>
            </a: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млн </a:t>
            </a:r>
            <a:r>
              <a:rPr lang="ru-RU" sz="1200" dirty="0">
                <a:solidFill>
                  <a:prstClr val="black"/>
                </a:solidFill>
                <a:latin typeface="Bahnschrift Condensed" pitchFamily="34" charset="0"/>
              </a:rPr>
              <a:t>рублей</a:t>
            </a: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39" y="3789616"/>
            <a:ext cx="3312367" cy="24842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47" y="4248522"/>
            <a:ext cx="3065827" cy="20229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536" y="4652881"/>
            <a:ext cx="3088600" cy="17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93008" y="79213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НАПРАВЛЕНИЯ РАСХОДОВАНИЯ СРЕДСТВ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8774" y="2232298"/>
            <a:ext cx="1800258" cy="1543672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Образование</a:t>
            </a: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 1 606,7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</a:t>
            </a:r>
            <a:r>
              <a:rPr lang="ru-RU" sz="24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рублей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+ 107,4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2022 году </a:t>
            </a:r>
            <a:endParaRPr lang="ru-RU" sz="8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98,7%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8774" y="3960490"/>
            <a:ext cx="1800258" cy="170753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Комфортная</a:t>
            </a:r>
          </a:p>
          <a:p>
            <a:pPr marL="361950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среда       </a:t>
            </a:r>
          </a:p>
          <a:p>
            <a:pPr marL="361950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проживания </a:t>
            </a:r>
            <a:endParaRPr lang="ru-RU" sz="2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288,2</a:t>
            </a:r>
            <a:r>
              <a:rPr lang="ru-RU" sz="2400" b="1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- 149,8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2022 году </a:t>
            </a: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87,9%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26795" y="2232299"/>
            <a:ext cx="1682437" cy="1543672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 Культура</a:t>
            </a:r>
          </a:p>
          <a:p>
            <a:pPr marL="361950"/>
            <a:endParaRPr lang="ru-RU" sz="8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/>
            <a:endParaRPr lang="ru-RU" sz="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marL="361950"/>
            <a:endParaRPr lang="ru-RU" sz="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marL="361950"/>
            <a:endParaRPr lang="ru-RU" sz="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408,5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137,2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2022 году</a:t>
            </a: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endParaRPr lang="ru-RU" sz="3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99,8%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Bahnschrift Condense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9" y="2117760"/>
            <a:ext cx="477997" cy="479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829177"/>
            <a:ext cx="495652" cy="50483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625456" y="2232298"/>
            <a:ext cx="5256583" cy="42484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Муниципальное управление и гражданское  общество </a:t>
            </a:r>
          </a:p>
          <a:p>
            <a:pPr marL="36195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  257,9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+ 4,6 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2022 году                Исполнено</a:t>
            </a:r>
            <a:r>
              <a:rPr lang="ru-RU" sz="1400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97,6%</a:t>
            </a:r>
          </a:p>
          <a:p>
            <a:pPr marL="361950" lvl="0"/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Транспортная система</a:t>
            </a:r>
          </a:p>
          <a:p>
            <a:pPr marL="361950" lvl="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  114,6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млн рублей          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  </a:t>
            </a:r>
            <a:r>
              <a:rPr lang="ru-RU" sz="16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+ 9,8 </a:t>
            </a: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к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2022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году               Исполнено 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96,4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%</a:t>
            </a:r>
          </a:p>
          <a:p>
            <a:pPr marL="361950" lvl="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Муниципальное </a:t>
            </a:r>
            <a:r>
              <a:rPr lang="en-US" sz="14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имущество и земельные ресурсы</a:t>
            </a:r>
          </a:p>
          <a:p>
            <a:pPr marL="361950" lvl="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   93,0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млн рублей            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</a:t>
            </a:r>
            <a:r>
              <a:rPr lang="ru-RU" sz="16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+ 8,4 </a:t>
            </a: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к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2022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году               Исполнено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94,5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%</a:t>
            </a:r>
          </a:p>
          <a:p>
            <a:pPr marL="361950" lvl="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Обеспечение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социальной стабильности</a:t>
            </a:r>
          </a:p>
          <a:p>
            <a:pPr marL="361950" lvl="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   80,5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млн рублей 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         </a:t>
            </a:r>
            <a:r>
              <a:rPr lang="ru-RU" sz="16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+ 10,1 </a:t>
            </a: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к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2022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году               Исполнено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92,1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%</a:t>
            </a:r>
          </a:p>
          <a:p>
            <a:pPr marL="36195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Формирование современной городской среды</a:t>
            </a:r>
          </a:p>
          <a:p>
            <a:pPr marL="36195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   69,1</a:t>
            </a:r>
            <a:r>
              <a:rPr lang="ru-RU" sz="1400" b="1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- 50,2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2022 году               Исполнено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100,0%</a:t>
            </a:r>
          </a:p>
          <a:p>
            <a:pPr marL="36195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Молодежная политика</a:t>
            </a:r>
          </a:p>
          <a:p>
            <a:pPr marL="36195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    36,6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млн рублей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+ 26,6   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2022 году               Исполнено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92,9% </a:t>
            </a:r>
          </a:p>
          <a:p>
            <a:pPr marL="36195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Укрепление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общественного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здоровья</a:t>
            </a:r>
          </a:p>
          <a:p>
            <a:pPr marL="361950" lvl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b="1" dirty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    2,4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млн рублей    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      </a:t>
            </a:r>
            <a:r>
              <a:rPr lang="ru-RU" sz="16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+ 2,4 </a:t>
            </a: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к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2022 году         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Исполнено</a:t>
            </a:r>
            <a:r>
              <a:rPr lang="ru-RU" sz="1400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100,0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%</a:t>
            </a:r>
          </a:p>
          <a:p>
            <a:pPr marL="361950" lvl="0"/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Экономический потенциал</a:t>
            </a:r>
          </a:p>
          <a:p>
            <a:pPr marL="36195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</a:t>
            </a:r>
            <a:r>
              <a:rPr lang="ru-RU" sz="1600" b="1" dirty="0">
                <a:solidFill>
                  <a:srgbClr val="4482E6"/>
                </a:solidFill>
                <a:latin typeface="Bahnschrift Condensed" pitchFamily="34" charset="0"/>
              </a:rPr>
              <a:t>0,1</a:t>
            </a:r>
            <a:r>
              <a:rPr lang="ru-RU" sz="1400" b="1" dirty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400" b="1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млн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рублей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           </a:t>
            </a:r>
            <a:r>
              <a:rPr lang="ru-RU" sz="16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- </a:t>
            </a: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1,7   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к 2022 году          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Исполнено</a:t>
            </a:r>
            <a:r>
              <a:rPr lang="ru-RU" sz="1400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99,9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%</a:t>
            </a:r>
          </a:p>
          <a:p>
            <a:pPr marL="36195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Энергосбережение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и повышение энергетической эффективности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  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361950" lvl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</a:t>
            </a:r>
            <a:r>
              <a:rPr lang="ru-RU" sz="1400" b="1" dirty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400" b="1" dirty="0" smtClean="0">
                <a:solidFill>
                  <a:srgbClr val="4482E6"/>
                </a:solidFill>
                <a:latin typeface="Bahnschrift Condensed" pitchFamily="34" charset="0"/>
              </a:rPr>
              <a:t>    </a:t>
            </a:r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0,06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млн рублей     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   </a:t>
            </a:r>
            <a:r>
              <a:rPr lang="ru-RU" sz="16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+ 0,0 </a:t>
            </a: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к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2022 году         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Исполнено</a:t>
            </a:r>
            <a:r>
              <a:rPr lang="ru-RU" sz="1400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79,4%</a:t>
            </a:r>
          </a:p>
          <a:p>
            <a:pPr marL="36195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                                               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32" y="2067458"/>
            <a:ext cx="734412" cy="5839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61" y="5495338"/>
            <a:ext cx="376988" cy="359853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926546" y="3960490"/>
            <a:ext cx="1682686" cy="170753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Физическая</a:t>
            </a:r>
          </a:p>
          <a:p>
            <a:pPr marL="361950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культура и</a:t>
            </a:r>
          </a:p>
          <a:p>
            <a:pPr marL="361950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спорт</a:t>
            </a:r>
          </a:p>
          <a:p>
            <a:pPr marL="361950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88,2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-16,2 к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2022 году</a:t>
            </a: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99,4%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76" y="3703149"/>
            <a:ext cx="391940" cy="39194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008775" y="5715069"/>
            <a:ext cx="5472666" cy="765701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Непрограммная деятельность </a:t>
            </a:r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25,4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+ 17,3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2022 году </a:t>
            </a:r>
          </a:p>
          <a:p>
            <a:pPr marL="361950"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69,1%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2" y="5622582"/>
            <a:ext cx="566362" cy="516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382">
            <a:off x="6695516" y="4594848"/>
            <a:ext cx="392003" cy="40352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008774" y="1518669"/>
            <a:ext cx="6048730" cy="497605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dirty="0" smtClean="0">
                <a:solidFill>
                  <a:schemeClr val="bg1"/>
                </a:solidFill>
                <a:latin typeface="Bahnschrift Condensed" pitchFamily="34" charset="0"/>
              </a:rPr>
              <a:t>   </a:t>
            </a:r>
            <a:r>
              <a:rPr lang="ru-RU" sz="2400" dirty="0" smtClean="0">
                <a:solidFill>
                  <a:schemeClr val="bg1"/>
                </a:solidFill>
                <a:latin typeface="Bahnschrift Condensed" pitchFamily="34" charset="0"/>
              </a:rPr>
              <a:t>3 156,5 МЛН РУБЛЕЙ / -177,2 МЛН РУБЛЕЙ (-5,3 %)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12922" y="1498363"/>
            <a:ext cx="4869117" cy="517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2800" dirty="0" smtClean="0">
                <a:solidFill>
                  <a:srgbClr val="FFFFFF"/>
                </a:solidFill>
                <a:latin typeface="Bahnschrift Condensed" pitchFamily="34" charset="0"/>
              </a:rPr>
              <a:t>ИСПОЛНЕНО 97,1%</a:t>
            </a:r>
            <a:r>
              <a:rPr lang="ru-RU" sz="28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</a:p>
          <a:p>
            <a:pPr algn="ctr"/>
            <a:endParaRPr lang="ru-RU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32" y="3866539"/>
            <a:ext cx="648337" cy="58080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681240" y="2232299"/>
            <a:ext cx="1800200" cy="1543672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Муниципальные</a:t>
            </a: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финансы 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endParaRPr lang="ru-RU" sz="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58,8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</a:t>
            </a:r>
            <a:r>
              <a:rPr lang="ru-RU" sz="24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рублей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- 8,1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2022 году 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99,8%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62" y="2095997"/>
            <a:ext cx="542822" cy="52685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4681240" y="3927380"/>
            <a:ext cx="1800200" cy="17406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Обеспечение</a:t>
            </a: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общественного</a:t>
            </a:r>
          </a:p>
          <a:p>
            <a:pPr marL="361950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порядка </a:t>
            </a: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26,4</a:t>
            </a:r>
            <a:r>
              <a:rPr lang="ru-RU" sz="2400" b="1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+ 0,1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2022 году </a:t>
            </a: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98,6%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62" y="3866539"/>
            <a:ext cx="556287" cy="52274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05" y="2232298"/>
            <a:ext cx="386499" cy="3864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0C921C9-D2B9-5F42-8AD6-08069C2AC7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6454" y="3188997"/>
            <a:ext cx="355600" cy="3937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4F9EF3F-955B-9040-8964-B284947534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1005" y="2749579"/>
            <a:ext cx="355600" cy="3556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C3D1223-9E2F-C74B-8C20-8D6A006437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76276" y="5968519"/>
            <a:ext cx="355600" cy="3556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AF819839-B9D3-0D4D-841E-9EA6DD50D9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34505" y="4178734"/>
            <a:ext cx="292100" cy="3556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4AF8B93-A40B-A646-B4A9-983E99F3E27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6899" y="1572898"/>
            <a:ext cx="355600" cy="3175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1249" y="3416239"/>
            <a:ext cx="253450" cy="2534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8661" y="3416239"/>
            <a:ext cx="253450" cy="2534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33103" y="3490871"/>
            <a:ext cx="253450" cy="2534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9473" y="5378344"/>
            <a:ext cx="253450" cy="2534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41067" y="5378993"/>
            <a:ext cx="253450" cy="25345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8676" y="5368613"/>
            <a:ext cx="253450" cy="2534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2415" y="6127157"/>
            <a:ext cx="253450" cy="25345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09828" y="2496129"/>
            <a:ext cx="253450" cy="25345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09828" y="3004134"/>
            <a:ext cx="253450" cy="2534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09828" y="3435089"/>
            <a:ext cx="253450" cy="25345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09828" y="3841639"/>
            <a:ext cx="253450" cy="25345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09828" y="4296018"/>
            <a:ext cx="253450" cy="2534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09828" y="4788822"/>
            <a:ext cx="253450" cy="2534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09828" y="5216223"/>
            <a:ext cx="253450" cy="25345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09828" y="5715069"/>
            <a:ext cx="253450" cy="2534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040" y="6170152"/>
            <a:ext cx="2492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01E49797-715A-7147-996D-351D0A77A6E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65273" y="5048302"/>
            <a:ext cx="397962" cy="32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16074"/>
            <a:ext cx="11018520" cy="630030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93008" y="648122"/>
            <a:ext cx="681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ОБРАЗОВАНИЕ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5012" y="1171342"/>
            <a:ext cx="2727920" cy="630443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1 </a:t>
            </a:r>
            <a:r>
              <a:rPr lang="en-US" sz="3500" dirty="0" smtClean="0">
                <a:solidFill>
                  <a:schemeClr val="bg1"/>
                </a:solidFill>
                <a:latin typeface="Bahnschrift Condensed" pitchFamily="34" charset="0"/>
              </a:rPr>
              <a:t>606,7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  <a:endParaRPr lang="ru-RU" sz="1400" dirty="0" smtClean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62689" y="1178708"/>
            <a:ext cx="4158911" cy="414993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Организация бесплатным питанием и молоком обучающихся</a:t>
            </a:r>
          </a:p>
          <a:p>
            <a:pPr algn="ctr"/>
            <a:r>
              <a:rPr lang="en-US" sz="3500" u="sng" dirty="0" smtClean="0">
                <a:solidFill>
                  <a:srgbClr val="4482E6"/>
                </a:solidFill>
                <a:latin typeface="Bahnschrift Condensed" pitchFamily="34" charset="0"/>
              </a:rPr>
              <a:t>64,9</a:t>
            </a:r>
            <a:r>
              <a:rPr lang="ru-RU" sz="2200" u="sng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из них:</a:t>
            </a:r>
          </a:p>
          <a:p>
            <a:pPr marL="809625"/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о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беспечение бесплатным горячим питанием обучающихся 1-4 классов, в </a:t>
            </a:r>
            <a:r>
              <a:rPr lang="ru-RU" sz="1500" dirty="0" err="1" smtClean="0">
                <a:solidFill>
                  <a:schemeClr val="tx1"/>
                </a:solidFill>
                <a:latin typeface="Bahnschrift Condensed" pitchFamily="34" charset="0"/>
              </a:rPr>
              <a:t>т.ч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. </a:t>
            </a:r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д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вухразовым льготным категориям</a:t>
            </a:r>
          </a:p>
          <a:p>
            <a:pPr marL="809625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/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о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беспечение бесплатным питанием обучающихся 5-11 классов (льготные категории)</a:t>
            </a:r>
          </a:p>
          <a:p>
            <a:pPr marL="809625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/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о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беспечение </a:t>
            </a:r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бесплатным молоком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учащихся 1-4 классов</a:t>
            </a:r>
          </a:p>
          <a:p>
            <a:pPr marL="809625" algn="ctr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 algn="ctr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Обеспечены горячим питанием и молоком 100% обучающихся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32" y="1081664"/>
            <a:ext cx="600754" cy="478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2689" y="2520330"/>
            <a:ext cx="83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3</a:t>
            </a:r>
            <a:r>
              <a:rPr lang="en-US" sz="2400" b="1" dirty="0" smtClean="0">
                <a:solidFill>
                  <a:srgbClr val="4482E6"/>
                </a:solidFill>
                <a:latin typeface="Bahnschrift Condensed" pitchFamily="34" charset="0"/>
              </a:rPr>
              <a:t>9,2</a:t>
            </a:r>
            <a:endParaRPr lang="ru-RU" sz="24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7143" y="3240410"/>
            <a:ext cx="78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482E6"/>
                </a:solidFill>
                <a:latin typeface="Bahnschrift Condensed" pitchFamily="34" charset="0"/>
              </a:rPr>
              <a:t>21,4</a:t>
            </a:r>
            <a:endParaRPr lang="ru-RU" sz="24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7143" y="3993701"/>
            <a:ext cx="7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482E6"/>
                </a:solidFill>
                <a:latin typeface="Bahnschrift Condensed" pitchFamily="34" charset="0"/>
              </a:rPr>
              <a:t>4,3</a:t>
            </a:r>
            <a:endParaRPr lang="ru-RU" sz="24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2" y="1216926"/>
            <a:ext cx="413025" cy="49118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905012" y="1929684"/>
            <a:ext cx="2727920" cy="468052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Финансовое обеспечение образовательной деятельности</a:t>
            </a:r>
          </a:p>
          <a:p>
            <a:pPr marL="361950" algn="ctr"/>
            <a:r>
              <a:rPr lang="ru-RU" sz="3500" u="sng" dirty="0" smtClean="0">
                <a:solidFill>
                  <a:srgbClr val="4482E6"/>
                </a:solidFill>
                <a:latin typeface="Bahnschrift Condensed" pitchFamily="34" charset="0"/>
              </a:rPr>
              <a:t>1 2</a:t>
            </a:r>
            <a:r>
              <a:rPr lang="en-US" sz="3500" u="sng" dirty="0" smtClean="0">
                <a:solidFill>
                  <a:srgbClr val="4482E6"/>
                </a:solidFill>
                <a:latin typeface="Bahnschrift Condensed" pitchFamily="34" charset="0"/>
              </a:rPr>
              <a:t>79,6</a:t>
            </a:r>
            <a:r>
              <a:rPr lang="ru-RU" sz="2200" u="sng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Образовательные учреждения Печенгского округа:</a:t>
            </a:r>
            <a:endParaRPr lang="ru-RU" sz="8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Bahnschrift Condensed" pitchFamily="34" charset="0"/>
              </a:rPr>
              <a:t>14</a:t>
            </a:r>
            <a:r>
              <a:rPr lang="ru-RU" sz="16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детских садов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       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1 960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воспитанников</a:t>
            </a:r>
            <a:endParaRPr lang="en-US" sz="1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endParaRPr lang="ru-RU" sz="1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10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общеобразовательных организаций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4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158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учащихся</a:t>
            </a:r>
            <a:endParaRPr lang="en-US" sz="1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endParaRPr lang="ru-RU" sz="1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учреждения дополнительного образования</a:t>
            </a:r>
          </a:p>
          <a:p>
            <a:r>
              <a:rPr lang="ru-RU" sz="13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1 800 </a:t>
            </a:r>
            <a:r>
              <a:rPr lang="ru-RU" sz="1300" dirty="0">
                <a:solidFill>
                  <a:prstClr val="black"/>
                </a:solidFill>
                <a:latin typeface="Bahnschrift Condensed" pitchFamily="34" charset="0"/>
              </a:rPr>
              <a:t>учащихся</a:t>
            </a:r>
            <a:r>
              <a:rPr lang="ru-RU" sz="1600" u="sng" dirty="0" smtClean="0">
                <a:solidFill>
                  <a:schemeClr val="tx1"/>
                </a:solidFill>
                <a:latin typeface="Bahnschrift Condensed" pitchFamily="34" charset="0"/>
              </a:rPr>
              <a:t>   </a:t>
            </a:r>
          </a:p>
          <a:p>
            <a:endParaRPr lang="ru-RU" sz="1600" u="sng" dirty="0">
              <a:solidFill>
                <a:schemeClr val="tx1"/>
              </a:solidFill>
              <a:latin typeface="Bahnschrift Condensed" pitchFamily="34" charset="0"/>
            </a:endParaRPr>
          </a:p>
          <a:p>
            <a:r>
              <a:rPr lang="ru-RU" sz="1600" b="1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    590 </a:t>
            </a:r>
            <a:r>
              <a:rPr lang="ru-RU" sz="1600" b="1" dirty="0" smtClean="0">
                <a:solidFill>
                  <a:schemeClr val="tx1"/>
                </a:solidFill>
                <a:latin typeface="Bahnschrift Condensed" pitchFamily="34" charset="0"/>
              </a:rPr>
              <a:t>педагогов, воспитателей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           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7" y="1863942"/>
            <a:ext cx="447945" cy="4639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68" y="4333927"/>
            <a:ext cx="285565" cy="19344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6" y="5016661"/>
            <a:ext cx="285565" cy="19344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39" y="5690207"/>
            <a:ext cx="285565" cy="193447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 flipH="1">
            <a:off x="8073995" y="1178708"/>
            <a:ext cx="3808039" cy="364303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09625"/>
            <a:endParaRPr lang="en-US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/>
            <a:endParaRPr lang="en-US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Выплата 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вознаграждения за классное руководство (кураторство) педагогам муниципальных и областных учреждений</a:t>
            </a: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Обеспечение деятельности советников директоров по воспитанию и взаимодействию с детскими общественными объединениями</a:t>
            </a:r>
          </a:p>
          <a:p>
            <a:pPr marL="809625" lvl="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Выплаты 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педагогическим работникам общеобразовательных учреждений за руководство школьными спортивными 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клубами</a:t>
            </a:r>
          </a:p>
          <a:p>
            <a:pPr marL="809625" lvl="0"/>
            <a:endParaRPr lang="ru-RU" sz="8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10" y="1081664"/>
            <a:ext cx="504056" cy="53058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074001" y="1681554"/>
            <a:ext cx="92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3</a:t>
            </a:r>
            <a:r>
              <a:rPr lang="en-US" sz="2400" b="1" dirty="0" smtClean="0">
                <a:solidFill>
                  <a:srgbClr val="4482E6"/>
                </a:solidFill>
                <a:latin typeface="Bahnschrift Condensed" pitchFamily="34" charset="0"/>
              </a:rPr>
              <a:t>2,2</a:t>
            </a:r>
            <a:endParaRPr lang="ru-RU" sz="24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37623" y="2595639"/>
            <a:ext cx="79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482E6"/>
                </a:solidFill>
                <a:latin typeface="Bahnschrift Condensed" pitchFamily="34" charset="0"/>
              </a:rPr>
              <a:t>5,3</a:t>
            </a:r>
            <a:endParaRPr lang="ru-RU" sz="24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37625" y="3327424"/>
            <a:ext cx="7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482E6"/>
                </a:solidFill>
                <a:latin typeface="Bahnschrift Condensed" pitchFamily="34" charset="0"/>
              </a:rPr>
              <a:t>1,0</a:t>
            </a:r>
            <a:endParaRPr lang="ru-RU" sz="24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587" y="6080484"/>
            <a:ext cx="253450" cy="2534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961" y="4821742"/>
            <a:ext cx="253450" cy="25345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762689" y="5451326"/>
            <a:ext cx="4158911" cy="117346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 algn="ctr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Организация</a:t>
            </a:r>
            <a:r>
              <a:rPr lang="en-US" sz="15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временного трудоустройства школьников в каникулярное время февраль-апрель 102 человека</a:t>
            </a:r>
          </a:p>
          <a:p>
            <a:pPr marL="447675" algn="ctr"/>
            <a:r>
              <a:rPr lang="ru-RU" sz="3500" u="sng" dirty="0" smtClean="0">
                <a:solidFill>
                  <a:srgbClr val="4482E6"/>
                </a:solidFill>
                <a:latin typeface="Bahnschrift Condensed" pitchFamily="34" charset="0"/>
              </a:rPr>
              <a:t>0,7</a:t>
            </a:r>
            <a:r>
              <a:rPr lang="ru-RU" sz="2200" u="sng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A1D536E9-97FF-9A48-B3B1-25E6B862B4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327" y="5399752"/>
            <a:ext cx="458470" cy="4912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Прямоугольник 30"/>
          <p:cNvSpPr/>
          <p:nvPr/>
        </p:nvSpPr>
        <p:spPr>
          <a:xfrm>
            <a:off x="8083890" y="4948466"/>
            <a:ext cx="3798146" cy="167631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 algn="ctr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447675" algn="ctr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Организация</a:t>
            </a:r>
            <a:r>
              <a:rPr lang="en-US" sz="15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оздоровительной кампании детей</a:t>
            </a:r>
          </a:p>
          <a:p>
            <a:pPr marL="447675" algn="ctr"/>
            <a:r>
              <a:rPr lang="ru-RU" sz="3500" u="sng" dirty="0" smtClean="0">
                <a:solidFill>
                  <a:srgbClr val="4482E6"/>
                </a:solidFill>
                <a:latin typeface="Bahnschrift Condensed" pitchFamily="34" charset="0"/>
              </a:rPr>
              <a:t>9,6</a:t>
            </a:r>
            <a:r>
              <a:rPr lang="ru-RU" sz="2200" u="sng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2CC7CA0-0EB6-0142-B5AA-A7754910FB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9609" y="4890462"/>
            <a:ext cx="508251" cy="4381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03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12035" y="1402857"/>
            <a:ext cx="3089085" cy="348853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Замена окон в образовательных организациях</a:t>
            </a:r>
          </a:p>
          <a:p>
            <a:pPr marL="361950" algn="ctr"/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(в </a:t>
            </a:r>
            <a:r>
              <a:rPr lang="ru-RU" sz="1400" b="1" dirty="0" err="1" smtClean="0">
                <a:solidFill>
                  <a:schemeClr val="tx1"/>
                </a:solidFill>
                <a:latin typeface="Bahnschrift Condensed" pitchFamily="34" charset="0"/>
              </a:rPr>
              <a:t>т.ч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. средства ПАО </a:t>
            </a:r>
            <a:r>
              <a:rPr lang="ru-RU" sz="1400" b="1" dirty="0" err="1" smtClean="0">
                <a:solidFill>
                  <a:schemeClr val="tx1"/>
                </a:solidFill>
                <a:latin typeface="Bahnschrift Condensed" pitchFamily="34" charset="0"/>
              </a:rPr>
              <a:t>Норникель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22,8</a:t>
            </a:r>
            <a:r>
              <a:rPr lang="ru-RU" sz="3200" u="sng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u="sng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marL="361950" algn="ctr"/>
            <a:endParaRPr lang="ru-RU" sz="500" u="sng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500" u="sng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500" u="sng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МБУДОУ №№ 1,2,4,6,7,8,9,27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   (962 окна) </a:t>
            </a:r>
          </a:p>
          <a:p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    МБУ СОШ № 19, МБУ ООШ № 22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    ( 101 окно) г Заполярный</a:t>
            </a:r>
          </a:p>
          <a:p>
            <a:endParaRPr lang="ru-RU" sz="500" dirty="0">
              <a:solidFill>
                <a:schemeClr val="tx1"/>
              </a:solidFill>
              <a:latin typeface="Bahnschrift Condensed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    МБУ СОШ №3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пгт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Никель (18 окон)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    МБУ СОШ №19 г Заполярный (8 окон)</a:t>
            </a:r>
            <a:endParaRPr lang="ru-RU" sz="16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47059" y="792138"/>
            <a:ext cx="688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ОБРАЗОВАНИЕ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73128" y="1402857"/>
            <a:ext cx="4248472" cy="348853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 algn="ctr"/>
            <a:r>
              <a:rPr lang="ru-RU" b="1" dirty="0" err="1" smtClean="0">
                <a:solidFill>
                  <a:schemeClr val="tx1"/>
                </a:solidFill>
                <a:latin typeface="Bahnschrift Condensed" pitchFamily="34" charset="0"/>
              </a:rPr>
              <a:t>Софинансирование</a:t>
            </a:r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 грантов на реализацию проекта Арктическая школа</a:t>
            </a:r>
          </a:p>
          <a:p>
            <a:pPr algn="ctr"/>
            <a:r>
              <a:rPr lang="en-US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0,</a:t>
            </a:r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2 </a:t>
            </a:r>
            <a:r>
              <a:rPr lang="ru-RU" u="sng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</a:t>
            </a:r>
            <a:endParaRPr lang="en-US" u="sng" dirty="0">
              <a:solidFill>
                <a:schemeClr val="tx1"/>
              </a:solidFill>
              <a:latin typeface="Bahnschrift Condensed" pitchFamily="34" charset="0"/>
            </a:endParaRPr>
          </a:p>
          <a:p>
            <a:pPr algn="just"/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   </a:t>
            </a:r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Ремонт и оснащение столовой в МБУ СОШ №5 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            </a:t>
            </a:r>
            <a:r>
              <a:rPr lang="ru-RU" sz="1500" b="1" dirty="0" err="1" smtClean="0">
                <a:solidFill>
                  <a:schemeClr val="tx1"/>
                </a:solidFill>
                <a:latin typeface="Bahnschrift Condensed" pitchFamily="34" charset="0"/>
              </a:rPr>
              <a:t>пгт</a:t>
            </a:r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 Печенга</a:t>
            </a:r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            Кабинет географии в МБУ СОШ №1 </a:t>
            </a:r>
            <a:r>
              <a:rPr lang="ru-RU" sz="1500" b="1" dirty="0" err="1" smtClean="0">
                <a:solidFill>
                  <a:schemeClr val="tx1"/>
                </a:solidFill>
                <a:latin typeface="Bahnschrift Condensed" pitchFamily="34" charset="0"/>
              </a:rPr>
              <a:t>пгт</a:t>
            </a:r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 Никель</a:t>
            </a:r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just"/>
            <a:endParaRPr lang="ru-RU" sz="1500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algn="just"/>
            <a:endParaRPr lang="ru-RU" sz="15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5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1292" y="4968602"/>
            <a:ext cx="11236732" cy="19442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lvl="0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          Обновление МТБ, ремонты </a:t>
            </a:r>
            <a:r>
              <a:rPr lang="ru-RU" b="1" dirty="0">
                <a:solidFill>
                  <a:prstClr val="black"/>
                </a:solidFill>
                <a:latin typeface="Bahnschrift Condensed" pitchFamily="34" charset="0"/>
              </a:rPr>
              <a:t>образовательных 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учреждений    </a:t>
            </a:r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85,0</a:t>
            </a:r>
            <a:r>
              <a:rPr lang="ru-RU" sz="2200" u="sng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u="sng" dirty="0" smtClean="0">
                <a:solidFill>
                  <a:prstClr val="black"/>
                </a:solidFill>
                <a:latin typeface="Bahnschrift Condensed" pitchFamily="34" charset="0"/>
              </a:rPr>
              <a:t>млн рублей </a:t>
            </a: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66336" y="1402857"/>
            <a:ext cx="3671688" cy="346195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09625" lvl="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Обеспечение комплексной безопасности образовательных </a:t>
            </a:r>
          </a:p>
          <a:p>
            <a:pPr marL="809625" lvl="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учреждений</a:t>
            </a:r>
          </a:p>
          <a:p>
            <a:pPr lvl="0"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11,4</a:t>
            </a:r>
            <a:r>
              <a:rPr lang="ru-RU" sz="2200" u="sng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u="sng" dirty="0">
                <a:solidFill>
                  <a:prstClr val="black"/>
                </a:solidFill>
                <a:latin typeface="Bahnschrift Condensed" pitchFamily="34" charset="0"/>
              </a:rPr>
              <a:t>млн рублей </a:t>
            </a:r>
            <a:endParaRPr lang="ru-RU" u="sng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 algn="ctr"/>
            <a:endParaRPr lang="ru-RU" u="sng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            </a:t>
            </a:r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У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стройство аварийного освещения МБДОУ №4, </a:t>
            </a:r>
          </a:p>
          <a:p>
            <a:pPr lvl="0"/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           №8, МБУ СОШ № 5, МБУ ООШ №20</a:t>
            </a:r>
          </a:p>
          <a:p>
            <a:pPr lvl="0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             </a:t>
            </a:r>
            <a:r>
              <a:rPr lang="ru-RU" sz="1500" dirty="0" err="1">
                <a:solidFill>
                  <a:schemeClr val="tx1"/>
                </a:solidFill>
                <a:latin typeface="Bahnschrift Condensed" pitchFamily="34" charset="0"/>
              </a:rPr>
              <a:t>П</a:t>
            </a:r>
            <a:r>
              <a:rPr lang="ru-RU" sz="1500" dirty="0" err="1" smtClean="0">
                <a:solidFill>
                  <a:schemeClr val="tx1"/>
                </a:solidFill>
                <a:latin typeface="Bahnschrift Condensed" pitchFamily="34" charset="0"/>
              </a:rPr>
              <a:t>ериметральное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ограждение МБДОУ №1 , №8</a:t>
            </a:r>
          </a:p>
          <a:p>
            <a:pPr lvl="0"/>
            <a:endParaRPr lang="ru-RU" sz="15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            Замена дверных блоков противопожарными         </a:t>
            </a:r>
          </a:p>
          <a:p>
            <a:pPr lvl="0"/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           МБУ СОШ №3, МБУ ООШ №22, №20, МБДОУ №4</a:t>
            </a:r>
            <a:endParaRPr lang="ru-RU" sz="15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8" y="4955629"/>
            <a:ext cx="596438" cy="61852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7B5AA7-B279-E84D-8202-99B4C458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8" y="1283665"/>
            <a:ext cx="453893" cy="4538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CAA602-FD80-5D43-9869-4FE62A3AB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1" y="1279312"/>
            <a:ext cx="503336" cy="5489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F49562D-46F6-CB4F-8498-D6D625EAD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697" y="1307887"/>
            <a:ext cx="602988" cy="5383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08" y="3020400"/>
            <a:ext cx="253450" cy="2534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157" y="2482940"/>
            <a:ext cx="253450" cy="2534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157" y="2951038"/>
            <a:ext cx="253450" cy="2534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865" y="3111865"/>
            <a:ext cx="253450" cy="2534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865" y="3760983"/>
            <a:ext cx="253450" cy="25345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865" y="4274773"/>
            <a:ext cx="253450" cy="25345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187" y="4107996"/>
            <a:ext cx="253450" cy="25345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08" y="3553950"/>
            <a:ext cx="253450" cy="2534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41" y="3205927"/>
            <a:ext cx="2081558" cy="1561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58" y="3188248"/>
            <a:ext cx="1657926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99" y="5503835"/>
            <a:ext cx="3147786" cy="1350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51" y="5501065"/>
            <a:ext cx="3096344" cy="1352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36" y="5040611"/>
            <a:ext cx="3455664" cy="18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65016" y="79213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КУЛЬТУРА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4" y="1368202"/>
            <a:ext cx="3096481" cy="532013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408,5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90875" y="2016273"/>
            <a:ext cx="3142430" cy="318595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Ремонт, оснащение учреждений дополнительного образования в сфере культуры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Ремонт кровли МБУ ДО ДХШ №2 </a:t>
            </a:r>
          </a:p>
          <a:p>
            <a:pPr marL="361950" algn="just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г Заполярный</a:t>
            </a:r>
          </a:p>
          <a:p>
            <a:pPr marL="361950" algn="just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Ремонт гардероба, коридора 1 этажа МБУ ДО ДХШ №1</a:t>
            </a:r>
          </a:p>
          <a:p>
            <a:pPr marL="361950" algn="just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Приобретение мебели для кабинетов, художественного оборудования, музыкальных инструментов МБУ ДО ДХШ №№1,2, МБУ ДО ДМШ №№ 1,2,3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126780" y="5729416"/>
            <a:ext cx="7395220" cy="102646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Реализация проекта Сопки-Семья на базе </a:t>
            </a:r>
            <a:r>
              <a:rPr lang="ru-RU" b="1" dirty="0" err="1" smtClean="0">
                <a:solidFill>
                  <a:schemeClr val="tx1"/>
                </a:solidFill>
                <a:latin typeface="Bahnschrift Condensed" pitchFamily="34" charset="0"/>
              </a:rPr>
              <a:t>Печенгского</a:t>
            </a:r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 МБО (средства ПАО </a:t>
            </a:r>
            <a:r>
              <a:rPr lang="ru-RU" b="1" dirty="0" err="1" smtClean="0">
                <a:solidFill>
                  <a:schemeClr val="tx1"/>
                </a:solidFill>
                <a:latin typeface="Bahnschrift Condensed" pitchFamily="34" charset="0"/>
              </a:rPr>
              <a:t>Норникель</a:t>
            </a:r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)</a:t>
            </a:r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филиал № 3 </a:t>
            </a:r>
            <a:r>
              <a:rPr lang="ru-RU" sz="1500" dirty="0" err="1" smtClean="0">
                <a:solidFill>
                  <a:schemeClr val="tx1"/>
                </a:solidFill>
                <a:latin typeface="Bahnschrift Condensed" pitchFamily="34" charset="0"/>
              </a:rPr>
              <a:t>Печенгского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МБО г Заполярный</a:t>
            </a:r>
          </a:p>
          <a:p>
            <a:pPr marL="361950" algn="ctr"/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к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апитальный ремонт кровли         </a:t>
            </a:r>
          </a:p>
          <a:p>
            <a:pPr marL="361950" algn="just"/>
            <a:r>
              <a:rPr lang="ru-RU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            </a:t>
            </a:r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6269" y="5991986"/>
            <a:ext cx="1827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4482E6"/>
                </a:solidFill>
                <a:latin typeface="Bahnschrift Condensed" pitchFamily="34" charset="0"/>
              </a:rPr>
              <a:t>10,0 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  <a:endParaRPr lang="ru-RU" sz="1600" dirty="0">
              <a:latin typeface="Bahnschrift Condensed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10" y="5626318"/>
            <a:ext cx="629159" cy="652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3" y="1366243"/>
            <a:ext cx="515010" cy="50849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39262" y="2799651"/>
            <a:ext cx="1845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    </a:t>
            </a:r>
            <a:r>
              <a:rPr lang="ru-RU" sz="3200" u="sng" dirty="0" smtClean="0">
                <a:solidFill>
                  <a:srgbClr val="4482E6"/>
                </a:solidFill>
                <a:latin typeface="Bahnschrift Condensed" pitchFamily="34" charset="0"/>
              </a:rPr>
              <a:t>9,</a:t>
            </a:r>
            <a:r>
              <a:rPr lang="ru-RU" sz="3200" u="sng" dirty="0" smtClean="0">
                <a:solidFill>
                  <a:srgbClr val="0070C0"/>
                </a:solidFill>
                <a:latin typeface="Bahnschrift Condensed" pitchFamily="34" charset="0"/>
              </a:rPr>
              <a:t>2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0875" y="5328642"/>
            <a:ext cx="3142430" cy="144016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Реконструкция МБУК ДК Восход</a:t>
            </a:r>
          </a:p>
          <a:p>
            <a:pPr marL="361950" algn="ctr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6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Средства переведены на лицевой счет учреждения, без оплаты подрядчику</a:t>
            </a:r>
            <a:endParaRPr lang="ru-RU" sz="15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14173" y="5654884"/>
            <a:ext cx="2219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4482E6"/>
                </a:solidFill>
                <a:latin typeface="Bahnschrift Condensed" pitchFamily="34" charset="0"/>
              </a:rPr>
              <a:t>108,6</a:t>
            </a:r>
            <a:r>
              <a:rPr lang="ru-RU" sz="2400" u="sng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26780" y="1368202"/>
            <a:ext cx="7395219" cy="42220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Ремонт и оснащение учреждений культуры </a:t>
            </a:r>
          </a:p>
          <a:p>
            <a:pPr marL="361950" algn="ctr"/>
            <a:endParaRPr lang="ru-RU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6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 кровли сельского клуба,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нп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Раякоски</a:t>
            </a:r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 помещения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Печенгского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МБО филиал №7,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нп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Лиинахамари</a:t>
            </a:r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Ремонты лестничных пролетов, ДК Октябрь</a:t>
            </a:r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Приобретение мебели, шатра, вокальные радиосистемы, театрализованных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комстюмов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, книжных фондов (МБУК, ДК Восход, сельский клуб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нп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Раяскоски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, МБУ ДК Октябрь, МБУК КДЦ Платформа (оборудование механизации сцены)</a:t>
            </a:r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 входной группы, установка </a:t>
            </a:r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электротехнического оборудования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(музей,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пгт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Никель)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361950" algn="ctr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97464" y="166812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4482E6"/>
                </a:solidFill>
                <a:latin typeface="Bahnschrift Condensed" pitchFamily="34" charset="0"/>
              </a:rPr>
              <a:t>11,2</a:t>
            </a:r>
            <a:r>
              <a:rPr lang="ru-RU" sz="2900" u="sng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6" y="5202224"/>
            <a:ext cx="578877" cy="64441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A45105C-A147-A944-92AE-F7561E771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04" y="1960511"/>
            <a:ext cx="480854" cy="5435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46" y="1270030"/>
            <a:ext cx="633084" cy="70091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4" y="3503779"/>
            <a:ext cx="253450" cy="2534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4" y="3914307"/>
            <a:ext cx="253450" cy="2534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419" y="4341963"/>
            <a:ext cx="253450" cy="2534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518" y="2194872"/>
            <a:ext cx="253450" cy="25345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6643" y="3011708"/>
            <a:ext cx="253450" cy="25345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518" y="2461023"/>
            <a:ext cx="253450" cy="25345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518" y="2729494"/>
            <a:ext cx="253450" cy="25345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6643" y="3673657"/>
            <a:ext cx="253450" cy="2534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47" y="3968106"/>
            <a:ext cx="1779448" cy="1563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44" y="3987700"/>
            <a:ext cx="2048972" cy="1536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60" y="3927107"/>
            <a:ext cx="1633569" cy="16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</a:t>
            </a:r>
            <a:r>
              <a:rPr lang="en-US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3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65016" y="79213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ФИЗИЧЕСКАЯ КУЛЬТУРА И СПОРТ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808" y="1315359"/>
            <a:ext cx="3240359" cy="637080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88,2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72549" y="2191119"/>
            <a:ext cx="3602535" cy="464969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Ремонты, оснащение СК</a:t>
            </a:r>
          </a:p>
          <a:p>
            <a:pPr marL="361950"/>
            <a:endParaRPr lang="ru-RU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18000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Ремонтные работы по восстановлению ограждения футбольного поля, г Заполярный</a:t>
            </a:r>
            <a:endParaRPr lang="ru-RU" sz="14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18000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Оснащение медкабинета СК Дельфин</a:t>
            </a:r>
          </a:p>
          <a:p>
            <a:pPr marL="18000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Ремонтные работы ХВС, ГВС в СК Строитель</a:t>
            </a:r>
          </a:p>
          <a:p>
            <a:pPr marL="18000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Ремонт чаши бассейна в СК Металлург</a:t>
            </a:r>
          </a:p>
          <a:p>
            <a:pPr marL="18000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Приобретение многоместных скамеек в фойе, спортинвентаря в СК Металлург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7200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72000"/>
            <a:endParaRPr lang="ru-RU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361950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2849" y="2402814"/>
            <a:ext cx="25202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       </a:t>
            </a:r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5,4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9" y="1375751"/>
            <a:ext cx="662411" cy="57668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537224" y="1375751"/>
            <a:ext cx="3744416" cy="546505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     Р</a:t>
            </a:r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еализация местных инициатив</a:t>
            </a:r>
          </a:p>
          <a:p>
            <a:pPr marL="828000"/>
            <a:endParaRPr lang="ru-RU" sz="8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82800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</a:t>
            </a:r>
          </a:p>
          <a:p>
            <a:pPr marL="82800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265113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Устройство освещения лыжни для школьников МБУ СОШ №7,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нп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Корзуново</a:t>
            </a:r>
            <a:endParaRPr lang="ru-RU" sz="16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82800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endParaRPr lang="ru-RU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endParaRPr lang="ru-RU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endParaRPr lang="ru-RU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72000"/>
            <a:endParaRPr lang="ru-RU" b="1" dirty="0">
              <a:solidFill>
                <a:srgbClr val="4482E6"/>
              </a:solidFill>
              <a:latin typeface="Bahnschrift Condensed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425656" y="1375751"/>
            <a:ext cx="3274675" cy="546505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      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Массовый спорт</a:t>
            </a:r>
          </a:p>
          <a:p>
            <a:pPr marL="895350"/>
            <a:endParaRPr lang="ru-RU" sz="6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953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Приобретение спортинвентаря (пьедестал разборный, флагштоки, олимпийки, акустическая система, мячи, сетки для волейбола)</a:t>
            </a:r>
          </a:p>
          <a:p>
            <a:pPr marL="895350"/>
            <a:endParaRPr lang="ru-RU" sz="16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1076325"/>
            <a:endParaRPr lang="en-US" sz="16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1076325"/>
            <a:endParaRPr lang="en-US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26670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Чемпионат и Первенство СЗВО по плаванию г Калининград (2 золотых, 2 серебряных, 1 бронзовая медалей)</a:t>
            </a:r>
          </a:p>
          <a:p>
            <a:pPr marL="26670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Кубок России по восточным единоборствам, </a:t>
            </a:r>
            <a:r>
              <a:rPr lang="ru-RU" sz="1500" dirty="0" err="1" smtClean="0">
                <a:solidFill>
                  <a:schemeClr val="tx1"/>
                </a:solidFill>
                <a:latin typeface="Bahnschrift Condensed" pitchFamily="34" charset="0"/>
              </a:rPr>
              <a:t>Кобудо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, </a:t>
            </a:r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г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Москва (4 </a:t>
            </a:r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золотых,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1 серебряная, 5 бронзовых медалей)</a:t>
            </a:r>
          </a:p>
          <a:p>
            <a:pPr marL="26670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Лига Воронежской области Федерального восточного единоборства «Новая </a:t>
            </a:r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Эра»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(13 </a:t>
            </a:r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золотых,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3 </a:t>
            </a:r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серебряных,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7 бронзовых медалей)</a:t>
            </a:r>
          </a:p>
          <a:p>
            <a:pPr marL="26670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Чемпионат </a:t>
            </a:r>
            <a:r>
              <a:rPr lang="ru-RU" sz="1500" dirty="0" err="1" smtClean="0">
                <a:solidFill>
                  <a:schemeClr val="tx1"/>
                </a:solidFill>
                <a:latin typeface="Bahnschrift Condensed" pitchFamily="34" charset="0"/>
              </a:rPr>
              <a:t>Печенгского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муниципального округа по мотокроссу (1 командное место)</a:t>
            </a:r>
          </a:p>
          <a:p>
            <a:pPr marL="26670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«Кубок </a:t>
            </a:r>
            <a:r>
              <a:rPr lang="ru-RU" sz="1500" dirty="0" err="1" smtClean="0">
                <a:solidFill>
                  <a:schemeClr val="tx1"/>
                </a:solidFill>
                <a:latin typeface="Bahnschrift Condensed" pitchFamily="34" charset="0"/>
              </a:rPr>
              <a:t>Туломы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- 2023» (1,2,3 места)</a:t>
            </a:r>
          </a:p>
          <a:p>
            <a:pPr marL="266700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266700"/>
            <a:endParaRPr lang="ru-RU" sz="8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60133" y="1900914"/>
            <a:ext cx="124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0,8</a:t>
            </a:r>
            <a:r>
              <a:rPr lang="ru-RU" sz="32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</a:p>
          <a:p>
            <a:pPr algn="ctr"/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5545335" y="1731638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1,8</a:t>
            </a:r>
            <a:r>
              <a:rPr lang="ru-RU" sz="3200" b="1" u="sng" dirty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29" y="2943959"/>
            <a:ext cx="201069" cy="20106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29" y="3375387"/>
            <a:ext cx="201069" cy="20106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29" y="3778672"/>
            <a:ext cx="201069" cy="20106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17E502BD-3D90-0C41-8437-FE8095357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79" y="2082228"/>
            <a:ext cx="468370" cy="4683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330" y="3674237"/>
            <a:ext cx="201069" cy="20106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156" y="4273970"/>
            <a:ext cx="201069" cy="20106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395" y="5954938"/>
            <a:ext cx="201069" cy="20106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996" y="5001268"/>
            <a:ext cx="201069" cy="20106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6A2CB1AA-4B44-494B-BD25-4AD65EB01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352" y="1367034"/>
            <a:ext cx="520734" cy="520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41" y="1343499"/>
            <a:ext cx="648337" cy="5808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92" y="3576456"/>
            <a:ext cx="201069" cy="20106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28" y="4003970"/>
            <a:ext cx="201069" cy="201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6" y="4452279"/>
            <a:ext cx="2309419" cy="1299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7" y="5417222"/>
            <a:ext cx="1827705" cy="1370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85" y="3160859"/>
            <a:ext cx="3507091" cy="346392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010078" y="3002978"/>
            <a:ext cx="2007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2,9</a:t>
            </a:r>
            <a:r>
              <a:rPr lang="ru-RU" sz="32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395" y="6312050"/>
            <a:ext cx="201069" cy="2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6945</TotalTime>
  <Words>2446</Words>
  <Application>Microsoft Office PowerPoint</Application>
  <PresentationFormat>Произвольный</PresentationFormat>
  <Paragraphs>688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ИСПОЛНЕНИЕ БЮДЖЕТА ОКРУГА ЗА 2023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Пикина Надежда Анатольевна</cp:lastModifiedBy>
  <cp:revision>589</cp:revision>
  <cp:lastPrinted>2024-05-15T06:52:55Z</cp:lastPrinted>
  <dcterms:created xsi:type="dcterms:W3CDTF">2022-04-18T14:32:00Z</dcterms:created>
  <dcterms:modified xsi:type="dcterms:W3CDTF">2024-05-21T06:38:03Z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2022-04-18T00:00:00Z</vt:filetime>
  </property>
</Properties>
</file>