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2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294" r:id="rId11"/>
    <p:sldId id="298" r:id="rId12"/>
    <p:sldId id="299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15" r:id="rId22"/>
    <p:sldId id="316" r:id="rId23"/>
    <p:sldId id="309" r:id="rId24"/>
    <p:sldId id="314" r:id="rId25"/>
    <p:sldId id="311" r:id="rId26"/>
  </p:sldIdLst>
  <p:sldSz cx="12242800" cy="72009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E6E6E6"/>
    <a:srgbClr val="007AD6"/>
    <a:srgbClr val="4482E6"/>
    <a:srgbClr val="FFFFFF"/>
    <a:srgbClr val="EAEAEA"/>
    <a:srgbClr val="EEEEEE"/>
    <a:srgbClr val="E0E0E0"/>
    <a:srgbClr val="D818C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22" autoAdjust="0"/>
  </p:normalViewPr>
  <p:slideViewPr>
    <p:cSldViewPr>
      <p:cViewPr>
        <p:scale>
          <a:sx n="100" d="100"/>
          <a:sy n="100" d="100"/>
        </p:scale>
        <p:origin x="-948" y="-1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6101950007033E-2"/>
          <c:y val="0.12353650586866528"/>
          <c:w val="0.85132848615245282"/>
          <c:h val="0.869406558986252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4482E6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explosion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4"/>
            <c:bubble3D val="0"/>
            <c:explosion val="2"/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675</c:v>
                </c:pt>
                <c:pt idx="1">
                  <c:v>103</c:v>
                </c:pt>
                <c:pt idx="2">
                  <c:v>182.2</c:v>
                </c:pt>
                <c:pt idx="3">
                  <c:v>14.4</c:v>
                </c:pt>
                <c:pt idx="4">
                  <c:v>8.6999999999999993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0618937831992"/>
          <c:y val="0.26096194270755207"/>
          <c:w val="0.58869377101128384"/>
          <c:h val="0.595508988803294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 w="34925" cmpd="sng">
              <a:solidFill>
                <a:srgbClr val="FFFFFF"/>
              </a:solidFill>
            </a:ln>
          </c:spPr>
          <c:explosion val="19"/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008083160652838E-2"/>
          <c:y val="0.15248154719784676"/>
          <c:w val="0.74525521038480635"/>
          <c:h val="0.819803633221048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 w="34925" cmpd="sng">
              <a:solidFill>
                <a:srgbClr val="FFFFFF"/>
              </a:solidFill>
            </a:ln>
          </c:spPr>
          <c:explosion val="22"/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4148805659294"/>
          <c:y val="2.3340250869102728E-3"/>
          <c:w val="0.69863463837379369"/>
          <c:h val="0.752593340787511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249.2</c:v>
                </c:pt>
                <c:pt idx="1">
                  <c:v>226.9</c:v>
                </c:pt>
                <c:pt idx="2">
                  <c:v>136.80000000000001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32.700000000000003</c:v>
                </c:pt>
                <c:pt idx="1">
                  <c:v>43.2</c:v>
                </c:pt>
                <c:pt idx="2">
                  <c:v>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Государственные гарантии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956672"/>
        <c:axId val="257032576"/>
      </c:barChart>
      <c:catAx>
        <c:axId val="256956672"/>
        <c:scaling>
          <c:orientation val="minMax"/>
        </c:scaling>
        <c:delete val="1"/>
        <c:axPos val="l"/>
        <c:majorTickMark val="out"/>
        <c:minorTickMark val="none"/>
        <c:tickLblPos val="nextTo"/>
        <c:crossAx val="257032576"/>
        <c:crosses val="autoZero"/>
        <c:auto val="1"/>
        <c:lblAlgn val="ctr"/>
        <c:lblOffset val="100"/>
        <c:noMultiLvlLbl val="0"/>
      </c:catAx>
      <c:valAx>
        <c:axId val="257032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6956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Bahnschrift Light Condensed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Bahnschrift Light Condensed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Bahnschrift Light Condensed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9340057856860449E-2"/>
          <c:y val="0.78231577190804158"/>
          <c:w val="0.47757651527524275"/>
          <c:h val="0.194343977222855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0.30357</cdr:x>
      <cdr:y>0.37996</cdr:y>
    </cdr:from>
    <cdr:to>
      <cdr:x>0.7089</cdr:x>
      <cdr:y>0.72096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5" y="1500326"/>
          <a:ext cx="1634480" cy="1346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0.33929</cdr:x>
      <cdr:y>0.37996</cdr:y>
    </cdr:from>
    <cdr:to>
      <cdr:x>0.73214</cdr:x>
      <cdr:y>0.74469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1" y="1500326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0.33333</cdr:x>
      <cdr:y>0.09717</cdr:y>
    </cdr:from>
    <cdr:to>
      <cdr:x>0.46582</cdr:x>
      <cdr:y>0.12184</cdr:y>
    </cdr:to>
    <cdr:cxnSp macro="">
      <cdr:nvCxnSpPr>
        <cdr:cNvPr id="4" name="Прямая соединительная линия 3"/>
        <cdr:cNvCxnSpPr>
          <a:endCxn xmlns:a="http://schemas.openxmlformats.org/drawingml/2006/main" id="6" idx="2"/>
        </cdr:cNvCxnSpPr>
      </cdr:nvCxnSpPr>
      <cdr:spPr>
        <a:xfrm xmlns:a="http://schemas.openxmlformats.org/drawingml/2006/main">
          <a:off x="1440160" y="404672"/>
          <a:ext cx="572411" cy="102729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0.43333</cdr:x>
      <cdr:y>0.05749</cdr:y>
    </cdr:from>
    <cdr:to>
      <cdr:x>0.49831</cdr:x>
      <cdr:y>0.12184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72208" y="239435"/>
          <a:ext cx="280725" cy="2679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0.08333</cdr:x>
      <cdr:y>0.48499</cdr:y>
    </cdr:from>
    <cdr:to>
      <cdr:x>0.33333</cdr:x>
      <cdr:y>0.69192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360040" y="2019806"/>
          <a:ext cx="1080120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FFFF"/>
              </a:solidFill>
              <a:latin typeface="Arial Narrow" pitchFamily="34" charset="0"/>
            </a:rPr>
            <a:t>Налог на совокупный доход </a:t>
          </a:r>
        </a:p>
        <a:p xmlns:a="http://schemas.openxmlformats.org/drawingml/2006/main">
          <a:r>
            <a:rPr lang="ru-RU" sz="1400" b="1" dirty="0" smtClean="0">
              <a:solidFill>
                <a:srgbClr val="FFFFFF"/>
              </a:solidFill>
              <a:latin typeface="Arial Narrow" pitchFamily="34" charset="0"/>
            </a:rPr>
            <a:t>10,5%</a:t>
          </a:r>
          <a:endParaRPr lang="ru-RU" sz="1400" b="1" dirty="0">
            <a:solidFill>
              <a:srgbClr val="FFFFFF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0.18936</cdr:x>
      <cdr:y>0.02754</cdr:y>
    </cdr:from>
    <cdr:to>
      <cdr:x>0.42607</cdr:x>
      <cdr:y>0.13303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8147" y="114700"/>
          <a:ext cx="1022661" cy="439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Акцизы </a:t>
          </a:r>
        </a:p>
        <a:p xmlns:a="http://schemas.openxmlformats.org/drawingml/2006/main">
          <a:r>
            <a:rPr lang="ru-RU" sz="1100" dirty="0" smtClean="0"/>
            <a:t>1,5%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</cdr:x>
      <cdr:y>0</cdr:y>
    </cdr:from>
    <cdr:to>
      <cdr:x>0.98333</cdr:x>
      <cdr:y>0.11658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728192" y="-2160290"/>
          <a:ext cx="2520280" cy="485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100" dirty="0" smtClean="0"/>
            <a:t>Налог на имущество физических лиц </a:t>
          </a:r>
        </a:p>
        <a:p xmlns:a="http://schemas.openxmlformats.org/drawingml/2006/main">
          <a:pPr algn="l"/>
          <a:r>
            <a:rPr lang="ru-RU" dirty="0"/>
            <a:t> </a:t>
          </a:r>
          <a:r>
            <a:rPr lang="ru-RU" dirty="0" smtClean="0"/>
            <a:t>             </a:t>
          </a:r>
          <a:r>
            <a:rPr lang="ru-RU" sz="1100" dirty="0" smtClean="0"/>
            <a:t>0,9%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0.19543</cdr:x>
      <cdr:y>0.23304</cdr:y>
    </cdr:from>
    <cdr:to>
      <cdr:x>0.52877</cdr:x>
      <cdr:y>0.35483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844366" y="970538"/>
          <a:ext cx="1440160" cy="50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Arial Narrow" pitchFamily="34" charset="0"/>
            </a:rPr>
            <a:t>Прочие доходы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Arial Narrow" pitchFamily="34" charset="0"/>
            </a:rPr>
            <a:t>18,5%</a:t>
          </a:r>
          <a:endParaRPr lang="ru-RU" sz="1400" b="1" dirty="0">
            <a:solidFill>
              <a:schemeClr val="bg1"/>
            </a:solidFill>
            <a:latin typeface="Arial Narrow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0.21935</cdr:x>
      <cdr:y>0.2513</cdr:y>
    </cdr:from>
    <cdr:to>
      <cdr:x>0.33138</cdr:x>
      <cdr:y>0.31684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0294" y="1367382"/>
          <a:ext cx="914400" cy="356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700" dirty="0" smtClean="0">
              <a:solidFill>
                <a:schemeClr val="bg1"/>
              </a:solidFill>
              <a:latin typeface="Bahnschrift Condensed" pitchFamily="34" charset="0"/>
            </a:rPr>
            <a:t>136,8</a:t>
          </a:r>
          <a:endParaRPr lang="ru-RU" sz="1700" dirty="0">
            <a:solidFill>
              <a:schemeClr val="bg1"/>
            </a:solidFill>
            <a:latin typeface="Bahnschrift Condensed" pitchFamily="34" charset="0"/>
          </a:endParaRPr>
        </a:p>
      </cdr:txBody>
    </cdr:sp>
  </cdr:relSizeAnchor>
  <cdr:relSizeAnchor xmlns:cdr="http://schemas.openxmlformats.org/drawingml/2006/chartDrawing">
    <cdr:from>
      <cdr:x>0.40031</cdr:x>
      <cdr:y>0.25198</cdr:y>
    </cdr:from>
    <cdr:to>
      <cdr:x>0.41115</cdr:x>
      <cdr:y>0.26391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67264" y="1371097"/>
          <a:ext cx="88503" cy="64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0.40379</cdr:x>
      <cdr:y>0.2548</cdr:y>
    </cdr:from>
    <cdr:to>
      <cdr:x>0.51583</cdr:x>
      <cdr:y>0.42285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95715" y="1386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700" dirty="0" smtClean="0">
              <a:solidFill>
                <a:srgbClr val="0070C0"/>
              </a:solidFill>
              <a:latin typeface="Bahnschrift Condensed" pitchFamily="34" charset="0"/>
            </a:rPr>
            <a:t>54,0</a:t>
          </a:r>
          <a:endParaRPr lang="ru-RU" sz="1700" dirty="0">
            <a:solidFill>
              <a:srgbClr val="0070C0"/>
            </a:solidFill>
            <a:latin typeface="Bahnschrift Condensed" pitchFamily="34" charset="0"/>
          </a:endParaRPr>
        </a:p>
      </cdr:txBody>
    </cdr:sp>
  </cdr:relSizeAnchor>
  <cdr:relSizeAnchor xmlns:cdr="http://schemas.openxmlformats.org/drawingml/2006/chartDrawing">
    <cdr:from>
      <cdr:x>0.46112</cdr:x>
      <cdr:y>0.24869</cdr:y>
    </cdr:from>
    <cdr:to>
      <cdr:x>0.57315</cdr:x>
      <cdr:y>0.41674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63596" y="13531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700" dirty="0" smtClean="0">
              <a:solidFill>
                <a:schemeClr val="bg1"/>
              </a:solidFill>
              <a:latin typeface="Bahnschrift Condensed" pitchFamily="34" charset="0"/>
            </a:rPr>
            <a:t> 0</a:t>
          </a:r>
          <a:endParaRPr lang="ru-RU" sz="1700" dirty="0">
            <a:solidFill>
              <a:schemeClr val="bg1"/>
            </a:solidFill>
            <a:latin typeface="Bahnschrift Condensed" pitchFamily="34" charset="0"/>
          </a:endParaRPr>
        </a:p>
      </cdr:txBody>
    </cdr:sp>
  </cdr:relSizeAnchor>
  <cdr:relSizeAnchor xmlns:cdr="http://schemas.openxmlformats.org/drawingml/2006/chartDrawing">
    <cdr:from>
      <cdr:x>0.24352</cdr:x>
      <cdr:y>0.43458</cdr:y>
    </cdr:from>
    <cdr:to>
      <cdr:x>0.25235</cdr:x>
      <cdr:y>0.4698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87615" y="2364645"/>
          <a:ext cx="72008" cy="191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0.28828</cdr:x>
      <cdr:y>0.43458</cdr:y>
    </cdr:from>
    <cdr:to>
      <cdr:x>0.40031</cdr:x>
      <cdr:y>0.60263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52864" y="236464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700" dirty="0" smtClean="0">
              <a:solidFill>
                <a:schemeClr val="bg1"/>
              </a:solidFill>
              <a:latin typeface="Bahnschrift Condensed" pitchFamily="34" charset="0"/>
            </a:rPr>
            <a:t>226,9</a:t>
          </a:r>
          <a:endParaRPr lang="ru-RU" sz="1700" dirty="0">
            <a:solidFill>
              <a:schemeClr val="bg1"/>
            </a:solidFill>
            <a:latin typeface="Bahnschrift Condensed" pitchFamily="34" charset="0"/>
          </a:endParaRPr>
        </a:p>
      </cdr:txBody>
    </cdr:sp>
  </cdr:relSizeAnchor>
  <cdr:relSizeAnchor xmlns:cdr="http://schemas.openxmlformats.org/drawingml/2006/chartDrawing">
    <cdr:from>
      <cdr:x>0.54349</cdr:x>
      <cdr:y>0.43645</cdr:y>
    </cdr:from>
    <cdr:to>
      <cdr:x>0.65552</cdr:x>
      <cdr:y>0.6045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35887" y="2374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700" dirty="0" smtClean="0">
              <a:solidFill>
                <a:srgbClr val="0070C0"/>
              </a:solidFill>
              <a:latin typeface="Bahnschrift Light Condensed" pitchFamily="34" charset="0"/>
            </a:rPr>
            <a:t>43,2</a:t>
          </a:r>
          <a:endParaRPr lang="ru-RU" sz="1700" dirty="0">
            <a:solidFill>
              <a:srgbClr val="0070C0"/>
            </a:solidFill>
            <a:latin typeface="Bahnschrift Light Condensed" pitchFamily="34" charset="0"/>
          </a:endParaRPr>
        </a:p>
      </cdr:txBody>
    </cdr:sp>
  </cdr:relSizeAnchor>
  <cdr:relSizeAnchor xmlns:cdr="http://schemas.openxmlformats.org/drawingml/2006/chartDrawing">
    <cdr:from>
      <cdr:x>0.60183</cdr:x>
      <cdr:y>0.4407</cdr:y>
    </cdr:from>
    <cdr:to>
      <cdr:x>0.62489</cdr:x>
      <cdr:y>0.50931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12078" y="2397944"/>
          <a:ext cx="188159" cy="373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227013" indent="-454025"/>
          <a:r>
            <a:rPr lang="en-US" sz="1700" dirty="0" smtClean="0">
              <a:solidFill>
                <a:schemeClr val="bg1"/>
              </a:solidFill>
              <a:latin typeface="Bahnschrift Condensed" pitchFamily="34" charset="0"/>
            </a:rPr>
            <a:t>0</a:t>
          </a:r>
          <a:endParaRPr lang="ru-RU" sz="1700" dirty="0">
            <a:solidFill>
              <a:schemeClr val="bg1"/>
            </a:solidFill>
            <a:latin typeface="Bahnschrift Condensed" pitchFamily="34" charset="0"/>
          </a:endParaRPr>
        </a:p>
      </cdr:txBody>
    </cdr:sp>
  </cdr:relSizeAnchor>
  <cdr:relSizeAnchor xmlns:cdr="http://schemas.openxmlformats.org/drawingml/2006/chartDrawing">
    <cdr:from>
      <cdr:x>0.27679</cdr:x>
      <cdr:y>0.63705</cdr:y>
    </cdr:from>
    <cdr:to>
      <cdr:x>0.40031</cdr:x>
      <cdr:y>0.68154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59151" y="3466325"/>
          <a:ext cx="1008113" cy="242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0.31873</cdr:x>
      <cdr:y>0.63403</cdr:y>
    </cdr:from>
    <cdr:to>
      <cdr:x>0.43077</cdr:x>
      <cdr:y>0.68697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601456" y="3449929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700" dirty="0" smtClean="0">
              <a:solidFill>
                <a:schemeClr val="bg1"/>
              </a:solidFill>
              <a:latin typeface="Bahnschrift Condensed" pitchFamily="34" charset="0"/>
            </a:rPr>
            <a:t>249,2</a:t>
          </a:r>
          <a:endParaRPr lang="ru-RU" sz="1700" dirty="0">
            <a:solidFill>
              <a:schemeClr val="bg1"/>
            </a:solidFill>
            <a:latin typeface="Bahnschrift Condensed" pitchFamily="34" charset="0"/>
          </a:endParaRPr>
        </a:p>
      </cdr:txBody>
    </cdr:sp>
  </cdr:relSizeAnchor>
  <cdr:relSizeAnchor xmlns:cdr="http://schemas.openxmlformats.org/drawingml/2006/chartDrawing">
    <cdr:from>
      <cdr:x>0.58539</cdr:x>
      <cdr:y>0.62698</cdr:y>
    </cdr:from>
    <cdr:to>
      <cdr:x>0.63171</cdr:x>
      <cdr:y>0.69937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777869" y="3411538"/>
          <a:ext cx="378098" cy="393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0.58539</cdr:x>
      <cdr:y>0.62698</cdr:y>
    </cdr:from>
    <cdr:to>
      <cdr:x>0.63171</cdr:x>
      <cdr:y>0.69937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777869" y="3411538"/>
          <a:ext cx="378098" cy="393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0.56996</cdr:x>
      <cdr:y>0.62361</cdr:y>
    </cdr:from>
    <cdr:to>
      <cdr:x>0.68199</cdr:x>
      <cdr:y>0.79166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651911" y="3393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700" dirty="0" smtClean="0">
              <a:solidFill>
                <a:srgbClr val="0070C0"/>
              </a:solidFill>
              <a:latin typeface="Bahnschrift Condensed" pitchFamily="34" charset="0"/>
            </a:rPr>
            <a:t>32,7</a:t>
          </a:r>
          <a:endParaRPr lang="ru-RU" sz="1700" dirty="0">
            <a:solidFill>
              <a:srgbClr val="0070C0"/>
            </a:solidFill>
            <a:latin typeface="Bahnschrift Condensed" pitchFamily="34" charset="0"/>
          </a:endParaRPr>
        </a:p>
      </cdr:txBody>
    </cdr:sp>
  </cdr:relSizeAnchor>
  <cdr:relSizeAnchor xmlns:cdr="http://schemas.openxmlformats.org/drawingml/2006/chartDrawing">
    <cdr:from>
      <cdr:x>0.62289</cdr:x>
      <cdr:y>0.62698</cdr:y>
    </cdr:from>
    <cdr:to>
      <cdr:x>0.65818</cdr:x>
      <cdr:y>0.69937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083959" y="3411538"/>
          <a:ext cx="288032" cy="393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700" dirty="0" smtClean="0">
              <a:solidFill>
                <a:schemeClr val="bg1"/>
              </a:solidFill>
              <a:latin typeface="Bahnschrift Condensed" pitchFamily="34" charset="0"/>
            </a:rPr>
            <a:t>0</a:t>
          </a:r>
          <a:endParaRPr lang="ru-RU" sz="1700" dirty="0">
            <a:solidFill>
              <a:schemeClr val="bg1"/>
            </a:solidFill>
            <a:latin typeface="Bahnschrift Condensed" pitchFamily="34" charset="0"/>
          </a:endParaRPr>
        </a:p>
      </cdr:txBody>
    </cdr:sp>
  </cdr:relSizeAnchor>
  <cdr:relSizeAnchor xmlns:cdr="http://schemas.openxmlformats.org/drawingml/2006/chartDrawing">
    <cdr:from>
      <cdr:x>0.71252</cdr:x>
      <cdr:y>0.22392</cdr:y>
    </cdr:from>
    <cdr:to>
      <cdr:x>0.79593</cdr:x>
      <cdr:y>0.30856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815492" y="1218386"/>
          <a:ext cx="680762" cy="460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dirty="0" smtClean="0">
              <a:solidFill>
                <a:srgbClr val="0070C0"/>
              </a:solidFill>
              <a:latin typeface="Bahnschrift Condensed" pitchFamily="34" charset="0"/>
            </a:rPr>
            <a:t>190,8</a:t>
          </a:r>
          <a:endParaRPr lang="ru-RU" sz="2200" dirty="0">
            <a:solidFill>
              <a:srgbClr val="0070C0"/>
            </a:solidFill>
            <a:latin typeface="Bahnschrift Condensed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825" y="1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A587D-D604-45DB-96AC-1EF3CED36835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825" y="6456364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73C8-F35C-4800-93D6-30FCD0DA8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7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825" y="1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EF6C4-8CEF-47E8-A48E-12EC4F4B4ED6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97175" y="509588"/>
            <a:ext cx="433546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47" y="3228976"/>
            <a:ext cx="7945121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825" y="6456364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8DC81-5719-4B41-97B9-1C148EE8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85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3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210" y="2236948"/>
            <a:ext cx="10406380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420" y="4080510"/>
            <a:ext cx="856996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2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F63-2CBF-4212-A378-53E9BB177F72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94860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D768-8358-4302-8764-627072A2AC6C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373548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883593" y="303373"/>
            <a:ext cx="3687718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439" y="303373"/>
            <a:ext cx="10859109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AA0A-3917-42FE-B982-17CAE878AF7B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50412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ПРОЕКТ БЮДЖЕТА ОКРУГА НА 2023-2025 ГОДЫ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7CED-CE6F-4BAC-B28D-D85A81D7DA50}" type="datetime1">
              <a:rPr lang="en-US" smtClean="0"/>
              <a:t>5/29/2023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F457-4C15-4B22-80E4-F58482E15368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346715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097" y="4627246"/>
            <a:ext cx="10406380" cy="1430179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7097" y="3052049"/>
            <a:ext cx="10406380" cy="157519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4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0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2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78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31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171-85F6-4760-85FE-BF5521DB22B8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7029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0440" y="1763554"/>
            <a:ext cx="7273413" cy="49906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97900" y="1763554"/>
            <a:ext cx="7273413" cy="49906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10-5637-4377-8193-CB4DDAC18508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04322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140" y="1611869"/>
            <a:ext cx="5409363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00" indent="0">
              <a:buNone/>
              <a:defRPr sz="2400" b="1"/>
            </a:lvl2pPr>
            <a:lvl3pPr marL="1110800" indent="0">
              <a:buNone/>
              <a:defRPr sz="2200" b="1"/>
            </a:lvl3pPr>
            <a:lvl4pPr marL="1666200" indent="0">
              <a:buNone/>
              <a:defRPr sz="1900" b="1"/>
            </a:lvl4pPr>
            <a:lvl5pPr marL="2221600" indent="0">
              <a:buNone/>
              <a:defRPr sz="1900" b="1"/>
            </a:lvl5pPr>
            <a:lvl6pPr marL="2777000" indent="0">
              <a:buNone/>
              <a:defRPr sz="1900" b="1"/>
            </a:lvl6pPr>
            <a:lvl7pPr marL="3332400" indent="0">
              <a:buNone/>
              <a:defRPr sz="1900" b="1"/>
            </a:lvl7pPr>
            <a:lvl8pPr marL="3887800" indent="0">
              <a:buNone/>
              <a:defRPr sz="1900" b="1"/>
            </a:lvl8pPr>
            <a:lvl9pPr marL="444319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140" y="2283619"/>
            <a:ext cx="5409363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9174" y="1611869"/>
            <a:ext cx="5411488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00" indent="0">
              <a:buNone/>
              <a:defRPr sz="2400" b="1"/>
            </a:lvl2pPr>
            <a:lvl3pPr marL="1110800" indent="0">
              <a:buNone/>
              <a:defRPr sz="2200" b="1"/>
            </a:lvl3pPr>
            <a:lvl4pPr marL="1666200" indent="0">
              <a:buNone/>
              <a:defRPr sz="1900" b="1"/>
            </a:lvl4pPr>
            <a:lvl5pPr marL="2221600" indent="0">
              <a:buNone/>
              <a:defRPr sz="1900" b="1"/>
            </a:lvl5pPr>
            <a:lvl6pPr marL="2777000" indent="0">
              <a:buNone/>
              <a:defRPr sz="1900" b="1"/>
            </a:lvl6pPr>
            <a:lvl7pPr marL="3332400" indent="0">
              <a:buNone/>
              <a:defRPr sz="1900" b="1"/>
            </a:lvl7pPr>
            <a:lvl8pPr marL="3887800" indent="0">
              <a:buNone/>
              <a:defRPr sz="1900" b="1"/>
            </a:lvl8pPr>
            <a:lvl9pPr marL="444319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9174" y="2283619"/>
            <a:ext cx="5411488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5769-756F-416A-ABA2-6CB657961F1B}" type="datetime1">
              <a:rPr lang="en-US" smtClean="0"/>
              <a:t>5/29/2023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52163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731F-9AA5-4DBA-8D23-7A585A86B9C1}" type="datetime1">
              <a:rPr lang="en-US" smtClean="0"/>
              <a:t>5/29/2023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040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233A-A752-4C36-AAA3-116A872304BE}" type="datetime1">
              <a:rPr lang="en-US" smtClean="0"/>
              <a:t>5/29/2023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20153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2" y="286702"/>
            <a:ext cx="4027797" cy="122015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595" y="286704"/>
            <a:ext cx="6844065" cy="614576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142" y="1506857"/>
            <a:ext cx="4027797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55400" indent="0">
              <a:buNone/>
              <a:defRPr sz="1500"/>
            </a:lvl2pPr>
            <a:lvl3pPr marL="1110800" indent="0">
              <a:buNone/>
              <a:defRPr sz="1200"/>
            </a:lvl3pPr>
            <a:lvl4pPr marL="1666200" indent="0">
              <a:buNone/>
              <a:defRPr sz="1100"/>
            </a:lvl4pPr>
            <a:lvl5pPr marL="2221600" indent="0">
              <a:buNone/>
              <a:defRPr sz="1100"/>
            </a:lvl5pPr>
            <a:lvl6pPr marL="2777000" indent="0">
              <a:buNone/>
              <a:defRPr sz="1100"/>
            </a:lvl6pPr>
            <a:lvl7pPr marL="3332400" indent="0">
              <a:buNone/>
              <a:defRPr sz="1100"/>
            </a:lvl7pPr>
            <a:lvl8pPr marL="3887800" indent="0">
              <a:buNone/>
              <a:defRPr sz="1100"/>
            </a:lvl8pPr>
            <a:lvl9pPr marL="444319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3A02-8D82-4B0E-8C5D-1E35504A92F4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13511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674" y="5040631"/>
            <a:ext cx="7345680" cy="5950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674" y="643414"/>
            <a:ext cx="7345680" cy="4320540"/>
          </a:xfrm>
        </p:spPr>
        <p:txBody>
          <a:bodyPr/>
          <a:lstStyle>
            <a:lvl1pPr marL="0" indent="0">
              <a:buNone/>
              <a:defRPr sz="3900"/>
            </a:lvl1pPr>
            <a:lvl2pPr marL="555400" indent="0">
              <a:buNone/>
              <a:defRPr sz="3400"/>
            </a:lvl2pPr>
            <a:lvl3pPr marL="1110800" indent="0">
              <a:buNone/>
              <a:defRPr sz="2900"/>
            </a:lvl3pPr>
            <a:lvl4pPr marL="1666200" indent="0">
              <a:buNone/>
              <a:defRPr sz="2400"/>
            </a:lvl4pPr>
            <a:lvl5pPr marL="2221600" indent="0">
              <a:buNone/>
              <a:defRPr sz="2400"/>
            </a:lvl5pPr>
            <a:lvl6pPr marL="2777000" indent="0">
              <a:buNone/>
              <a:defRPr sz="2400"/>
            </a:lvl6pPr>
            <a:lvl7pPr marL="3332400" indent="0">
              <a:buNone/>
              <a:defRPr sz="2400"/>
            </a:lvl7pPr>
            <a:lvl8pPr marL="3887800" indent="0">
              <a:buNone/>
              <a:defRPr sz="2400"/>
            </a:lvl8pPr>
            <a:lvl9pPr marL="444319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674" y="5635706"/>
            <a:ext cx="7345680" cy="845105"/>
          </a:xfrm>
        </p:spPr>
        <p:txBody>
          <a:bodyPr/>
          <a:lstStyle>
            <a:lvl1pPr marL="0" indent="0">
              <a:buNone/>
              <a:defRPr sz="1700"/>
            </a:lvl1pPr>
            <a:lvl2pPr marL="555400" indent="0">
              <a:buNone/>
              <a:defRPr sz="1500"/>
            </a:lvl2pPr>
            <a:lvl3pPr marL="1110800" indent="0">
              <a:buNone/>
              <a:defRPr sz="1200"/>
            </a:lvl3pPr>
            <a:lvl4pPr marL="1666200" indent="0">
              <a:buNone/>
              <a:defRPr sz="1100"/>
            </a:lvl4pPr>
            <a:lvl5pPr marL="2221600" indent="0">
              <a:buNone/>
              <a:defRPr sz="1100"/>
            </a:lvl5pPr>
            <a:lvl6pPr marL="2777000" indent="0">
              <a:buNone/>
              <a:defRPr sz="1100"/>
            </a:lvl6pPr>
            <a:lvl7pPr marL="3332400" indent="0">
              <a:buNone/>
              <a:defRPr sz="1100"/>
            </a:lvl7pPr>
            <a:lvl8pPr marL="3887800" indent="0">
              <a:buNone/>
              <a:defRPr sz="1100"/>
            </a:lvl8pPr>
            <a:lvl9pPr marL="444319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1284-1B10-4787-95B9-C287015109DB}" type="datetime1">
              <a:rPr lang="en-US" smtClean="0"/>
              <a:t>5/29/2023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91161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1200150"/>
          </a:xfrm>
          <a:prstGeom prst="rect">
            <a:avLst/>
          </a:prstGeom>
        </p:spPr>
        <p:txBody>
          <a:bodyPr vert="horz" lIns="111080" tIns="55540" rIns="111080" bIns="555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140" y="1680212"/>
            <a:ext cx="11018520" cy="4752261"/>
          </a:xfrm>
          <a:prstGeom prst="rect">
            <a:avLst/>
          </a:prstGeom>
        </p:spPr>
        <p:txBody>
          <a:bodyPr vert="horz" lIns="111080" tIns="55540" rIns="111080" bIns="555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140" y="6674169"/>
            <a:ext cx="2856653" cy="383381"/>
          </a:xfrm>
          <a:prstGeom prst="rect">
            <a:avLst/>
          </a:prstGeom>
        </p:spPr>
        <p:txBody>
          <a:bodyPr vert="horz" lIns="111080" tIns="55540" rIns="111080" bIns="5554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15EC-06A9-4C31-908B-A19864F1F754}" type="datetime1">
              <a:rPr lang="en-US" smtClean="0"/>
              <a:t>5/29/2023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958" y="6674169"/>
            <a:ext cx="3876887" cy="383381"/>
          </a:xfrm>
          <a:prstGeom prst="rect">
            <a:avLst/>
          </a:prstGeom>
        </p:spPr>
        <p:txBody>
          <a:bodyPr vert="horz" lIns="111080" tIns="55540" rIns="111080" bIns="5554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4007" y="6674169"/>
            <a:ext cx="2856653" cy="383381"/>
          </a:xfrm>
          <a:prstGeom prst="rect">
            <a:avLst/>
          </a:prstGeom>
        </p:spPr>
        <p:txBody>
          <a:bodyPr vert="horz" lIns="111080" tIns="55540" rIns="111080" bIns="5554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4573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dt="0"/>
  <p:txStyles>
    <p:titleStyle>
      <a:lvl1pPr algn="ctr" defTabSz="111080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551" indent="-416551" algn="l" defTabSz="111080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525" indent="-347124" algn="l" defTabSz="111080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5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900" indent="-277700" algn="l" defTabSz="11108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300" indent="-277700" algn="l" defTabSz="11108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099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5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09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8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2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6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0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4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199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65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13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8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11.png"/><Relationship Id="rId5" Type="http://schemas.openxmlformats.org/officeDocument/2006/relationships/image" Target="../media/image78.png"/><Relationship Id="rId10" Type="http://schemas.openxmlformats.org/officeDocument/2006/relationships/image" Target="../media/image47.png"/><Relationship Id="rId4" Type="http://schemas.openxmlformats.org/officeDocument/2006/relationships/image" Target="../media/image77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48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chart" Target="../charts/chart4.xml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80488"/>
            <a:ext cx="12237720" cy="4819015"/>
          </a:xfrm>
          <a:custGeom>
            <a:avLst/>
            <a:gdLst/>
            <a:ahLst/>
            <a:cxnLst/>
            <a:rect l="l" t="t" r="r" b="b"/>
            <a:pathLst>
              <a:path w="12237720" h="4819015">
                <a:moveTo>
                  <a:pt x="12237720" y="0"/>
                </a:moveTo>
                <a:lnTo>
                  <a:pt x="0" y="0"/>
                </a:lnTo>
                <a:lnTo>
                  <a:pt x="0" y="4818888"/>
                </a:lnTo>
                <a:lnTo>
                  <a:pt x="12237720" y="4818888"/>
                </a:lnTo>
                <a:lnTo>
                  <a:pt x="12237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 smtClean="0">
              <a:latin typeface="Bahnschrift Condensed" pitchFamily="34" charset="0"/>
            </a:endParaRPr>
          </a:p>
          <a:p>
            <a:endParaRPr lang="ru-RU" dirty="0">
              <a:latin typeface="Bahnschrift Condensed" pitchFamily="34" charset="0"/>
            </a:endParaRPr>
          </a:p>
          <a:p>
            <a:endParaRPr lang="ru-RU" dirty="0" smtClean="0">
              <a:latin typeface="Bahnschrift Condensed" pitchFamily="34" charset="0"/>
            </a:endParaRPr>
          </a:p>
          <a:p>
            <a:endParaRPr lang="ru-RU" dirty="0">
              <a:latin typeface="Bahnschrift Condensed" pitchFamily="34" charset="0"/>
            </a:endParaRPr>
          </a:p>
          <a:p>
            <a:endParaRPr lang="ru-RU" dirty="0" smtClean="0">
              <a:latin typeface="Bahnschrift Condensed" pitchFamily="34" charset="0"/>
            </a:endParaRPr>
          </a:p>
          <a:p>
            <a:endParaRPr lang="ru-RU" dirty="0">
              <a:latin typeface="Bahnschrift Condensed" pitchFamily="34" charset="0"/>
            </a:endParaRPr>
          </a:p>
          <a:p>
            <a:endParaRPr lang="ru-RU" dirty="0" smtClean="0">
              <a:latin typeface="Bahnschrift Condensed" pitchFamily="34" charset="0"/>
            </a:endParaRPr>
          </a:p>
          <a:p>
            <a:endParaRPr dirty="0">
              <a:latin typeface="Bahnschrift Condensed" pitchFamily="34" charset="0"/>
            </a:endParaRPr>
          </a:p>
        </p:txBody>
      </p:sp>
      <p:pic>
        <p:nvPicPr>
          <p:cNvPr id="23" name="Рисунок 22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52450"/>
            <a:ext cx="954800" cy="10919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7" name="TextBox 26"/>
          <p:cNvSpPr txBox="1"/>
          <p:nvPr/>
        </p:nvSpPr>
        <p:spPr>
          <a:xfrm>
            <a:off x="1746482" y="744495"/>
            <a:ext cx="3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Condensed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образование Печенгского муниципального округа</a:t>
            </a:r>
            <a:endParaRPr lang="ru-RU" sz="2000" dirty="0">
              <a:latin typeface="Bahnschrift Condensed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0" y="3510991"/>
            <a:ext cx="81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2808" y="2756938"/>
            <a:ext cx="81928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Bahnschrift Condensed" pitchFamily="34" charset="0"/>
                <a:ea typeface="Microsoft JhengHei UI" pitchFamily="34" charset="-120"/>
              </a:rPr>
              <a:t>О ПРОЕКТЕ РЕШЕНИЯ СОВЕТА ДЕПУТАТОВ ПЕЧЕНГСКОГО МУНИЦИПАЛЬНОГО ОКРУГА МУРМАНСКОЙ ОБЛАСТИ </a:t>
            </a:r>
          </a:p>
          <a:p>
            <a:r>
              <a:rPr lang="ru-RU" sz="3100" dirty="0" smtClean="0">
                <a:solidFill>
                  <a:srgbClr val="0070C0"/>
                </a:solidFill>
                <a:latin typeface="Bahnschrift Condensed" pitchFamily="34" charset="0"/>
                <a:ea typeface="Microsoft JhengHei UI" pitchFamily="34" charset="-120"/>
              </a:rPr>
              <a:t>«О БЮДЖЕТЕ ОКРУГА НА 2023 ГОД И НА ПЛАНОВЫЙ ПЕРИОД 2024 И 2025 ГОДОВ» </a:t>
            </a:r>
            <a:endParaRPr lang="ru-RU" sz="3100" dirty="0">
              <a:solidFill>
                <a:srgbClr val="0070C0"/>
              </a:solidFill>
              <a:latin typeface="Bahnschrift Condensed" pitchFamily="34" charset="0"/>
              <a:ea typeface="Microsoft JhengHei U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ОСНОВНЫЕ ПОДХОДЫ К ФОРМИРОВАНИЮ ДОХОДОВ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768" y="1728242"/>
            <a:ext cx="5112568" cy="2880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 УЧТЕНЫ ИЗМЕНЕНИЯ В ЗАКОНОДАТЕЛЬСТВЕ</a:t>
            </a:r>
            <a:endParaRPr lang="ru-RU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0" y="1743536"/>
            <a:ext cx="292584" cy="2742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31768" y="1771893"/>
            <a:ext cx="5112568" cy="4887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УЧТЕНЫ ПОКАЗАТЕЛИ ДЕЯТЕЛЬНОСТИ ВЕДУЩИХ </a:t>
            </a:r>
          </a:p>
          <a:p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ПРЕДПРИЯТИЙ РЕГИОНА</a:t>
            </a:r>
            <a:endParaRPr lang="ru-RU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743536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81336" y="2160290"/>
            <a:ext cx="5252032" cy="936104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just"/>
            <a:r>
              <a:rPr lang="ru-RU" sz="1300" dirty="0">
                <a:solidFill>
                  <a:schemeClr val="tx1"/>
                </a:solidFill>
              </a:rPr>
              <a:t>и</a:t>
            </a:r>
            <a:r>
              <a:rPr lang="ru-RU" sz="1300" dirty="0" smtClean="0">
                <a:solidFill>
                  <a:schemeClr val="tx1"/>
                </a:solidFill>
              </a:rPr>
              <a:t>зменения в части зачисления платы за негативное воздействие на окружающую среду: передача норматива зачисления с  местного уровня на региональный уровень – 40%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9" y="2232298"/>
            <a:ext cx="698316" cy="7200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98549" y="3240410"/>
            <a:ext cx="5252032" cy="864096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just"/>
            <a:r>
              <a:rPr lang="ru-RU" sz="1300" dirty="0">
                <a:solidFill>
                  <a:schemeClr val="tx1"/>
                </a:solidFill>
              </a:rPr>
              <a:t>у</a:t>
            </a:r>
            <a:r>
              <a:rPr lang="ru-RU" sz="1300" dirty="0" smtClean="0">
                <a:solidFill>
                  <a:schemeClr val="tx1"/>
                </a:solidFill>
              </a:rPr>
              <a:t>становление </a:t>
            </a:r>
            <a:r>
              <a:rPr lang="ru-RU" sz="1300" dirty="0">
                <a:solidFill>
                  <a:schemeClr val="tx1"/>
                </a:solidFill>
              </a:rPr>
              <a:t>дифференцированных нормативов и порядка зачисления доходов от уплаты акцизов на нефтепродукты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8549" y="4248522"/>
            <a:ext cx="5252032" cy="914003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375" algn="just"/>
            <a:r>
              <a:rPr lang="ru-RU" sz="1300" dirty="0">
                <a:solidFill>
                  <a:schemeClr val="tx1"/>
                </a:solidFill>
              </a:rPr>
              <a:t>у</a:t>
            </a:r>
            <a:r>
              <a:rPr lang="ru-RU" sz="1300" dirty="0" smtClean="0">
                <a:solidFill>
                  <a:schemeClr val="tx1"/>
                </a:solidFill>
              </a:rPr>
              <a:t>становление </a:t>
            </a:r>
            <a:r>
              <a:rPr lang="ru-RU" sz="1300" dirty="0">
                <a:solidFill>
                  <a:schemeClr val="tx1"/>
                </a:solidFill>
              </a:rPr>
              <a:t>на 2023 год регионального коэффициента в размере 2,8 на фиксированный авансовый платеж по налогу на доходы физических лиц для иностранных граждан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9" y="3299886"/>
            <a:ext cx="698315" cy="80462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085396" y="2495376"/>
            <a:ext cx="5508612" cy="914003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algn="just"/>
            <a:r>
              <a:rPr lang="ru-RU" sz="1300" dirty="0" smtClean="0">
                <a:solidFill>
                  <a:schemeClr val="tx1"/>
                </a:solidFill>
              </a:rPr>
              <a:t>структурные изменения, изменение физических объемов добычи и производства, потребительские факторы, внешнеэкономическая </a:t>
            </a:r>
            <a:r>
              <a:rPr lang="ru-RU" sz="1300" dirty="0" err="1" smtClean="0">
                <a:solidFill>
                  <a:schemeClr val="tx1"/>
                </a:solidFill>
              </a:rPr>
              <a:t>конъюктура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85396" y="3694187"/>
            <a:ext cx="5508612" cy="914003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algn="just"/>
            <a:r>
              <a:rPr lang="ru-RU" sz="1300" dirty="0">
                <a:solidFill>
                  <a:schemeClr val="tx1"/>
                </a:solidFill>
              </a:rPr>
              <a:t>предоставление стимулирующих налоговых льгот, включая налоговые преференции предприятиям, реализующим инвестиционные проекты на территории </a:t>
            </a:r>
            <a:r>
              <a:rPr lang="ru-RU" sz="1300" dirty="0" err="1">
                <a:solidFill>
                  <a:schemeClr val="tx1"/>
                </a:solidFill>
              </a:rPr>
              <a:t>Печенгского</a:t>
            </a:r>
            <a:r>
              <a:rPr lang="ru-RU" sz="1300" dirty="0">
                <a:solidFill>
                  <a:schemeClr val="tx1"/>
                </a:solidFill>
              </a:rPr>
              <a:t> муниципального округа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61" y="2576759"/>
            <a:ext cx="648767" cy="7017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24" y="3866706"/>
            <a:ext cx="713503" cy="7414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2" y="4345297"/>
            <a:ext cx="571513" cy="72045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119813" y="4968602"/>
            <a:ext cx="5474195" cy="9140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algn="just"/>
            <a:r>
              <a:rPr lang="ru-RU" sz="1300" dirty="0" smtClean="0">
                <a:solidFill>
                  <a:schemeClr val="tx1"/>
                </a:solidFill>
              </a:rPr>
              <a:t>ОБЪЕМ БЕЗВОЗМЕЗДНЫХ ПОСТУПЛЕНИЙ ЗАПЛАНИРОВАН В РАЗМЕРЕ, ОПРЕДЕЛЕННОМ ПРОЕКТОМ ЗАКОНА МУРМАНСКОЙ ОБЛАСТИ «ОБ ОБЛАСТНОМ БЮДЖЕТЕ НА 2023 ГОД И ПЛАНОВЫЙ ПЕРИОД 2024 И 2025 ГОДОВ»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83" y="5288454"/>
            <a:ext cx="292584" cy="2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9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НАЛОГОВЫЕ И НЕНАЛОГОВЫЕ ДОХОДЫ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81777" y="145304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19016606"/>
              </p:ext>
            </p:extLst>
          </p:nvPr>
        </p:nvGraphicFramePr>
        <p:xfrm>
          <a:off x="288752" y="2160290"/>
          <a:ext cx="4320479" cy="416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7436" y="3600450"/>
            <a:ext cx="1983235" cy="1010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Arial Narrow" pitchFamily="34" charset="0"/>
              </a:rPr>
              <a:t>983,2</a:t>
            </a:r>
            <a:r>
              <a:rPr lang="ru-RU" sz="3500" dirty="0" smtClean="0"/>
              <a:t> </a:t>
            </a:r>
          </a:p>
          <a:p>
            <a:pPr algn="ctr">
              <a:lnSpc>
                <a:spcPts val="1400"/>
              </a:lnSpc>
            </a:pPr>
            <a:r>
              <a:rPr lang="ru-RU" u="sng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млн. рублей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+13,4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млн. рублей к 2022 году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9312" y="2088282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675,0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31,0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25656" y="2088282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Налог на совокупный доход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103,0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12,0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29312" y="3600450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Акцизы</a:t>
            </a: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14,4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 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0,015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25656" y="3600450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Налог на имущество физических лиц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8,7</a:t>
            </a:r>
            <a:r>
              <a:rPr lang="ru-RU" sz="25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0,001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56364" y="5112618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Прочие доходы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182,1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31,1 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2022 году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48" y="3563330"/>
            <a:ext cx="432047" cy="521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22" y="4964893"/>
            <a:ext cx="526281" cy="5108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04" y="2016273"/>
            <a:ext cx="497052" cy="5174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22" y="2015185"/>
            <a:ext cx="481174" cy="4389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50412" y="3468770"/>
            <a:ext cx="563728" cy="563728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22" name="Прямоугольник 21"/>
          <p:cNvSpPr/>
          <p:nvPr/>
        </p:nvSpPr>
        <p:spPr>
          <a:xfrm>
            <a:off x="5339829" y="5112618"/>
            <a:ext cx="2664296" cy="1296144"/>
          </a:xfrm>
          <a:prstGeom prst="rect">
            <a:avLst/>
          </a:prstGeom>
          <a:solidFill>
            <a:srgbClr val="0070C0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900" b="1" dirty="0" smtClean="0">
                <a:solidFill>
                  <a:schemeClr val="bg1"/>
                </a:solidFill>
                <a:latin typeface="Arial Narrow" pitchFamily="34" charset="0"/>
              </a:rPr>
              <a:t>32,2%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ДОЛЯ СОБСТВЕННЫХ ДОХОДОВ В ОБЩЕМ ОБЪЕМЕ ДОХОДОВ</a:t>
            </a: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38198039"/>
              </p:ext>
            </p:extLst>
          </p:nvPr>
        </p:nvGraphicFramePr>
        <p:xfrm>
          <a:off x="5339829" y="4943536"/>
          <a:ext cx="984590" cy="97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8961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БЕЗВОЗМЕЗДНЫЕ ПОСТУПЛЕНИЯ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81777" y="145304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6899" y="3696841"/>
            <a:ext cx="2664296" cy="1296144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42925"/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ДОТАЦИИ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323,8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20,0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 рублей к 2022 году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7276" y="3696841"/>
            <a:ext cx="2664296" cy="1296144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    СУБВЕНЦИИ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 </a:t>
            </a:r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988,5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108,3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 рублей к 2022 году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6899" y="5151015"/>
            <a:ext cx="2664296" cy="1296144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2000" dirty="0" smtClean="0">
                <a:solidFill>
                  <a:schemeClr val="tx1"/>
                </a:solidFill>
                <a:latin typeface="Bahnschrift SemiBold Condensed" pitchFamily="34" charset="0"/>
              </a:rPr>
              <a:t>    СУБСИДИИ</a:t>
            </a: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 </a:t>
            </a:r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715,3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 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411,3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 рублей к 2022 году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85301" y="5132784"/>
            <a:ext cx="2664296" cy="1296144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    ИНЫЕ МБТ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38,2</a:t>
            </a:r>
            <a:r>
              <a:rPr lang="ru-RU" sz="25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- 22,6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 рублей к 2022 году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9688" y="2353307"/>
            <a:ext cx="3185780" cy="119124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РЕАЛИЗАЦИЯ </a:t>
            </a:r>
          </a:p>
          <a:p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НАЦИОНАЛЬНЫХ, РЕГИОНАЛЬНЫХ ПРОЕКТОВ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lnSpc>
                <a:spcPts val="1700"/>
              </a:lnSpc>
            </a:pPr>
            <a:endParaRPr lang="ru-RU" sz="35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3500" b="1" dirty="0" smtClean="0">
                <a:solidFill>
                  <a:srgbClr val="0070C0"/>
                </a:solidFill>
                <a:latin typeface="Arial Narrow" pitchFamily="34" charset="0"/>
              </a:rPr>
              <a:t>28,4</a:t>
            </a:r>
            <a:r>
              <a:rPr lang="ru-RU" sz="22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ts val="1700"/>
              </a:lnSpc>
            </a:pPr>
            <a:r>
              <a:rPr lang="ru-RU" sz="2200" dirty="0">
                <a:solidFill>
                  <a:schemeClr val="tx1"/>
                </a:solidFill>
                <a:latin typeface="Bahnschrift Condensed" pitchFamily="34" charset="0"/>
              </a:rPr>
              <a:t>м</a:t>
            </a:r>
            <a:r>
              <a:rPr lang="ru-RU" sz="2200" dirty="0" smtClean="0">
                <a:solidFill>
                  <a:schemeClr val="tx1"/>
                </a:solidFill>
                <a:latin typeface="Bahnschrift Condensed" pitchFamily="34" charset="0"/>
              </a:rPr>
              <a:t>лн рублей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59379" y="2376314"/>
            <a:ext cx="3528392" cy="11954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tabLst>
                <a:tab pos="714375" algn="l"/>
              </a:tabLst>
            </a:pP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tabLst>
                <a:tab pos="714375" algn="l"/>
              </a:tabLst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 Narrow" pitchFamily="34" charset="0"/>
              </a:rPr>
              <a:t>                </a:t>
            </a:r>
            <a:r>
              <a:rPr lang="ru-RU" sz="2900" b="1" dirty="0" smtClean="0">
                <a:solidFill>
                  <a:schemeClr val="bg1"/>
                </a:solidFill>
                <a:latin typeface="Arial Narrow" pitchFamily="34" charset="0"/>
              </a:rPr>
              <a:t>67,8%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Bahnschrift Condensed" pitchFamily="34" charset="0"/>
              </a:rPr>
              <a:t>ДОЛЯ БЕЗВОЗМЕЗДНЫХ ПОСТУПЛЕНИЙ В ОБЩЕМ ОБЪЕМЕ ДОХОДОВ</a:t>
            </a:r>
            <a:endParaRPr lang="ru-RU" sz="12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808089092"/>
              </p:ext>
            </p:extLst>
          </p:nvPr>
        </p:nvGraphicFramePr>
        <p:xfrm>
          <a:off x="4627925" y="2393317"/>
          <a:ext cx="646256" cy="63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2" y="3773822"/>
            <a:ext cx="576064" cy="5760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07" y="5151015"/>
            <a:ext cx="576064" cy="576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19" y="3720480"/>
            <a:ext cx="579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87" y="5164707"/>
            <a:ext cx="579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66" y="2448322"/>
            <a:ext cx="648072" cy="633264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1136492" y="2247548"/>
            <a:ext cx="3185780" cy="1191245"/>
          </a:xfrm>
          <a:prstGeom prst="wedgeRectCallou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47" y="2376314"/>
            <a:ext cx="3099659" cy="132052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345536" y="4007023"/>
            <a:ext cx="3960440" cy="24219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3500" dirty="0" smtClean="0">
                <a:solidFill>
                  <a:schemeClr val="tx1"/>
                </a:solidFill>
                <a:latin typeface="Bahnschrift Condensed" pitchFamily="34" charset="0"/>
              </a:rPr>
              <a:t>    </a:t>
            </a:r>
            <a:r>
              <a:rPr lang="ru-RU" sz="3500" dirty="0" smtClean="0">
                <a:solidFill>
                  <a:srgbClr val="FFFFFF"/>
                </a:solidFill>
                <a:latin typeface="Bahnschrift Condensed" pitchFamily="34" charset="0"/>
              </a:rPr>
              <a:t>ВСЕГО ДОХОДОВ</a:t>
            </a:r>
            <a:endParaRPr lang="ru-RU" sz="3500" dirty="0">
              <a:solidFill>
                <a:srgbClr val="FFFFFF"/>
              </a:solidFill>
              <a:latin typeface="Bahnschrift Condensed" pitchFamily="34" charset="0"/>
            </a:endParaRPr>
          </a:p>
          <a:p>
            <a:pPr marL="361950"/>
            <a:endParaRPr lang="ru-RU" sz="1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FFFFFF"/>
                </a:solidFill>
                <a:latin typeface="Arial Narrow" pitchFamily="34" charset="0"/>
              </a:rPr>
              <a:t>  </a:t>
            </a:r>
            <a:r>
              <a:rPr lang="ru-RU" sz="4500" b="1" dirty="0" smtClean="0">
                <a:solidFill>
                  <a:srgbClr val="FFFFFF"/>
                </a:solidFill>
                <a:latin typeface="Arial Narrow" pitchFamily="34" charset="0"/>
              </a:rPr>
              <a:t>3 048,9</a:t>
            </a:r>
            <a:r>
              <a:rPr lang="ru-RU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sz="2100" dirty="0" smtClean="0">
                <a:solidFill>
                  <a:srgbClr val="FFFFFF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_________________________________________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- 336,7 </a:t>
            </a:r>
            <a:r>
              <a:rPr lang="ru-RU" sz="1200" dirty="0" smtClean="0">
                <a:solidFill>
                  <a:srgbClr val="FFFFFF"/>
                </a:solidFill>
                <a:latin typeface="Arial Narrow" pitchFamily="34" charset="0"/>
              </a:rPr>
              <a:t>млн рублей к 2022 году</a:t>
            </a:r>
            <a:endParaRPr lang="ru-RU" sz="12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899" y="1708726"/>
            <a:ext cx="6238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500" dirty="0" smtClean="0">
                <a:solidFill>
                  <a:srgbClr val="0070C0"/>
                </a:solidFill>
                <a:latin typeface="Bahnschrift Condensed" pitchFamily="34" charset="0"/>
              </a:rPr>
              <a:t>2 065,7 </a:t>
            </a:r>
            <a:r>
              <a:rPr lang="ru-RU" dirty="0" smtClean="0">
                <a:latin typeface="Bahnschrift Condensed" pitchFamily="34" charset="0"/>
              </a:rPr>
              <a:t>млн рублей </a:t>
            </a:r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/ -350,1 </a:t>
            </a:r>
            <a:r>
              <a:rPr lang="ru-RU" dirty="0" smtClean="0">
                <a:latin typeface="Bahnschrift Condensed" pitchFamily="34" charset="0"/>
              </a:rPr>
              <a:t>млн рулей к 2022 году</a:t>
            </a:r>
            <a:endParaRPr lang="ru-RU" dirty="0"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16" y="1746089"/>
            <a:ext cx="402327" cy="4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6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ПОДХОДЫ К ФОРМИРОВАНИЮ РАСХОДОВ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8033" y="141622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4856" y="1855457"/>
            <a:ext cx="4680520" cy="33291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42925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БЕЗУСЛОВНОЕ ВКЛЮЧЕНИЕ В ПРОЕКТ РЕШЕНИЯ ОБЪЕМОВ БЮДЖЕТНЫХ АССИГНОВАНИЙ, НАПРАВЛЕННЫХ НА РЕАЛИЗАЦИЮ МУНИЦИПАЛЬНЫХ ПРОГРАММ, В Т.Ч. ВХОДЯЩИХ В СОСТАВ НАЦИОНАЛЬНЫХ ПРОЕКТОВ, РЕГИОНАЛЬНЫХ ПРОЕКТОВ</a:t>
            </a:r>
          </a:p>
          <a:p>
            <a:pPr marL="542925"/>
            <a:endParaRPr lang="ru-RU" sz="14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542925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ОБЕСПЕЧЕНИЕ ИСПОЛНЕНИЯ «МАЙСКИХ» УКАЗОВ ПРЕЗИДЕНТА РФ</a:t>
            </a:r>
          </a:p>
          <a:p>
            <a:pPr marL="542925"/>
            <a:endParaRPr lang="ru-RU" sz="14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542925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УСТАНОВЛЕНИЕ И ИСПОЛНЕНИЕ РАСХОДНЫХ ОБЯЗАТЕЛЬСТВ В ПРЕДЕЛАХ ПОЛНОМОЧИЙ, ОТНЕСЕННЫХ КОНСТИТУЦИЕЙ РФ, ФЕДЕРАЛЬНЫМИ ЗАКОНАМИ, К ПОЛНОМОЧИЯМ ОРГАНОВ МЕСТНОГО САМОУПРАВЛЕНИЯ</a:t>
            </a:r>
          </a:p>
          <a:p>
            <a:pPr marL="542925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542925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КОРРЕКТИРОВКА С УЧЕТОМ ТЕКУЩЕЙ ЭКОНОМИЧЕСКОЙ СИТУАЦИИ НА ФОНЕ ИЗМЕНЕНИЯ ГЕОПОЛИТИЧЕСКОЙ ОБСТАНОВКИ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65403" y="1855457"/>
            <a:ext cx="4752528" cy="1119424"/>
          </a:xfrm>
          <a:prstGeom prst="rect">
            <a:avLst/>
          </a:prstGeom>
          <a:solidFill>
            <a:srgbClr val="FFFFFF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/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РЕАЛИЗАЦИЯ НАЦИОНАЛЬНЫХ ПРОЕКТОВ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 </a:t>
            </a:r>
            <a:r>
              <a:rPr lang="ru-RU" sz="3000" b="1" dirty="0" smtClean="0">
                <a:solidFill>
                  <a:srgbClr val="0070C0"/>
                </a:solidFill>
                <a:latin typeface="Arial Narrow" pitchFamily="34" charset="0"/>
              </a:rPr>
              <a:t>28,4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  млн рублей   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05" y="1921407"/>
            <a:ext cx="360040" cy="3375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80" y="2947983"/>
            <a:ext cx="360040" cy="3375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05" y="3653495"/>
            <a:ext cx="360040" cy="3375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80" y="4529792"/>
            <a:ext cx="360040" cy="337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81777" y="2880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73528" y="2223876"/>
            <a:ext cx="2952328" cy="65649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В Т.Ч.: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11,4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</a:t>
            </a:r>
            <a:r>
              <a:rPr lang="ru-RU" sz="1200" dirty="0" smtClean="0">
                <a:solidFill>
                  <a:schemeClr val="tx1"/>
                </a:solidFill>
                <a:latin typeface="Bahnschrift Condensed" pitchFamily="34" charset="0"/>
              </a:rPr>
              <a:t>ЗА СЧЕТ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ФБ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49217" y="5112618"/>
            <a:ext cx="4752528" cy="544707"/>
          </a:xfrm>
          <a:prstGeom prst="rect">
            <a:avLst/>
          </a:prstGeom>
          <a:solidFill>
            <a:srgbClr val="FFFFFF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" dirty="0" smtClean="0">
                <a:solidFill>
                  <a:schemeClr val="tx1"/>
                </a:solidFill>
                <a:latin typeface="Arial Narrow" pitchFamily="34" charset="0"/>
              </a:rPr>
              <a:t>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20,0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 рублей   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4109" y="518462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РЕЗЕРВНЫЙ ФОНД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63877" y="3065036"/>
            <a:ext cx="4752528" cy="1903566"/>
          </a:xfrm>
          <a:prstGeom prst="rect">
            <a:avLst/>
          </a:prstGeom>
          <a:solidFill>
            <a:srgbClr val="FFFFFF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95250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ИНВЕСТИЦИИ</a:t>
            </a:r>
          </a:p>
          <a:p>
            <a:pPr marL="85725"/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5725"/>
            <a:endParaRPr lang="ru-RU" sz="1600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5725"/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20544" y="5791586"/>
            <a:ext cx="4928044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</a:t>
            </a:r>
            <a:r>
              <a:rPr lang="ru-RU" sz="2200" dirty="0" smtClean="0">
                <a:latin typeface="Bahnschrift Condensed" pitchFamily="34" charset="0"/>
              </a:rPr>
              <a:t>ВСЕГО РАСХОДОВ</a:t>
            </a:r>
          </a:p>
          <a:p>
            <a:r>
              <a:rPr lang="ru-RU" sz="2200" dirty="0">
                <a:latin typeface="Bahnschrift Condensed" pitchFamily="34" charset="0"/>
              </a:rPr>
              <a:t> </a:t>
            </a:r>
            <a:r>
              <a:rPr lang="ru-RU" sz="2200" dirty="0" smtClean="0">
                <a:latin typeface="Bahnschrift Condensed" pitchFamily="34" charset="0"/>
              </a:rPr>
              <a:t>            </a:t>
            </a:r>
            <a:r>
              <a:rPr lang="ru-RU" dirty="0" smtClean="0">
                <a:latin typeface="Bahnschrift Condensed" pitchFamily="34" charset="0"/>
              </a:rPr>
              <a:t>- 382,2 </a:t>
            </a:r>
            <a:r>
              <a:rPr lang="ru-RU" sz="1600" dirty="0" smtClean="0">
                <a:latin typeface="Bahnschrift Condensed" pitchFamily="34" charset="0"/>
              </a:rPr>
              <a:t>МЛН РУБЛЕЙ </a:t>
            </a:r>
            <a:r>
              <a:rPr lang="ru-RU" sz="1200" dirty="0" smtClean="0">
                <a:latin typeface="Bahnschrift Condensed" pitchFamily="34" charset="0"/>
              </a:rPr>
              <a:t>К</a:t>
            </a:r>
            <a:r>
              <a:rPr lang="ru-RU" dirty="0" smtClean="0">
                <a:latin typeface="Bahnschrift Condensed" pitchFamily="34" charset="0"/>
              </a:rPr>
              <a:t> </a:t>
            </a:r>
            <a:r>
              <a:rPr lang="ru-RU" sz="1600" dirty="0" smtClean="0">
                <a:latin typeface="Bahnschrift Condensed" pitchFamily="34" charset="0"/>
              </a:rPr>
              <a:t>2022 </a:t>
            </a:r>
            <a:r>
              <a:rPr lang="ru-RU" sz="1200" dirty="0" smtClean="0">
                <a:latin typeface="Bahnschrift Condensed" pitchFamily="34" charset="0"/>
              </a:rPr>
              <a:t>ГОДУ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29411" y="5791586"/>
            <a:ext cx="4572333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6215126" y="6028476"/>
            <a:ext cx="288032" cy="261610"/>
          </a:xfrm>
          <a:prstGeom prst="triangl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00" y="5922292"/>
            <a:ext cx="554690" cy="51202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969272" y="5866893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     МЛН </a:t>
            </a:r>
          </a:p>
          <a:p>
            <a:r>
              <a:rPr lang="ru-RU" sz="1600" dirty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    РУБЛЕЙ</a:t>
            </a:r>
            <a:endParaRPr lang="ru-RU" sz="16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09524" y="5911094"/>
            <a:ext cx="108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itchFamily="34" charset="0"/>
              </a:rPr>
              <a:t>3 147,2</a:t>
            </a:r>
            <a:endParaRPr lang="ru-RU" sz="28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41885" y="6014855"/>
            <a:ext cx="1513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latin typeface="Bahnschrift Condensed" pitchFamily="34" charset="0"/>
              </a:rPr>
              <a:t>ОБ: 1 658,5</a:t>
            </a:r>
            <a:endParaRPr lang="ru-RU" sz="25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49442" y="601670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ahnschrift Condensed" pitchFamily="34" charset="0"/>
              </a:rPr>
              <a:t>МЛН</a:t>
            </a:r>
          </a:p>
          <a:p>
            <a:r>
              <a:rPr lang="ru-RU" sz="1200" dirty="0" smtClean="0">
                <a:latin typeface="Bahnschrift Condensed" pitchFamily="34" charset="0"/>
              </a:rPr>
              <a:t>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97664" y="5957260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ФБ: 83,4</a:t>
            </a:r>
            <a:endParaRPr lang="ru-RU" sz="2500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18073" y="598177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ahnschrift Condensed" pitchFamily="34" charset="0"/>
              </a:rPr>
              <a:t>МЛН</a:t>
            </a:r>
          </a:p>
          <a:p>
            <a:r>
              <a:rPr lang="ru-RU" sz="1200" dirty="0" smtClean="0">
                <a:latin typeface="Bahnschrift Condensed" pitchFamily="34" charset="0"/>
              </a:rPr>
              <a:t>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15126" y="3322341"/>
            <a:ext cx="1058402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278,5</a:t>
            </a: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млн  рублей   </a:t>
            </a: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29411" y="3757168"/>
            <a:ext cx="1058402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28,4 </a:t>
            </a:r>
            <a:endParaRPr lang="ru-RU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млн  рублей   </a:t>
            </a: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27513" y="3329822"/>
            <a:ext cx="32443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Bahnschrift Condensed" pitchFamily="34" charset="0"/>
              </a:rPr>
              <a:t>реконструкция здания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МБУК «ДК «Восход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» </a:t>
            </a:r>
            <a:r>
              <a:rPr lang="ru-RU" sz="1200" dirty="0" err="1" smtClean="0">
                <a:latin typeface="Bahnschrift Condensed" pitchFamily="34" charset="0"/>
              </a:rPr>
              <a:t>пгт.Никель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27515" y="3757168"/>
            <a:ext cx="32443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Bahnschrift Condensed" pitchFamily="34" charset="0"/>
              </a:rPr>
              <a:t>н</a:t>
            </a:r>
            <a:r>
              <a:rPr lang="ru-RU" sz="1400" dirty="0" smtClean="0">
                <a:latin typeface="Bahnschrift Condensed" pitchFamily="34" charset="0"/>
              </a:rPr>
              <a:t>овое </a:t>
            </a:r>
            <a:r>
              <a:rPr lang="ru-RU" sz="1400" dirty="0">
                <a:solidFill>
                  <a:srgbClr val="0070C0"/>
                </a:solidFill>
                <a:latin typeface="Bahnschrift Condensed" pitchFamily="34" charset="0"/>
              </a:rPr>
              <a:t>кладбище МОГП Никель </a:t>
            </a:r>
            <a:r>
              <a:rPr lang="ru-RU" sz="1200" dirty="0">
                <a:latin typeface="Bahnschrift Condensed" pitchFamily="34" charset="0"/>
              </a:rPr>
              <a:t>в районе 3 км автодороги </a:t>
            </a:r>
            <a:r>
              <a:rPr lang="ru-RU" sz="1200" dirty="0" smtClean="0">
                <a:latin typeface="Bahnschrift Condensed" pitchFamily="34" charset="0"/>
              </a:rPr>
              <a:t>Никель-Приречный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1789" y="4199189"/>
            <a:ext cx="3244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latin typeface="Bahnschrift Condensed" pitchFamily="34" charset="0"/>
              </a:rPr>
              <a:t>устройство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наружного освещения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5550" y="4182182"/>
            <a:ext cx="105840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14,2 </a:t>
            </a: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млн  рублей   </a:t>
            </a: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02263" y="4486908"/>
            <a:ext cx="3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Bahnschrift Condensed" pitchFamily="34" charset="0"/>
              </a:rPr>
              <a:t>с</a:t>
            </a:r>
            <a:r>
              <a:rPr lang="ru-RU" sz="1400" dirty="0" smtClean="0">
                <a:latin typeface="Bahnschrift Condensed" pitchFamily="34" charset="0"/>
              </a:rPr>
              <a:t>троительство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здание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начальной школы (пристройки) </a:t>
            </a:r>
            <a:r>
              <a:rPr lang="ru-RU" sz="1200" dirty="0" smtClean="0">
                <a:latin typeface="Bahnschrift Condensed" pitchFamily="34" charset="0"/>
              </a:rPr>
              <a:t>в п. Печенга 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5550" y="4520419"/>
            <a:ext cx="105840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13,2 </a:t>
            </a: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>
              <a:lnSpc>
                <a:spcPts val="100"/>
              </a:lnSpc>
            </a:pP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млн  рублей   </a:t>
            </a: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3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НАПРАВЛЕНИЯ РАСХОДОВАНИЯ СРЕДСТВ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81777" y="145304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9049" y="2034734"/>
            <a:ext cx="2376264" cy="1525400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ОБРАЗОВАНИЕ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en-US" sz="3500" b="1" dirty="0" smtClean="0">
                <a:solidFill>
                  <a:srgbClr val="0070C0"/>
                </a:solidFill>
                <a:latin typeface="Bahnschrift Condensed" pitchFamily="34" charset="0"/>
              </a:rPr>
              <a:t>1 574,2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лн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9375" y="3752916"/>
            <a:ext cx="2385938" cy="1506000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КОМФОРТНАЯ СРЕДА       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ПРОЖИВАНИЯ</a:t>
            </a:r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endParaRPr lang="ru-RU" sz="2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Bahnschrift Condensed" pitchFamily="34" charset="0"/>
              </a:rPr>
              <a:t>196,8</a:t>
            </a:r>
            <a:endParaRPr lang="ru-RU" sz="35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лн 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86449" y="2054134"/>
            <a:ext cx="2268252" cy="1506000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КУЛЬТУРА</a:t>
            </a:r>
          </a:p>
          <a:p>
            <a:pPr marL="361950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Bahnschrift Condensed" pitchFamily="34" charset="0"/>
              </a:rPr>
              <a:t>569,1</a:t>
            </a:r>
            <a:endParaRPr lang="ru-RU" sz="3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лн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0" y="1965998"/>
            <a:ext cx="582589" cy="5839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5" y="3662342"/>
            <a:ext cx="596627" cy="60767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885604" y="2054134"/>
            <a:ext cx="4844308" cy="411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МУНИЦИПАЛЬНОЕ УПРАВЛЕНИЕ И ГРАЖДАНСКОЕ ОБЩЕСТВО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247,5</a:t>
            </a:r>
          </a:p>
          <a:p>
            <a:pPr marL="361950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ФИЗИЧЕСКАЯ </a:t>
            </a:r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КУЛЬТУРА И СПОРТ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93,8</a:t>
            </a:r>
            <a:endParaRPr lang="ru-RU" sz="1600" dirty="0">
              <a:solidFill>
                <a:srgbClr val="0070C0"/>
              </a:solidFill>
              <a:latin typeface="Bahnschrift Condensed" pitchFamily="34" charset="0"/>
            </a:endParaRPr>
          </a:p>
          <a:p>
            <a:pPr marL="361950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ОБЕСПЕЧЕНИЕ СОЦИАЛЬНОЙ СТАБИЛЬНОСТИ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90,1</a:t>
            </a:r>
            <a:endParaRPr lang="ru-RU" sz="1600" dirty="0">
              <a:solidFill>
                <a:srgbClr val="0070C0"/>
              </a:solidFill>
              <a:latin typeface="Bahnschrift Condensed" pitchFamily="34" charset="0"/>
            </a:endParaRPr>
          </a:p>
          <a:p>
            <a:pPr marL="361950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МУНИЦИПАЛЬНОЕ </a:t>
            </a:r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ИМУЩЕСТВО И ЗЕМЕЛЬНЫЕ РЕСУРСЫ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      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81,5</a:t>
            </a:r>
          </a:p>
          <a:p>
            <a:pPr marL="361950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ФОРМИРОВАНИЕ СОВРЕМЕННОЙ ГОРОДСКОЙ СРЕДЫ              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61,0</a:t>
            </a:r>
          </a:p>
          <a:p>
            <a:pPr marL="361950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ФИНАНСЫ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                    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55,7</a:t>
            </a:r>
          </a:p>
          <a:p>
            <a:pPr marL="36195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ОБЕСПЕЧЕНИЕ ОБЩЕСТВЕННОГО ПОРЯДКА И </a:t>
            </a:r>
          </a:p>
          <a:p>
            <a:pPr marL="361950">
              <a:lnSpc>
                <a:spcPts val="100"/>
              </a:lnSpc>
            </a:pPr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</a:t>
            </a:r>
          </a:p>
          <a:p>
            <a:pPr marL="361950">
              <a:lnSpc>
                <a:spcPts val="100"/>
              </a:lnSpc>
            </a:pPr>
            <a:endParaRPr lang="ru-RU" sz="14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>
              <a:lnSpc>
                <a:spcPts val="100"/>
              </a:lnSpc>
            </a:pPr>
            <a:endParaRPr lang="ru-RU" sz="14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>
              <a:lnSpc>
                <a:spcPts val="100"/>
              </a:lnSpc>
            </a:pPr>
            <a:endParaRPr lang="ru-RU" sz="14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>
              <a:lnSpc>
                <a:spcPts val="100"/>
              </a:lnSpc>
            </a:pPr>
            <a:endParaRPr lang="ru-RU" sz="14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>
              <a:lnSpc>
                <a:spcPts val="100"/>
              </a:lnSpc>
            </a:pPr>
            <a:endParaRPr lang="ru-RU" sz="14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>
              <a:lnSpc>
                <a:spcPts val="100"/>
              </a:lnSpc>
            </a:pP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 БЕЗОПАСНОСТИ НАСЕЛЕНИЯ                      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22,0</a:t>
            </a:r>
          </a:p>
          <a:p>
            <a:pPr marL="36195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МОЛОДЕЖНАЯ ПОЛИТИКА                          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18,0</a:t>
            </a:r>
          </a:p>
          <a:p>
            <a:pPr marL="36195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ЭКОНОМИЧЕСКИЙ </a:t>
            </a:r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ПОТЕНЦИАЛ 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0,2</a:t>
            </a:r>
          </a:p>
          <a:p>
            <a:pPr marL="361950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ЭНЕРГОСБЕРЕЖЕНИЕ И ПОВЫШЕНИЕ ЭНЕРГОЭФФЕКТИВНОСТИ            </a:t>
            </a:r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0,2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11" y="1889063"/>
            <a:ext cx="649571" cy="6608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11" y="5142848"/>
            <a:ext cx="360455" cy="34407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0" y="4393085"/>
            <a:ext cx="443936" cy="4171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05" y="5517185"/>
            <a:ext cx="331919" cy="3016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45" y="2523199"/>
            <a:ext cx="334967" cy="3000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49" y="3171840"/>
            <a:ext cx="407119" cy="3793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38" y="2116329"/>
            <a:ext cx="386499" cy="3864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684820" y="210271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86449" y="3752916"/>
            <a:ext cx="2268252" cy="1506000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ТРАНСПОРТНАЯ 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СИСТЕМА</a:t>
            </a:r>
            <a:endParaRPr lang="ru-RU" sz="16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Bahnschrift Condensed" pitchFamily="34" charset="0"/>
              </a:rPr>
              <a:t>1</a:t>
            </a:r>
            <a:r>
              <a:rPr lang="en-US" sz="3500" b="1" dirty="0" smtClean="0">
                <a:solidFill>
                  <a:srgbClr val="0070C0"/>
                </a:solidFill>
                <a:latin typeface="Bahnschrift Condensed" pitchFamily="34" charset="0"/>
              </a:rPr>
              <a:t>10,2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Bahnschrift Condensed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лн рублей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03" y="2857185"/>
            <a:ext cx="333909" cy="3339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43" y="3692878"/>
            <a:ext cx="606908" cy="57604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989375" y="5415095"/>
            <a:ext cx="4765325" cy="753000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61950"/>
            <a:r>
              <a:rPr lang="en-US" sz="1600" dirty="0" smtClean="0">
                <a:solidFill>
                  <a:schemeClr val="tx1"/>
                </a:solidFill>
                <a:latin typeface="Bahnschrift Condensed" pitchFamily="34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НЕПРОГРАММНАЯ ДЕЯТЕЛЬНОСТЬ </a:t>
            </a:r>
            <a:r>
              <a:rPr lang="en-US" sz="1600" dirty="0" smtClean="0">
                <a:solidFill>
                  <a:schemeClr val="tx1"/>
                </a:solidFill>
                <a:latin typeface="Bahnschrift Condensed" pitchFamily="34" charset="0"/>
              </a:rPr>
              <a:t>     </a:t>
            </a:r>
            <a:r>
              <a:rPr lang="en-US" sz="3500" b="1" dirty="0" smtClean="0">
                <a:solidFill>
                  <a:srgbClr val="0070C0"/>
                </a:solidFill>
                <a:latin typeface="Bahnschrift Condensed" pitchFamily="34" charset="0"/>
              </a:rPr>
              <a:t>2</a:t>
            </a:r>
            <a:r>
              <a:rPr lang="ru-RU" sz="3500" b="1" dirty="0" smtClean="0">
                <a:solidFill>
                  <a:srgbClr val="0070C0"/>
                </a:solidFill>
                <a:latin typeface="Bahnschrift Condensed" pitchFamily="34" charset="0"/>
              </a:rPr>
              <a:t>7</a:t>
            </a:r>
            <a:r>
              <a:rPr lang="en-US" sz="3500" b="1" dirty="0" smtClean="0">
                <a:solidFill>
                  <a:srgbClr val="0070C0"/>
                </a:solidFill>
                <a:latin typeface="Bahnschrift Condensed" pitchFamily="34" charset="0"/>
              </a:rPr>
              <a:t>,0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0" y="5391955"/>
            <a:ext cx="566362" cy="5160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0" y="3904459"/>
            <a:ext cx="414494" cy="402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03" y="4810249"/>
            <a:ext cx="346560" cy="354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43" y="3581398"/>
            <a:ext cx="365730" cy="3230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684820" y="250282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97194" y="3906652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97195" y="355120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97196" y="3218583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84820" y="2857185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79882" y="4420255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79881" y="4774599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79883" y="5117075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84820" y="5451752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5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ОБРАЗОВАНИЕ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776" y="132400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4" y="1750009"/>
            <a:ext cx="2664296" cy="68222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1 574,2 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45136" y="1724116"/>
            <a:ext cx="4176464" cy="343295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Организация обеспечения 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бесплатным питанием и молоком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обучающихся</a:t>
            </a:r>
          </a:p>
          <a:p>
            <a:pPr algn="ctr"/>
            <a:r>
              <a:rPr lang="ru-RU" sz="3500" dirty="0" smtClean="0">
                <a:solidFill>
                  <a:srgbClr val="0070C0"/>
                </a:solidFill>
                <a:latin typeface="Bahnschrift Condensed" pitchFamily="34" charset="0"/>
              </a:rPr>
              <a:t>60,3</a:t>
            </a:r>
            <a:r>
              <a:rPr lang="ru-RU" sz="22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из них:</a:t>
            </a:r>
          </a:p>
          <a:p>
            <a:pPr marL="809625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беспечение бесплатным горячим питанием обучающихся 1-4 классов, в 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т.ч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. </a:t>
            </a:r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д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вухразовым льготным категориям</a:t>
            </a:r>
          </a:p>
          <a:p>
            <a:pPr marL="809625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беспечение бесплатным питанием обучающихся 5-11 классов (льготные категории)</a:t>
            </a:r>
          </a:p>
          <a:p>
            <a:pPr marL="809625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беспечение 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бесплатным молоком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учащихся 1-4 классов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23" y="1685755"/>
            <a:ext cx="456553" cy="363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5963" y="3096072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36,6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4429" y="3899825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19,4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4429" y="4510735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4,3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6" y="1772749"/>
            <a:ext cx="569714" cy="63673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905012" y="2592338"/>
            <a:ext cx="2727920" cy="427050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Финансовое обеспечение образовательной деятельности</a:t>
            </a:r>
          </a:p>
          <a:p>
            <a:pPr marL="361950"/>
            <a:endParaRPr lang="ru-RU" sz="16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447675"/>
            <a:r>
              <a:rPr lang="ru-RU" sz="3500" dirty="0" smtClean="0">
                <a:solidFill>
                  <a:srgbClr val="0070C0"/>
                </a:solidFill>
                <a:latin typeface="Bahnschrift Condensed" pitchFamily="34" charset="0"/>
              </a:rPr>
              <a:t>1 172,9</a:t>
            </a:r>
            <a:r>
              <a:rPr lang="ru-RU" sz="22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Образовательные учреждения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Печенгского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округа:</a:t>
            </a:r>
          </a:p>
          <a:p>
            <a:endParaRPr lang="ru-RU" sz="1600" dirty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14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детских садов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         2 260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обучающихся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10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общеобразовательных организаций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         4100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обучающихся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учреждения дополнительного образования</a:t>
            </a:r>
          </a:p>
          <a:p>
            <a:pPr marL="447675"/>
            <a:r>
              <a:rPr lang="ru-RU" sz="1600" u="sng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                      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06899" y="3938094"/>
            <a:ext cx="227819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0" y="2562124"/>
            <a:ext cx="370521" cy="3837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70" y="5012838"/>
            <a:ext cx="285565" cy="19344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0" y="5493528"/>
            <a:ext cx="285565" cy="19344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745136" y="5206285"/>
            <a:ext cx="4176464" cy="165656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09625"/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Выплата вознаграждения за классное руководство (кураторство) педагогам муниципальных и областных учреждений</a:t>
            </a: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Выплаты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педагогическим работникам общеобразовательных учреждений за руководство школьными спортивными клубами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24428" y="5328642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36,7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35962" y="6122015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1,5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66336" y="1728562"/>
            <a:ext cx="3671688" cy="17998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09625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на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строительство пристройки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к МБУ СОШ № 5 п.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Печенга</a:t>
            </a:r>
          </a:p>
          <a:p>
            <a:pPr marL="809625"/>
            <a:endParaRPr lang="ru-RU" sz="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на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строительство футбольного поля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в п.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Спутник</a:t>
            </a:r>
          </a:p>
          <a:p>
            <a:pPr marL="809625"/>
            <a:endParaRPr lang="ru-RU" sz="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на разработку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ПСД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канатной дороги в п. Никель (горнолыжный склон)</a:t>
            </a: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92538" y="1685754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13,2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92538" y="2233833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15,4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92538" y="2754001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6,3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10" y="1650060"/>
            <a:ext cx="347443" cy="3535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41" y="5159132"/>
            <a:ext cx="347443" cy="36573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8066336" y="3600451"/>
            <a:ext cx="3671689" cy="326239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Укрепление МТБ и ремонты образовательных учреждений</a:t>
            </a:r>
          </a:p>
          <a:p>
            <a:pPr lvl="0" algn="ctr"/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44,9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млн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рублей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из них:</a:t>
            </a:r>
          </a:p>
          <a:p>
            <a:pPr marL="628650" lvl="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обеспечение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комплексной </a:t>
            </a:r>
          </a:p>
          <a:p>
            <a:pPr marL="6286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Безопасности</a:t>
            </a:r>
            <a:r>
              <a:rPr lang="en-US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</a:t>
            </a:r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8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учреждений</a:t>
            </a:r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з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амена окон             СОШ №3</a:t>
            </a:r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одернизация и укрепление          10 </a:t>
            </a: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учреждений</a:t>
            </a:r>
          </a:p>
          <a:p>
            <a:pPr marL="6286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материально-технической базы</a:t>
            </a:r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10" y="3571729"/>
            <a:ext cx="329157" cy="34134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66336" y="4786395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13,3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47328" y="5328642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1,3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66335" y="5943183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30,3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91" y="5545136"/>
            <a:ext cx="164578" cy="21334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625" y="5989738"/>
            <a:ext cx="164578" cy="2133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25" y="5095724"/>
            <a:ext cx="164578" cy="2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КУЛЬТУРА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776" y="132400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3" y="1750009"/>
            <a:ext cx="3050395" cy="68222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569,1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4" y="2590956"/>
            <a:ext cx="3096344" cy="187359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Финансовое обеспечение учреждений дополнительного образования в сфере культуры, учреждений культуры</a:t>
            </a:r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06010" y="2633713"/>
            <a:ext cx="3671688" cy="102683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Проведение реконструкции:</a:t>
            </a:r>
          </a:p>
          <a:p>
            <a:pPr marL="809625"/>
            <a:endParaRPr lang="ru-RU" sz="1500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Здания ДК «Восход»       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. Никель</a:t>
            </a:r>
            <a:endParaRPr lang="ru-RU" sz="15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66336" y="2954120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278,5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06009" y="3727119"/>
            <a:ext cx="3671689" cy="230675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Модернизация и укрепление МТБ</a:t>
            </a:r>
          </a:p>
          <a:p>
            <a:pPr marL="628650" lvl="0"/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учреждений культуры</a:t>
            </a:r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учреждений дополнительного </a:t>
            </a:r>
          </a:p>
          <a:p>
            <a:pPr marL="628650" lvl="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образования в сфере культуры </a:t>
            </a:r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83" y="3707122"/>
            <a:ext cx="329157" cy="34134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66336" y="4297406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10,0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55126" y="4977928"/>
            <a:ext cx="766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9,8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2" y="3493780"/>
            <a:ext cx="164578" cy="213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3" y="1755153"/>
            <a:ext cx="621784" cy="61391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10435" y="3346900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254,5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9" y="2556998"/>
            <a:ext cx="347443" cy="316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570" y="3346899"/>
            <a:ext cx="1745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ahnschrift Condensed" pitchFamily="34" charset="0"/>
              </a:rPr>
              <a:t>3 учреждения культуры</a:t>
            </a:r>
          </a:p>
          <a:p>
            <a:r>
              <a:rPr lang="ru-RU" sz="1200" dirty="0" smtClean="0">
                <a:latin typeface="Bahnschrift Condensed" pitchFamily="34" charset="0"/>
              </a:rPr>
              <a:t>5 учреждений дополнительного образования в сфере культуры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3662" y="4084687"/>
            <a:ext cx="28872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Condensed" pitchFamily="34" charset="0"/>
              </a:rPr>
              <a:t>в</a:t>
            </a:r>
            <a:r>
              <a:rPr lang="ru-RU" sz="1200" dirty="0" smtClean="0">
                <a:latin typeface="Bahnschrift Condensed" pitchFamily="34" charset="0"/>
              </a:rPr>
              <a:t> </a:t>
            </a:r>
            <a:r>
              <a:rPr lang="ru-RU" sz="1200" dirty="0" err="1" smtClean="0">
                <a:latin typeface="Bahnschrift Condensed" pitchFamily="34" charset="0"/>
              </a:rPr>
              <a:t>т.ч</a:t>
            </a:r>
            <a:r>
              <a:rPr lang="ru-RU" sz="1200" dirty="0" smtClean="0">
                <a:latin typeface="Bahnschrift Condensed" pitchFamily="34" charset="0"/>
              </a:rPr>
              <a:t>. </a:t>
            </a:r>
            <a:r>
              <a:rPr lang="ru-RU" sz="1200" dirty="0">
                <a:latin typeface="Bahnschrift Condensed" pitchFamily="34" charset="0"/>
              </a:rPr>
              <a:t>н</a:t>
            </a:r>
            <a:r>
              <a:rPr lang="ru-RU" sz="1200" dirty="0" smtClean="0">
                <a:latin typeface="Bahnschrift Condensed" pitchFamily="34" charset="0"/>
              </a:rPr>
              <a:t>а «майские» Указы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132,9</a:t>
            </a:r>
            <a:r>
              <a:rPr lang="ru-RU" sz="1200" dirty="0" smtClean="0">
                <a:latin typeface="Bahnschrift Condensed" pitchFamily="34" charset="0"/>
              </a:rPr>
              <a:t> 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36961" y="4536817"/>
            <a:ext cx="3096344" cy="91911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участия в конкурсах, фестивалях</a:t>
            </a:r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10153" y="4994271"/>
            <a:ext cx="207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0,3</a:t>
            </a:r>
            <a:r>
              <a:rPr lang="ru-RU" sz="2400" dirty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0" y="4481717"/>
            <a:ext cx="330744" cy="351415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936961" y="5545137"/>
            <a:ext cx="3096344" cy="111291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Сохранение, использование и популяризация объектов культурного наследия</a:t>
            </a:r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39653" y="6196386"/>
            <a:ext cx="207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0,5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6" y="5582194"/>
            <a:ext cx="341348" cy="377921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4160941" y="2608127"/>
            <a:ext cx="3703512" cy="222500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Реализация национального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проекта «Обеспечение качественно нового уровня развития инфраструктуры культуры» </a:t>
            </a:r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438275"/>
            <a:endParaRPr lang="en-US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1438275"/>
            <a:endParaRPr lang="en-US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14382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приобретение автоклуба 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в </a:t>
            </a:r>
            <a:endParaRPr lang="en-US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4382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п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. Печенга КДЦ «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Платформа»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57538" y="3651042"/>
            <a:ext cx="14401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solidFill>
                  <a:srgbClr val="0070C0"/>
                </a:solidFill>
                <a:latin typeface="Bahnschrift Condensed" pitchFamily="34" charset="0"/>
              </a:rPr>
              <a:t>11,0</a:t>
            </a:r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51" y="2555409"/>
            <a:ext cx="465159" cy="265900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4169573" y="4923063"/>
            <a:ext cx="3743548" cy="111080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Проведение мероприятий, посвященных памятным датам</a:t>
            </a:r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53248" y="5455936"/>
            <a:ext cx="207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4,5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92" y="2576138"/>
            <a:ext cx="323061" cy="3596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583" y="3185852"/>
            <a:ext cx="164578" cy="1828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40" y="4890020"/>
            <a:ext cx="28648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ФОРМИРОВАНИЕ СОВРЕМЕННОЙ ГОРОДСКОЙ СРЕДЫ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776" y="132400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6824" y="1741244"/>
            <a:ext cx="3960439" cy="459551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Благоустройство общественных и дворовых территорий муниципальных образований</a:t>
            </a:r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0435" y="2356796"/>
            <a:ext cx="8870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solidFill>
                  <a:srgbClr val="0070C0"/>
                </a:solidFill>
                <a:latin typeface="Bahnschrift Condensed" pitchFamily="34" charset="0"/>
              </a:rPr>
              <a:t>24,8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9451" y="245682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общественной </a:t>
            </a:r>
            <a:r>
              <a:rPr lang="ru-RU" sz="1400" dirty="0">
                <a:latin typeface="Bahnschrift Condensed" pitchFamily="34" charset="0"/>
              </a:rPr>
              <a:t>территории в г. Заполярный «Аллея Славы»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76154" y="1800250"/>
            <a:ext cx="6257814" cy="453650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Для участия в конкурсе  на предоставление субсидий предусмотрено </a:t>
            </a:r>
            <a:r>
              <a:rPr lang="ru-RU" sz="1500" dirty="0" err="1" smtClean="0">
                <a:solidFill>
                  <a:prstClr val="black"/>
                </a:solidFill>
                <a:latin typeface="Bahnschrift Condensed" pitchFamily="34" charset="0"/>
              </a:rPr>
              <a:t>софинансирование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по благоустройству дворовых и общественных территорий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25456" y="2342457"/>
            <a:ext cx="207466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solidFill>
                  <a:srgbClr val="0070C0"/>
                </a:solidFill>
                <a:latin typeface="Bahnschrift Condensed" pitchFamily="34" charset="0"/>
              </a:rPr>
              <a:t>9,7</a:t>
            </a:r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39" y="2897206"/>
            <a:ext cx="164578" cy="1828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" y="1671099"/>
            <a:ext cx="407260" cy="466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53" y="1762927"/>
            <a:ext cx="413043" cy="44481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029907" y="2808932"/>
            <a:ext cx="263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             </a:t>
            </a:r>
            <a:r>
              <a:rPr lang="ru-RU" sz="1200" dirty="0" smtClean="0">
                <a:latin typeface="Bahnschrift Condensed" pitchFamily="34" charset="0"/>
              </a:rPr>
              <a:t>торгово-пешеходная зона </a:t>
            </a:r>
            <a:r>
              <a:rPr lang="ru-RU" sz="1200" dirty="0" err="1">
                <a:latin typeface="Bahnschrift Condensed" pitchFamily="34" charset="0"/>
              </a:rPr>
              <a:t>п</a:t>
            </a:r>
            <a:r>
              <a:rPr lang="ru-RU" sz="1200" dirty="0" err="1" smtClean="0">
                <a:latin typeface="Bahnschrift Condensed" pitchFamily="34" charset="0"/>
              </a:rPr>
              <a:t>гт</a:t>
            </a:r>
            <a:r>
              <a:rPr lang="ru-RU" sz="1200" dirty="0" smtClean="0">
                <a:latin typeface="Bahnschrift Condensed" pitchFamily="34" charset="0"/>
              </a:rPr>
              <a:t>. Никель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34" y="3456435"/>
            <a:ext cx="2835265" cy="20671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1" y="3107877"/>
            <a:ext cx="2777303" cy="1590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80" y="4782020"/>
            <a:ext cx="2800474" cy="148314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738992" y="2824161"/>
            <a:ext cx="263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             </a:t>
            </a:r>
            <a:r>
              <a:rPr lang="ru-RU" sz="1200" dirty="0" smtClean="0">
                <a:latin typeface="Bahnschrift Condensed" pitchFamily="34" charset="0"/>
              </a:rPr>
              <a:t>зона отдыха </a:t>
            </a:r>
            <a:r>
              <a:rPr lang="ru-RU" sz="1200" dirty="0" err="1" smtClean="0">
                <a:latin typeface="Bahnschrift Condensed" pitchFamily="34" charset="0"/>
              </a:rPr>
              <a:t>пгт</a:t>
            </a:r>
            <a:r>
              <a:rPr lang="ru-RU" sz="1200" dirty="0" smtClean="0">
                <a:latin typeface="Bahnschrift Condensed" pitchFamily="34" charset="0"/>
              </a:rPr>
              <a:t>. Никель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2" y="2897751"/>
            <a:ext cx="164578" cy="1828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131874" y="5864091"/>
            <a:ext cx="2632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             </a:t>
            </a:r>
            <a:r>
              <a:rPr lang="ru-RU" sz="1200" dirty="0" smtClean="0">
                <a:latin typeface="Bahnschrift Condensed" pitchFamily="34" charset="0"/>
              </a:rPr>
              <a:t>улицы Новая п. Спутник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34" y="5926546"/>
            <a:ext cx="164578" cy="18286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06" y="2628101"/>
            <a:ext cx="164578" cy="1828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99" y="3322311"/>
            <a:ext cx="3190433" cy="233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ТРАНСПОРТНАЯ СИСТЕМА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776" y="132400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3" y="1750009"/>
            <a:ext cx="3050395" cy="68222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110,2 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4" y="2590956"/>
            <a:ext cx="3096344" cy="34429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Дорожный фонд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06009" y="2601655"/>
            <a:ext cx="3671689" cy="172881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500" dirty="0" err="1" smtClean="0">
                <a:solidFill>
                  <a:prstClr val="black"/>
                </a:solidFill>
                <a:latin typeface="Bahnschrift Condensed" pitchFamily="34" charset="0"/>
              </a:rPr>
              <a:t>Софинансирование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на капитальный ремонт     </a:t>
            </a:r>
          </a:p>
          <a:p>
            <a:pPr marL="266700"/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мостов</a:t>
            </a:r>
          </a:p>
          <a:p>
            <a:pPr marL="628650" lvl="0"/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</a:t>
            </a:r>
          </a:p>
          <a:p>
            <a:pPr marL="6286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р.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Колосйоки</a:t>
            </a:r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.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Хауки-лампи-йоки</a:t>
            </a:r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82173" y="2968453"/>
            <a:ext cx="7665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9,0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70467" y="2965717"/>
            <a:ext cx="7665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62,6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7923" y="3869090"/>
            <a:ext cx="1894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Condensed" pitchFamily="34" charset="0"/>
              </a:rPr>
              <a:t>а</a:t>
            </a:r>
            <a:r>
              <a:rPr lang="ru-RU" sz="1400" dirty="0" smtClean="0">
                <a:latin typeface="Bahnschrift Condensed" pitchFamily="34" charset="0"/>
              </a:rPr>
              <a:t>кцизы на нефтепродукты</a:t>
            </a:r>
          </a:p>
          <a:p>
            <a:endParaRPr lang="ru-RU" sz="1200" dirty="0" smtClean="0">
              <a:latin typeface="Bahnschrift Condensed" pitchFamily="34" charset="0"/>
            </a:endParaRPr>
          </a:p>
          <a:p>
            <a:endParaRPr lang="ru-RU" sz="1200" dirty="0">
              <a:latin typeface="Bahnschrift Condensed" pitchFamily="34" charset="0"/>
            </a:endParaRPr>
          </a:p>
          <a:p>
            <a:r>
              <a:rPr lang="ru-RU" sz="1400" dirty="0" smtClean="0">
                <a:latin typeface="Bahnschrift Condensed" pitchFamily="34" charset="0"/>
              </a:rPr>
              <a:t>межбюджетные трансферты из областного бюджета</a:t>
            </a:r>
            <a:endParaRPr lang="ru-RU" sz="1400" dirty="0"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78724" y="1750009"/>
            <a:ext cx="3703512" cy="147293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  Содержание дорог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92796" y="2010024"/>
            <a:ext cx="20746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  <a:latin typeface="Bahnschrift Condensed" pitchFamily="34" charset="0"/>
              </a:rPr>
              <a:t>46,9</a:t>
            </a:r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69573" y="3360868"/>
            <a:ext cx="3743548" cy="267300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Ремонт автодорог и искусственных сооружений на них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53248" y="3851980"/>
            <a:ext cx="207466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solidFill>
                  <a:srgbClr val="0070C0"/>
                </a:solidFill>
                <a:latin typeface="Bahnschrift Condensed" pitchFamily="34" charset="0"/>
              </a:rPr>
              <a:t>3,2</a:t>
            </a:r>
            <a:r>
              <a:rPr lang="ru-RU" sz="2700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6695" y="3727119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14,4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46695" y="4525356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48,2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7" y="1825965"/>
            <a:ext cx="560786" cy="530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2" y="2576138"/>
            <a:ext cx="422498" cy="4224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12" y="3775317"/>
            <a:ext cx="164578" cy="1828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12" y="3984466"/>
            <a:ext cx="164578" cy="182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46" y="2601655"/>
            <a:ext cx="386530" cy="322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508" y="279289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Bahnschrift Condensed" pitchFamily="34" charset="0"/>
              </a:rPr>
              <a:t>круглогодичное содержание дорог местного значения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10" y="2834431"/>
            <a:ext cx="164578" cy="213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39" y="1724115"/>
            <a:ext cx="402953" cy="4181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37" y="3271585"/>
            <a:ext cx="435921" cy="503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6217" y="4592364"/>
            <a:ext cx="3116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ahnschrift Condensed" pitchFamily="34" charset="0"/>
              </a:rPr>
              <a:t>работы </a:t>
            </a:r>
            <a:r>
              <a:rPr lang="ru-RU" sz="1200" dirty="0">
                <a:latin typeface="Bahnschrift Condensed" pitchFamily="34" charset="0"/>
              </a:rPr>
              <a:t>по карточному (ямочному) ремонту </a:t>
            </a:r>
            <a:r>
              <a:rPr lang="ru-RU" sz="1200" dirty="0" smtClean="0">
                <a:latin typeface="Bahnschrift Condensed" pitchFamily="34" charset="0"/>
              </a:rPr>
              <a:t>дорог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ahnschrift Condensed" pitchFamily="34" charset="0"/>
              </a:rPr>
              <a:t>нанесение </a:t>
            </a:r>
            <a:r>
              <a:rPr lang="ru-RU" sz="1200" dirty="0">
                <a:latin typeface="Bahnschrift Condensed" pitchFamily="34" charset="0"/>
              </a:rPr>
              <a:t>дорожной разметки на дорогах общего пользования местного </a:t>
            </a:r>
            <a:r>
              <a:rPr lang="ru-RU" sz="1200" dirty="0" smtClean="0">
                <a:latin typeface="Bahnschrift Condensed" pitchFamily="34" charset="0"/>
              </a:rPr>
              <a:t>значения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ahnschrift Condensed" pitchFamily="34" charset="0"/>
              </a:rPr>
              <a:t>регулирование </a:t>
            </a:r>
            <a:r>
              <a:rPr lang="ru-RU" sz="1200" dirty="0">
                <a:latin typeface="Bahnschrift Condensed" pitchFamily="34" charset="0"/>
              </a:rPr>
              <a:t>высотного положения </a:t>
            </a:r>
            <a:r>
              <a:rPr lang="ru-RU" sz="1200" dirty="0" smtClean="0">
                <a:latin typeface="Bahnschrift Condensed" pitchFamily="34" charset="0"/>
              </a:rPr>
              <a:t>колодцев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Bahnschrift Condensed" pitchFamily="34" charset="0"/>
              </a:rPr>
              <a:t>обустройство </a:t>
            </a:r>
            <a:r>
              <a:rPr lang="ru-RU" sz="1200" dirty="0">
                <a:latin typeface="Bahnschrift Condensed" pitchFamily="34" charset="0"/>
              </a:rPr>
              <a:t>автомобильных дорог дорожными знаками</a:t>
            </a:r>
          </a:p>
        </p:txBody>
      </p:sp>
    </p:spTree>
    <p:extLst>
      <p:ext uri="{BB962C8B-B14F-4D97-AF65-F5344CB8AC3E}">
        <p14:creationId xmlns:p14="http://schemas.microsoft.com/office/powerpoint/2010/main" val="225960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ФИЗИЧЕСКАЯ КУЛЬТУРА И СПОРТ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776" y="132400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3" y="1750009"/>
            <a:ext cx="3050395" cy="68222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93,8 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4" y="2590956"/>
            <a:ext cx="3096344" cy="34429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Развитие массового спорта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60939" y="5328642"/>
            <a:ext cx="7073027" cy="70846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076325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  </a:t>
            </a:r>
            <a:r>
              <a:rPr lang="ru-RU" sz="1700" dirty="0" smtClean="0">
                <a:solidFill>
                  <a:schemeClr val="tx1"/>
                </a:solidFill>
                <a:latin typeface="Bahnschrift Condensed" pitchFamily="34" charset="0"/>
              </a:rPr>
              <a:t>Финансовое обеспечение деятельности СК Металлург, СК Дельфин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66336" y="2954120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278,5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3448" y="2163133"/>
            <a:ext cx="7665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9,0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70467" y="2965717"/>
            <a:ext cx="7665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3,5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7923" y="3869090"/>
            <a:ext cx="1894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Condensed" pitchFamily="34" charset="0"/>
              </a:rPr>
              <a:t>у</a:t>
            </a:r>
            <a:r>
              <a:rPr lang="ru-RU" sz="1400" dirty="0" smtClean="0">
                <a:latin typeface="Bahnschrift Condensed" pitchFamily="34" charset="0"/>
              </a:rPr>
              <a:t>частие спортсменов ПМО в областных, общероссийских и международных соревнованиях</a:t>
            </a:r>
          </a:p>
          <a:p>
            <a:endParaRPr lang="ru-RU" sz="1400" dirty="0" smtClean="0">
              <a:latin typeface="Bahnschrift Condensed" pitchFamily="34" charset="0"/>
            </a:endParaRPr>
          </a:p>
          <a:p>
            <a:r>
              <a:rPr lang="ru-RU" sz="1400" dirty="0" smtClean="0">
                <a:latin typeface="Bahnschrift Condensed" pitchFamily="34" charset="0"/>
              </a:rPr>
              <a:t>организация и участие обучающихся в рамках проекта «Мини-футбол в школу»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160940" y="1750008"/>
            <a:ext cx="7073027" cy="343461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Улучшение МТБ спортивных учреждений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54" y="2755955"/>
            <a:ext cx="164578" cy="1828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72366" y="3975974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3,0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31366" y="5063360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0,5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7" y="1865585"/>
            <a:ext cx="518117" cy="451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2" y="2563947"/>
            <a:ext cx="359634" cy="3840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80765" y="5354717"/>
            <a:ext cx="76655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latin typeface="Bahnschrift Condensed" pitchFamily="34" charset="0"/>
              </a:rPr>
              <a:t>76,5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63" y="5297667"/>
            <a:ext cx="396761" cy="3677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63" y="1699792"/>
            <a:ext cx="388984" cy="37483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14876" y="2402814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6,0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4877" y="2941062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3,9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62359" y="3442770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1,7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2359" y="4014747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1,5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62359" y="4576975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0,8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9203" y="2482424"/>
            <a:ext cx="6246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Condensed" pitchFamily="34" charset="0"/>
              </a:rPr>
              <a:t>модернизация объекта «Крытый хоккейный корт на улице Юбилейной» (искусственный лёд) в </a:t>
            </a:r>
            <a:r>
              <a:rPr lang="ru-RU" sz="1400" dirty="0" smtClean="0">
                <a:latin typeface="Bahnschrift Condensed" pitchFamily="34" charset="0"/>
              </a:rPr>
              <a:t>     </a:t>
            </a:r>
          </a:p>
          <a:p>
            <a:r>
              <a:rPr lang="ru-RU" sz="1400" dirty="0">
                <a:latin typeface="Bahnschrift Condensed" pitchFamily="34" charset="0"/>
              </a:rPr>
              <a:t> </a:t>
            </a:r>
            <a:r>
              <a:rPr lang="ru-RU" sz="1400" dirty="0" smtClean="0">
                <a:latin typeface="Bahnschrift Condensed" pitchFamily="34" charset="0"/>
              </a:rPr>
              <a:t>     г</a:t>
            </a:r>
            <a:r>
              <a:rPr lang="ru-RU" sz="1400" dirty="0">
                <a:latin typeface="Bahnschrift Condensed" pitchFamily="34" charset="0"/>
              </a:rPr>
              <a:t>. Заполярный МБУ «СК «Дельфин</a:t>
            </a:r>
            <a:r>
              <a:rPr lang="ru-RU" sz="1400" dirty="0" smtClean="0">
                <a:latin typeface="Bahnschrift Condensed" pitchFamily="34" charset="0"/>
              </a:rPr>
              <a:t>»</a:t>
            </a:r>
          </a:p>
          <a:p>
            <a:endParaRPr lang="ru-RU" sz="1400" dirty="0" smtClean="0">
              <a:latin typeface="Bahnschrift Condensed" pitchFamily="34" charset="0"/>
            </a:endParaRPr>
          </a:p>
          <a:p>
            <a:r>
              <a:rPr lang="ru-RU" sz="1400" dirty="0" smtClean="0">
                <a:latin typeface="Bahnschrift Condensed" pitchFamily="34" charset="0"/>
              </a:rPr>
              <a:t>капитальный </a:t>
            </a:r>
            <a:r>
              <a:rPr lang="ru-RU" sz="1400" dirty="0">
                <a:latin typeface="Bahnschrift Condensed" pitchFamily="34" charset="0"/>
              </a:rPr>
              <a:t>ремонт беговых дорожек на стадионе «Труд» </a:t>
            </a:r>
            <a:r>
              <a:rPr lang="ru-RU" sz="1400" dirty="0" smtClean="0">
                <a:latin typeface="Bahnschrift Condensed" pitchFamily="34" charset="0"/>
              </a:rPr>
              <a:t>       </a:t>
            </a:r>
            <a:r>
              <a:rPr lang="ru-RU" sz="1400" dirty="0" err="1" smtClean="0">
                <a:latin typeface="Bahnschrift Condensed" pitchFamily="34" charset="0"/>
              </a:rPr>
              <a:t>пгт</a:t>
            </a:r>
            <a:r>
              <a:rPr lang="ru-RU" sz="1400" dirty="0">
                <a:latin typeface="Bahnschrift Condensed" pitchFamily="34" charset="0"/>
              </a:rPr>
              <a:t>. Никель МБУ «СК «Металлург</a:t>
            </a:r>
            <a:r>
              <a:rPr lang="ru-RU" sz="1400" dirty="0" smtClean="0">
                <a:latin typeface="Bahnschrift Condensed" pitchFamily="34" charset="0"/>
              </a:rPr>
              <a:t>»</a:t>
            </a:r>
          </a:p>
          <a:p>
            <a:endParaRPr lang="ru-RU" sz="1400" dirty="0" smtClean="0">
              <a:latin typeface="Bahnschrift Condensed" pitchFamily="34" charset="0"/>
            </a:endParaRPr>
          </a:p>
          <a:p>
            <a:r>
              <a:rPr lang="ru-RU" sz="1400" dirty="0" smtClean="0">
                <a:latin typeface="Bahnschrift Condensed" pitchFamily="34" charset="0"/>
              </a:rPr>
              <a:t>реставрация </a:t>
            </a:r>
            <a:r>
              <a:rPr lang="ru-RU" sz="1400" dirty="0">
                <a:latin typeface="Bahnschrift Condensed" pitchFamily="34" charset="0"/>
              </a:rPr>
              <a:t>швов плитки чаши бассейна МБУ «СК «Металлург» </a:t>
            </a:r>
            <a:r>
              <a:rPr lang="ru-RU" sz="1400" dirty="0" smtClean="0">
                <a:latin typeface="Bahnschrift Condensed" pitchFamily="34" charset="0"/>
              </a:rPr>
              <a:t>      </a:t>
            </a:r>
            <a:r>
              <a:rPr lang="ru-RU" sz="1400" dirty="0" err="1" smtClean="0">
                <a:latin typeface="Bahnschrift Condensed" pitchFamily="34" charset="0"/>
              </a:rPr>
              <a:t>пгт.Никель</a:t>
            </a:r>
            <a:endParaRPr lang="ru-RU" sz="1400" dirty="0" smtClean="0">
              <a:latin typeface="Bahnschrift Condensed" pitchFamily="34" charset="0"/>
            </a:endParaRPr>
          </a:p>
          <a:p>
            <a:endParaRPr lang="ru-RU" sz="1400" dirty="0" smtClean="0">
              <a:latin typeface="Bahnschrift Condensed" pitchFamily="34" charset="0"/>
            </a:endParaRPr>
          </a:p>
          <a:p>
            <a:r>
              <a:rPr lang="ru-RU" sz="1400" dirty="0" smtClean="0">
                <a:latin typeface="Bahnschrift Condensed" pitchFamily="34" charset="0"/>
              </a:rPr>
              <a:t>замена </a:t>
            </a:r>
            <a:r>
              <a:rPr lang="ru-RU" sz="1400" dirty="0">
                <a:latin typeface="Bahnschrift Condensed" pitchFamily="34" charset="0"/>
              </a:rPr>
              <a:t>трубопровода ХВС и ГВС от ПГ до здания, ремонт санузлов, кабинетов, замена отопительных батарей в СК «Строитель» МБУ «СК «Дельфин» </a:t>
            </a:r>
            <a:r>
              <a:rPr lang="ru-RU" sz="1400" dirty="0" smtClean="0">
                <a:latin typeface="Bahnschrift Condensed" pitchFamily="34" charset="0"/>
              </a:rPr>
              <a:t>      </a:t>
            </a:r>
            <a:r>
              <a:rPr lang="ru-RU" sz="1400" dirty="0" err="1" smtClean="0">
                <a:latin typeface="Bahnschrift Condensed" pitchFamily="34" charset="0"/>
              </a:rPr>
              <a:t>г.Заполярный</a:t>
            </a:r>
            <a:endParaRPr lang="ru-RU" sz="1400" dirty="0" smtClean="0">
              <a:latin typeface="Bahnschrift Condensed" pitchFamily="34" charset="0"/>
            </a:endParaRPr>
          </a:p>
          <a:p>
            <a:endParaRPr lang="ru-RU" sz="1400" dirty="0" smtClean="0">
              <a:latin typeface="Bahnschrift Condensed" pitchFamily="34" charset="0"/>
            </a:endParaRPr>
          </a:p>
          <a:p>
            <a:r>
              <a:rPr lang="ru-RU" sz="1400" dirty="0" smtClean="0">
                <a:latin typeface="Bahnschrift Condensed" pitchFamily="34" charset="0"/>
              </a:rPr>
              <a:t>замена </a:t>
            </a:r>
            <a:r>
              <a:rPr lang="ru-RU" sz="1400" dirty="0">
                <a:latin typeface="Bahnschrift Condensed" pitchFamily="34" charset="0"/>
              </a:rPr>
              <a:t>резервного кабеля, установка поручней на входную группу МБУ «СК «Дельфин» </a:t>
            </a:r>
            <a:r>
              <a:rPr lang="ru-RU" sz="1400" dirty="0" smtClean="0">
                <a:latin typeface="Bahnschrift Condensed" pitchFamily="34" charset="0"/>
              </a:rPr>
              <a:t>   </a:t>
            </a:r>
          </a:p>
          <a:p>
            <a:r>
              <a:rPr lang="ru-RU" sz="1400" dirty="0">
                <a:latin typeface="Bahnschrift Condensed" pitchFamily="34" charset="0"/>
              </a:rPr>
              <a:t> </a:t>
            </a:r>
            <a:r>
              <a:rPr lang="ru-RU" sz="1400" dirty="0" smtClean="0">
                <a:latin typeface="Bahnschrift Condensed" pitchFamily="34" charset="0"/>
              </a:rPr>
              <a:t>     </a:t>
            </a:r>
            <a:r>
              <a:rPr lang="ru-RU" sz="1400" dirty="0" err="1" smtClean="0">
                <a:latin typeface="Bahnschrift Condensed" pitchFamily="34" charset="0"/>
              </a:rPr>
              <a:t>г.Заполярный</a:t>
            </a:r>
            <a:endParaRPr lang="ru-RU" sz="1400" dirty="0" smtClean="0">
              <a:latin typeface="Bahnschrift Condensed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93" y="3185852"/>
            <a:ext cx="164578" cy="18286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82" y="3638387"/>
            <a:ext cx="164578" cy="1828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36" y="4282012"/>
            <a:ext cx="164578" cy="18286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58" y="4884752"/>
            <a:ext cx="164578" cy="18286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022070" y="1971125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13,9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7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7064" y="360090"/>
            <a:ext cx="6120680" cy="360040"/>
          </a:xfrm>
        </p:spPr>
        <p:txBody>
          <a:bodyPr/>
          <a:lstStyle/>
          <a:p>
            <a:r>
              <a:rPr lang="ru-RU" sz="2500" dirty="0" smtClean="0">
                <a:latin typeface="Bahnschrift Condensed" pitchFamily="34" charset="0"/>
              </a:rPr>
              <a:t>ПРОЕКТ БЮДЖЕТА ОКРУГА НА 2023-2025 ГОДЫ</a:t>
            </a:r>
            <a:endParaRPr lang="ru-RU" sz="2500" dirty="0">
              <a:latin typeface="Bahnschrift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ОСНОВЫ ФОРМИРОВАНИЯ БЮДЖЕТА ОКРУГА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2</a:t>
            </a:fld>
            <a:endParaRPr lang="ru-RU" spc="-6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96864" y="1872258"/>
            <a:ext cx="2664296" cy="2304255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</a:rPr>
              <a:t>Положения послания Президента РФ от 21.04.2021, Указы Президента РФ «Майские», № 204, № 474</a:t>
            </a:r>
            <a:endParaRPr lang="ru-RU" sz="15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60" y="2031358"/>
            <a:ext cx="738733" cy="92101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537224" y="1872258"/>
            <a:ext cx="3456384" cy="2304255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Основные направления </a:t>
            </a: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бюджетной и налоговой политики на 2023 год и на плановый период 2024 и 2025 годов,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утвержденные </a:t>
            </a: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постановлением администрации </a:t>
            </a:r>
            <a:r>
              <a:rPr lang="ru-RU" sz="1400" dirty="0" err="1">
                <a:solidFill>
                  <a:schemeClr val="tx1"/>
                </a:solidFill>
                <a:latin typeface="Arial Narrow" pitchFamily="34" charset="0"/>
              </a:rPr>
              <a:t>Печенгского</a:t>
            </a:r>
            <a:r>
              <a:rPr lang="ru-RU" sz="1400" dirty="0">
                <a:solidFill>
                  <a:schemeClr val="tx1"/>
                </a:solidFill>
                <a:latin typeface="Arial Narrow" pitchFamily="34" charset="0"/>
              </a:rPr>
              <a:t> муниципального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округа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02426" y="1872258"/>
            <a:ext cx="2515518" cy="2304255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</a:rPr>
              <a:t>Основные направления бюджетной, налоговой, долговой политики Мурманской области на 2023-2025 годы</a:t>
            </a:r>
            <a:endParaRPr lang="ru-RU" sz="15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99693" y="4392537"/>
            <a:ext cx="2773933" cy="2088231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</a:rPr>
              <a:t>Прогноз социально-экономического развития </a:t>
            </a:r>
            <a:r>
              <a:rPr lang="ru-RU" sz="1500" dirty="0" err="1" smtClean="0">
                <a:solidFill>
                  <a:schemeClr val="tx1"/>
                </a:solidFill>
                <a:latin typeface="Arial Narrow" pitchFamily="34" charset="0"/>
              </a:rPr>
              <a:t>Печенгского</a:t>
            </a:r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</a:rPr>
              <a:t> муниципального округа на 2023-2025 годы</a:t>
            </a:r>
            <a:endParaRPr lang="ru-RU" sz="15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97464" y="4387948"/>
            <a:ext cx="2808312" cy="2092821"/>
          </a:xfrm>
          <a:prstGeom prst="rect">
            <a:avLst/>
          </a:prstGeom>
          <a:solidFill>
            <a:srgbClr val="E8E8E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 Narrow" pitchFamily="34" charset="0"/>
              </a:rPr>
              <a:t>Национальные проекты</a:t>
            </a:r>
            <a:endParaRPr lang="ru-RU" sz="15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33" y="1944266"/>
            <a:ext cx="1475503" cy="10081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38" y="4509456"/>
            <a:ext cx="886041" cy="924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4501538"/>
            <a:ext cx="982148" cy="10730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48" y="2032127"/>
            <a:ext cx="1122116" cy="12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МОЛОДЕЖНАЯ ПОЛИТИКА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776" y="132400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3" y="1750009"/>
            <a:ext cx="3050395" cy="68222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18,0 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4" y="2590956"/>
            <a:ext cx="3096344" cy="169105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4375"/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Обеспечение деятельности вновь созданного муниципального бюджетного учреждения «Центр поддержки и развития молодежных инициатив </a:t>
            </a:r>
            <a:r>
              <a:rPr lang="ru-RU" sz="1500" dirty="0" err="1">
                <a:solidFill>
                  <a:prstClr val="black"/>
                </a:solidFill>
                <a:latin typeface="Bahnschrift Condensed" pitchFamily="34" charset="0"/>
              </a:rPr>
              <a:t>Печенгского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 муниципального округа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»</a:t>
            </a: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3448" y="2163133"/>
            <a:ext cx="7665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9,0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35291" y="1719175"/>
            <a:ext cx="7073027" cy="188558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Развитие и повышение созидательного потенциала молодежи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1905" y="2984898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5,0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14257" y="2548422"/>
            <a:ext cx="6246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Bahnschrift Condensed" pitchFamily="34" charset="0"/>
              </a:rPr>
              <a:t>у</a:t>
            </a:r>
            <a:r>
              <a:rPr lang="ru-RU" sz="1400" dirty="0" smtClean="0">
                <a:latin typeface="Bahnschrift Condensed" pitchFamily="34" charset="0"/>
              </a:rPr>
              <a:t>частие в форумах, семинарах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Bahnschrift Condensed" pitchFamily="34" charset="0"/>
              </a:rPr>
              <a:t>м</a:t>
            </a:r>
            <a:r>
              <a:rPr lang="ru-RU" sz="1400" dirty="0" smtClean="0">
                <a:latin typeface="Bahnschrift Condensed" pitchFamily="34" charset="0"/>
              </a:rPr>
              <a:t>ероприятия по поддержке семейных ценностей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Bahnschrift Condensed" pitchFamily="34" charset="0"/>
              </a:rPr>
              <a:t>формирование </a:t>
            </a:r>
            <a:r>
              <a:rPr lang="ru-RU" sz="1400" dirty="0" smtClean="0">
                <a:latin typeface="Bahnschrift Condensed" pitchFamily="34" charset="0"/>
              </a:rPr>
              <a:t>отрицательного </a:t>
            </a:r>
            <a:r>
              <a:rPr lang="ru-RU" sz="1400" dirty="0">
                <a:latin typeface="Bahnschrift Condensed" pitchFamily="34" charset="0"/>
              </a:rPr>
              <a:t>отношения к злоупотреблению алкоголем, потреблению наркотических и психотропных </a:t>
            </a:r>
            <a:r>
              <a:rPr lang="ru-RU" sz="1400" dirty="0" smtClean="0">
                <a:latin typeface="Bahnschrift Condensed" pitchFamily="34" charset="0"/>
              </a:rPr>
              <a:t>веществ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22070" y="1971125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1,3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6824" y="4373444"/>
            <a:ext cx="3096344" cy="169105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Создание молодежного пространства для поддержки и развития молодежных инициатив в г. Заполярный</a:t>
            </a:r>
          </a:p>
          <a:p>
            <a:pPr marL="361950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</a:t>
            </a: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создание 1 молодежного              </a:t>
            </a:r>
          </a:p>
          <a:p>
            <a:pPr marL="361950"/>
            <a:r>
              <a:rPr lang="ru-RU" sz="12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пространства г. Заполярный</a:t>
            </a: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r>
              <a:rPr lang="ru-RU" sz="10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34305" y="5349694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10,0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44" y="5466268"/>
            <a:ext cx="164578" cy="213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6" y="2555548"/>
            <a:ext cx="439467" cy="478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6" y="4296512"/>
            <a:ext cx="428360" cy="394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1816821"/>
            <a:ext cx="505926" cy="54859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135216" y="3796588"/>
            <a:ext cx="7073027" cy="81197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Премии Главы </a:t>
            </a:r>
            <a:r>
              <a:rPr lang="ru-RU" sz="1700" dirty="0" err="1" smtClean="0">
                <a:solidFill>
                  <a:prstClr val="black"/>
                </a:solidFill>
                <a:latin typeface="Bahnschrift Condensed" pitchFamily="34" charset="0"/>
              </a:rPr>
              <a:t>Печенгского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 муниципального округа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35291" y="4834110"/>
            <a:ext cx="7072952" cy="123039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Увековечивание памяти погибших при защите Отечества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40670" y="3975935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0</a:t>
            </a:r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,3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3" y="4811719"/>
            <a:ext cx="432048" cy="46805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050184" y="5206091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0,9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10401" y="5244563"/>
            <a:ext cx="477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Участие молодежи в мероприятиях, направленных на сохранность и восстановление памятников и захоронений</a:t>
            </a:r>
            <a:endParaRPr lang="ru-RU" sz="1400" dirty="0">
              <a:latin typeface="Bahnschrift Condensed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33" y="1652792"/>
            <a:ext cx="442296" cy="5103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57" y="3743448"/>
            <a:ext cx="366983" cy="3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6823" y="1000840"/>
            <a:ext cx="1080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КОМФОРТНОЕ ЖИЛЬЕ И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П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ОВЫШЕНИЕ КОМФОРТНОСТИ ГОРОДСКОЙ СРЕДЫ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776" y="132400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3" y="1750009"/>
            <a:ext cx="3050395" cy="68222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196,8 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4" y="2590955"/>
            <a:ext cx="3096344" cy="261628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indent="85725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прохождения  </a:t>
            </a:r>
          </a:p>
          <a:p>
            <a:pPr marL="361950" indent="85725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бесперебойного отопительного   </a:t>
            </a:r>
          </a:p>
          <a:p>
            <a:pPr marL="361950" indent="85725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сезона</a:t>
            </a:r>
          </a:p>
          <a:p>
            <a:pPr marL="361950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80975" lvl="0">
              <a:tabLst>
                <a:tab pos="180975" algn="l"/>
              </a:tabLst>
            </a:pPr>
            <a:endParaRPr lang="ru-RU" sz="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180975" lvl="0">
              <a:tabLst>
                <a:tab pos="180975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на подготовку к отопительному сезону средства бюджета округа</a:t>
            </a:r>
          </a:p>
          <a:p>
            <a:pPr marL="809625" lvl="0"/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180975" lvl="0"/>
            <a:r>
              <a:rPr lang="ru-RU" sz="1200" dirty="0">
                <a:solidFill>
                  <a:prstClr val="black"/>
                </a:solidFill>
                <a:latin typeface="Bahnschrift Condensed" pitchFamily="34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роведение ремонтных работ магистральных сетей теплоснабжения, водоснабжения и водоотведения</a:t>
            </a: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35291" y="1719176"/>
            <a:ext cx="3858317" cy="348806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Проведение ремонтных работ по улучшению  </a:t>
            </a:r>
          </a:p>
          <a:p>
            <a:pPr marL="361950"/>
            <a:r>
              <a:rPr lang="ru-RU" sz="17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 городской среды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3375" y="3343354"/>
            <a:ext cx="1047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2,1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Bahnschrift Condensed" pitchFamily="34" charset="0"/>
              </a:rPr>
              <a:t>млн рублей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35291" y="2737640"/>
            <a:ext cx="41796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в </a:t>
            </a:r>
            <a:r>
              <a:rPr lang="ru-RU" sz="1400" dirty="0" err="1" smtClean="0">
                <a:latin typeface="Bahnschrift Condensed" pitchFamily="34" charset="0"/>
              </a:rPr>
              <a:t>т.ч</a:t>
            </a:r>
            <a:r>
              <a:rPr lang="ru-RU" sz="1400" dirty="0" smtClean="0">
                <a:latin typeface="Bahnschrift Condensed" pitchFamily="34" charset="0"/>
              </a:rPr>
              <a:t>.:</a:t>
            </a:r>
          </a:p>
          <a:p>
            <a:endParaRPr lang="ru-RU" sz="1400" dirty="0">
              <a:latin typeface="Bahnschrift Condensed" pitchFamily="34" charset="0"/>
            </a:endParaRPr>
          </a:p>
          <a:p>
            <a:pPr marL="714375"/>
            <a:r>
              <a:rPr lang="ru-RU" sz="1400" dirty="0">
                <a:latin typeface="Bahnschrift Condensed" pitchFamily="34" charset="0"/>
              </a:rPr>
              <a:t>проведение ремонтных работ подпорных стен, строительство и ремонт лестничных спусков в г. Заполярный: лестница ул. Мира </a:t>
            </a:r>
            <a:r>
              <a:rPr lang="ru-RU" sz="1400" dirty="0" smtClean="0">
                <a:latin typeface="Bahnschrift Condensed" pitchFamily="34" charset="0"/>
              </a:rPr>
              <a:t>8-10</a:t>
            </a:r>
          </a:p>
          <a:p>
            <a:pPr marL="714375"/>
            <a:endParaRPr lang="ru-RU" sz="800" dirty="0">
              <a:latin typeface="Bahnschrift Condensed" pitchFamily="34" charset="0"/>
            </a:endParaRPr>
          </a:p>
          <a:p>
            <a:pPr marL="714375"/>
            <a:r>
              <a:rPr lang="ru-RU" sz="1400" dirty="0">
                <a:latin typeface="Bahnschrift Condensed" pitchFamily="34" charset="0"/>
              </a:rPr>
              <a:t>приведение в санитарно-техническое состояние незаселённых муниципальных жилых </a:t>
            </a:r>
            <a:r>
              <a:rPr lang="ru-RU" sz="1400" dirty="0" smtClean="0">
                <a:latin typeface="Bahnschrift Condensed" pitchFamily="34" charset="0"/>
              </a:rPr>
              <a:t>помещений</a:t>
            </a:r>
          </a:p>
          <a:p>
            <a:pPr marL="714375"/>
            <a:endParaRPr lang="ru-RU" sz="1400" dirty="0" smtClean="0">
              <a:latin typeface="Bahnschrift Condensed" pitchFamily="34" charset="0"/>
            </a:endParaRPr>
          </a:p>
          <a:p>
            <a:pPr marL="714375"/>
            <a:endParaRPr lang="ru-RU" sz="200" dirty="0">
              <a:latin typeface="Bahnschrift Condensed" pitchFamily="34" charset="0"/>
            </a:endParaRPr>
          </a:p>
          <a:p>
            <a:pPr marL="714375"/>
            <a:r>
              <a:rPr lang="ru-RU" sz="1400" dirty="0">
                <a:latin typeface="Bahnschrift Condensed" pitchFamily="34" charset="0"/>
              </a:rPr>
              <a:t> ремонт пешеходных тротуаров и маршрутов</a:t>
            </a:r>
            <a:endParaRPr lang="ru-RU" sz="1400" dirty="0" smtClean="0">
              <a:latin typeface="Bahnschrift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17989" y="2290873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13,7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65616" y="1715123"/>
            <a:ext cx="3672408" cy="327918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Модернизация систем </a:t>
            </a:r>
          </a:p>
          <a:p>
            <a:pPr marL="361950"/>
            <a:r>
              <a:rPr lang="ru-RU" sz="17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 электроснабжения </a:t>
            </a:r>
            <a:r>
              <a:rPr lang="ru-RU" sz="1700" dirty="0" err="1" smtClean="0">
                <a:solidFill>
                  <a:prstClr val="black"/>
                </a:solidFill>
                <a:latin typeface="Bahnschrift Condensed" pitchFamily="34" charset="0"/>
              </a:rPr>
              <a:t>Печенгского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</a:p>
          <a:p>
            <a:pPr marL="361950"/>
            <a:r>
              <a:rPr lang="ru-RU" sz="17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 муниципального округа</a:t>
            </a: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11" y="3348369"/>
            <a:ext cx="164578" cy="2133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11" y="4623550"/>
            <a:ext cx="164578" cy="213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" y="4709512"/>
            <a:ext cx="164578" cy="21334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11" y="4106497"/>
            <a:ext cx="164578" cy="2133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6" y="1774692"/>
            <a:ext cx="611730" cy="6117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6" y="2505242"/>
            <a:ext cx="480040" cy="46480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075112" y="3147263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1,0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69143" y="3855515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0,7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79104" y="4529116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12,0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98395" y="2993760"/>
            <a:ext cx="35396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в </a:t>
            </a:r>
            <a:r>
              <a:rPr lang="ru-RU" sz="1400" dirty="0" err="1" smtClean="0">
                <a:latin typeface="Bahnschrift Condensed" pitchFamily="34" charset="0"/>
              </a:rPr>
              <a:t>т.ч</a:t>
            </a:r>
            <a:r>
              <a:rPr lang="ru-RU" sz="1400" dirty="0" smtClean="0">
                <a:latin typeface="Bahnschrift Condensed" pitchFamily="34" charset="0"/>
              </a:rPr>
              <a:t>.:</a:t>
            </a:r>
            <a:endParaRPr lang="ru-RU" sz="1400" dirty="0">
              <a:latin typeface="Bahnschrift Condensed" pitchFamily="34" charset="0"/>
            </a:endParaRPr>
          </a:p>
          <a:p>
            <a:pPr marL="714375"/>
            <a:r>
              <a:rPr lang="ru-RU" sz="1400" dirty="0">
                <a:latin typeface="Bahnschrift Condensed" pitchFamily="34" charset="0"/>
              </a:rPr>
              <a:t>т</a:t>
            </a:r>
            <a:r>
              <a:rPr lang="ru-RU" sz="1400" dirty="0" smtClean="0">
                <a:latin typeface="Bahnschrift Condensed" pitchFamily="34" charset="0"/>
              </a:rPr>
              <a:t>ехническое обслуживание наружного освещения</a:t>
            </a:r>
          </a:p>
          <a:p>
            <a:pPr marL="714375"/>
            <a:endParaRPr lang="ru-RU" sz="800" dirty="0">
              <a:latin typeface="Bahnschrift Condensed" pitchFamily="34" charset="0"/>
            </a:endParaRPr>
          </a:p>
          <a:p>
            <a:pPr marL="714375"/>
            <a:r>
              <a:rPr lang="ru-RU" sz="1400" dirty="0">
                <a:latin typeface="Bahnschrift Condensed" pitchFamily="34" charset="0"/>
              </a:rPr>
              <a:t>у</a:t>
            </a:r>
            <a:r>
              <a:rPr lang="ru-RU" sz="1400" dirty="0" smtClean="0">
                <a:latin typeface="Bahnschrift Condensed" pitchFamily="34" charset="0"/>
              </a:rPr>
              <a:t>стройство </a:t>
            </a:r>
            <a:r>
              <a:rPr lang="ru-RU" sz="1400" dirty="0">
                <a:latin typeface="Bahnschrift Condensed" pitchFamily="34" charset="0"/>
              </a:rPr>
              <a:t>наружного </a:t>
            </a:r>
            <a:r>
              <a:rPr lang="ru-RU" sz="1400" dirty="0" smtClean="0">
                <a:latin typeface="Bahnschrift Condensed" pitchFamily="34" charset="0"/>
              </a:rPr>
              <a:t>освещения</a:t>
            </a:r>
          </a:p>
          <a:p>
            <a:pPr marL="714375"/>
            <a:r>
              <a:rPr lang="ru-RU" sz="1000" dirty="0">
                <a:latin typeface="Bahnschrift Condensed" pitchFamily="34" charset="0"/>
              </a:rPr>
              <a:t> </a:t>
            </a:r>
            <a:r>
              <a:rPr lang="ru-RU" sz="1000" dirty="0" smtClean="0">
                <a:latin typeface="Bahnschrift Condensed" pitchFamily="34" charset="0"/>
              </a:rPr>
              <a:t>       в </a:t>
            </a:r>
            <a:r>
              <a:rPr lang="ru-RU" sz="1000" dirty="0">
                <a:latin typeface="Bahnschrift Condensed" pitchFamily="34" charset="0"/>
              </a:rPr>
              <a:t>г. Заполярный: автотранспортная дорога от пересечения улиц Юбилейной и Ленина в районе пожарной части до конца перекрёстка перед КПП </a:t>
            </a:r>
            <a:r>
              <a:rPr lang="ru-RU" sz="1000" dirty="0" smtClean="0">
                <a:latin typeface="Bahnschrift Condensed" pitchFamily="34" charset="0"/>
              </a:rPr>
              <a:t>комбината;</a:t>
            </a:r>
          </a:p>
          <a:p>
            <a:pPr marL="714375"/>
            <a:r>
              <a:rPr lang="ru-RU" sz="1000" dirty="0">
                <a:latin typeface="Bahnschrift Condensed" pitchFamily="34" charset="0"/>
              </a:rPr>
              <a:t> </a:t>
            </a:r>
            <a:r>
              <a:rPr lang="ru-RU" sz="1000" dirty="0" smtClean="0">
                <a:latin typeface="Bahnschrift Condensed" pitchFamily="34" charset="0"/>
              </a:rPr>
              <a:t>       в </a:t>
            </a:r>
            <a:r>
              <a:rPr lang="ru-RU" sz="1000" dirty="0" err="1">
                <a:latin typeface="Bahnschrift Condensed" pitchFamily="34" charset="0"/>
              </a:rPr>
              <a:t>пгт</a:t>
            </a:r>
            <a:r>
              <a:rPr lang="ru-RU" sz="1000" dirty="0">
                <a:latin typeface="Bahnschrift Condensed" pitchFamily="34" charset="0"/>
              </a:rPr>
              <a:t>. Никель: участок автотранспортной дороги по </a:t>
            </a:r>
            <a:r>
              <a:rPr lang="ru-RU" sz="1000" dirty="0" err="1">
                <a:latin typeface="Bahnschrift Condensed" pitchFamily="34" charset="0"/>
              </a:rPr>
              <a:t>ул.Заводская</a:t>
            </a:r>
            <a:r>
              <a:rPr lang="ru-RU" sz="1000" dirty="0">
                <a:latin typeface="Bahnschrift Condensed" pitchFamily="34" charset="0"/>
              </a:rPr>
              <a:t> от моста через </a:t>
            </a:r>
            <a:r>
              <a:rPr lang="ru-RU" sz="1000" dirty="0" err="1">
                <a:latin typeface="Bahnschrift Condensed" pitchFamily="34" charset="0"/>
              </a:rPr>
              <a:t>р.Колосйоки</a:t>
            </a:r>
            <a:r>
              <a:rPr lang="ru-RU" sz="1000" dirty="0">
                <a:latin typeface="Bahnschrift Condensed" pitchFamily="34" charset="0"/>
              </a:rPr>
              <a:t> до поворота на бывший </a:t>
            </a:r>
            <a:r>
              <a:rPr lang="ru-RU" sz="1000" dirty="0" smtClean="0">
                <a:latin typeface="Bahnschrift Condensed" pitchFamily="34" charset="0"/>
              </a:rPr>
              <a:t>совхоз</a:t>
            </a:r>
            <a:endParaRPr lang="ru-RU" sz="1400" dirty="0">
              <a:latin typeface="Bahnschrift Condensed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797398" y="2426058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35,6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04104" y="3190888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21,4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13213" y="3841559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14,2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20" y="4013083"/>
            <a:ext cx="164578" cy="18286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20" y="4450705"/>
            <a:ext cx="164578" cy="182865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936823" y="5328642"/>
            <a:ext cx="3096344" cy="165618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Инвестиционный проект </a:t>
            </a:r>
            <a:r>
              <a:rPr lang="ru-RU" sz="1300" dirty="0">
                <a:solidFill>
                  <a:srgbClr val="0070C0"/>
                </a:solidFill>
                <a:latin typeface="Bahnschrift Condensed" pitchFamily="34" charset="0"/>
              </a:rPr>
              <a:t>«Строительство объекта капитального строительства  «Новое кладбище МОГП Никель в районе 3 км автодороги Никель-Приречный </a:t>
            </a:r>
            <a:r>
              <a:rPr lang="ru-RU" sz="1300" dirty="0" err="1">
                <a:solidFill>
                  <a:srgbClr val="0070C0"/>
                </a:solidFill>
                <a:latin typeface="Bahnschrift Condensed" pitchFamily="34" charset="0"/>
              </a:rPr>
              <a:t>Печенгского</a:t>
            </a:r>
            <a:r>
              <a:rPr lang="ru-RU" sz="1300" dirty="0">
                <a:solidFill>
                  <a:srgbClr val="0070C0"/>
                </a:solidFill>
                <a:latin typeface="Bahnschrift Condensed" pitchFamily="34" charset="0"/>
              </a:rPr>
              <a:t> района Мурманской области»</a:t>
            </a:r>
            <a:endParaRPr lang="ru-RU" sz="1300" dirty="0" smtClean="0">
              <a:solidFill>
                <a:srgbClr val="0070C0"/>
              </a:solidFill>
              <a:latin typeface="Bahnschrift Condensed" pitchFamily="34" charset="0"/>
            </a:endParaRP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84896" y="6368966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56,5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85566" y="5328642"/>
            <a:ext cx="3808041" cy="165618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Благоустройство детских и спортивных площадок</a:t>
            </a:r>
          </a:p>
          <a:p>
            <a:pPr marL="36195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000" dirty="0" smtClean="0">
                <a:solidFill>
                  <a:prstClr val="black"/>
                </a:solidFill>
                <a:latin typeface="Bahnschrift Condensed" pitchFamily="34" charset="0"/>
              </a:rPr>
              <a:t>в </a:t>
            </a:r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г. Заполярный, ул. Юбилейная, 2;</a:t>
            </a:r>
          </a:p>
          <a:p>
            <a:pPr marL="361950"/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в </a:t>
            </a:r>
            <a:r>
              <a:rPr lang="ru-RU" sz="1000" dirty="0" err="1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. Никель, ул. Спортивная, 1а, пр. Гвардейский, 37;</a:t>
            </a:r>
          </a:p>
          <a:p>
            <a:pPr marL="361950"/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в </a:t>
            </a:r>
            <a:r>
              <a:rPr lang="ru-RU" sz="1000" dirty="0" err="1">
                <a:solidFill>
                  <a:prstClr val="black"/>
                </a:solidFill>
                <a:latin typeface="Bahnschrift Condensed" pitchFamily="34" charset="0"/>
              </a:rPr>
              <a:t>нп</a:t>
            </a:r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. Спутник, ул. Новая, 17-18;</a:t>
            </a:r>
          </a:p>
          <a:p>
            <a:pPr marL="361950"/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в </a:t>
            </a:r>
            <a:r>
              <a:rPr lang="ru-RU" sz="1000" dirty="0" err="1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. Печенга, </a:t>
            </a:r>
            <a:r>
              <a:rPr lang="ru-RU" sz="1000" dirty="0" err="1">
                <a:solidFill>
                  <a:prstClr val="black"/>
                </a:solidFill>
                <a:latin typeface="Bahnschrift Condensed" pitchFamily="34" charset="0"/>
              </a:rPr>
              <a:t>скейт</a:t>
            </a:r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-площадка.</a:t>
            </a:r>
          </a:p>
          <a:p>
            <a:pPr marL="361950"/>
            <a:r>
              <a:rPr lang="ru-RU" sz="1000" dirty="0" smtClean="0">
                <a:solidFill>
                  <a:prstClr val="black"/>
                </a:solidFill>
                <a:latin typeface="Bahnschrift Condensed" pitchFamily="34" charset="0"/>
              </a:rPr>
              <a:t>в </a:t>
            </a:r>
            <a:r>
              <a:rPr lang="ru-RU" sz="1000" dirty="0" err="1">
                <a:solidFill>
                  <a:prstClr val="black"/>
                </a:solidFill>
                <a:latin typeface="Bahnschrift Condensed" pitchFamily="34" charset="0"/>
              </a:rPr>
              <a:t>нп</a:t>
            </a:r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. </a:t>
            </a:r>
            <a:r>
              <a:rPr lang="ru-RU" sz="1000" dirty="0" err="1">
                <a:solidFill>
                  <a:prstClr val="black"/>
                </a:solidFill>
                <a:latin typeface="Bahnschrift Condensed" pitchFamily="34" charset="0"/>
              </a:rPr>
              <a:t>Лиинахамари</a:t>
            </a:r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, ул. Северная, 1;</a:t>
            </a: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80974" y="5493511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7,9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91" y="6669048"/>
            <a:ext cx="164578" cy="182865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90" y="6486183"/>
            <a:ext cx="164578" cy="182865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66" y="6354336"/>
            <a:ext cx="164578" cy="182865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82" y="6196795"/>
            <a:ext cx="164578" cy="18286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82" y="6027038"/>
            <a:ext cx="164578" cy="182865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8063557" y="5040610"/>
            <a:ext cx="3674467" cy="19442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Ликвидация объектов накопленного вреда окружающей  среде (накопленного экологического ущерба)</a:t>
            </a:r>
          </a:p>
          <a:p>
            <a:pPr marL="36195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214195" y="5968856"/>
            <a:ext cx="3539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/>
            <a:r>
              <a:rPr lang="ru-RU" sz="1200" dirty="0">
                <a:latin typeface="Bahnschrift Condensed" pitchFamily="34" charset="0"/>
              </a:rPr>
              <a:t>л</a:t>
            </a:r>
            <a:r>
              <a:rPr lang="ru-RU" sz="1200" dirty="0" smtClean="0">
                <a:latin typeface="Bahnschrift Condensed" pitchFamily="34" charset="0"/>
              </a:rPr>
              <a:t>иквидация несанкционированных мест для размещения отходов</a:t>
            </a:r>
          </a:p>
          <a:p>
            <a:pPr marL="714375"/>
            <a:endParaRPr lang="ru-RU" sz="800" dirty="0">
              <a:latin typeface="Bahnschrift Condensed" pitchFamily="34" charset="0"/>
            </a:endParaRPr>
          </a:p>
          <a:p>
            <a:pPr marL="714375"/>
            <a:r>
              <a:rPr lang="ru-RU" sz="1200" dirty="0">
                <a:latin typeface="Bahnschrift Condensed" pitchFamily="34" charset="0"/>
              </a:rPr>
              <a:t>р</a:t>
            </a:r>
            <a:r>
              <a:rPr lang="ru-RU" sz="1200" dirty="0" smtClean="0">
                <a:latin typeface="Bahnschrift Condensed" pitchFamily="34" charset="0"/>
              </a:rPr>
              <a:t>емонт и строительство контейнерных площадок (10 штук)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870661" y="5511038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12,5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6118" y="5830215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9,5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81815" y="6368966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3,0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142" y="5987004"/>
            <a:ext cx="164578" cy="21334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142" y="6492241"/>
            <a:ext cx="164578" cy="2133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69" y="5008247"/>
            <a:ext cx="335252" cy="3108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25" y="5297668"/>
            <a:ext cx="316966" cy="2925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12" y="1690005"/>
            <a:ext cx="335252" cy="3840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16" y="1715123"/>
            <a:ext cx="329157" cy="3413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6" y="5267191"/>
            <a:ext cx="298679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СОЦИАЛЬНАЯ ПОДДЕРЖКА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776" y="132400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НА 2023 ГОД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3" y="1750009"/>
            <a:ext cx="3050395" cy="68222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90,1 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4" y="2590956"/>
            <a:ext cx="3096344" cy="210328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indent="8572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Поддержка семей с детьми</a:t>
            </a:r>
          </a:p>
          <a:p>
            <a:pPr marL="361950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в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т.ч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.:</a:t>
            </a:r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выплаты многодетным семьям на улучшение жилищных условий</a:t>
            </a:r>
          </a:p>
          <a:p>
            <a:pPr marL="809625" lvl="0"/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существление </a:t>
            </a:r>
            <a:r>
              <a:rPr lang="ru-RU" sz="1400" dirty="0" err="1" smtClean="0">
                <a:solidFill>
                  <a:prstClr val="black"/>
                </a:solidFill>
                <a:latin typeface="Bahnschrift Condensed" pitchFamily="34" charset="0"/>
              </a:rPr>
              <a:t>постинтернатного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патроната несовершеннолетних</a:t>
            </a: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35291" y="1719176"/>
            <a:ext cx="7073027" cy="113702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Поддержка граждан по оплате ЖКУ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3375" y="2836130"/>
            <a:ext cx="1047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  <a:latin typeface="Bahnschrift Condensed" pitchFamily="34" charset="0"/>
              </a:rPr>
              <a:t>2,6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14257" y="2548422"/>
            <a:ext cx="6246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         предоставление ежемесячной жилищно-коммунальной выплаты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22070" y="1971125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27,1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9332" y="3498432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2,4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35216" y="2963298"/>
            <a:ext cx="7073027" cy="173094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Социальная поддержка детям-сиротам, детям, оставшимся без попечения родителей, а также гражданам, желающим взять детей на воспитание в семью</a:t>
            </a: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0887" y="2913074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9332" y="4078686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0,2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5" y="1808600"/>
            <a:ext cx="557505" cy="565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0" y="2555548"/>
            <a:ext cx="476993" cy="407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34" y="1685291"/>
            <a:ext cx="405828" cy="405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62" y="2595639"/>
            <a:ext cx="164578" cy="2133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34" y="2901016"/>
            <a:ext cx="446515" cy="4121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08427" y="3774976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49,2 </a:t>
            </a:r>
            <a:r>
              <a:rPr lang="ru-RU" sz="1200" dirty="0">
                <a:latin typeface="Bahnschrift Condensed" pitchFamily="34" charset="0"/>
              </a:rPr>
              <a:t> </a:t>
            </a:r>
            <a:r>
              <a:rPr lang="ru-RU" sz="1200" dirty="0" smtClean="0">
                <a:latin typeface="Bahnschrift Condensed" pitchFamily="34" charset="0"/>
              </a:rPr>
              <a:t>                                     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65416" y="3521470"/>
            <a:ext cx="47203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Bahnschrift Condensed" pitchFamily="34" charset="0"/>
              </a:rPr>
              <a:t>с</a:t>
            </a:r>
            <a:r>
              <a:rPr lang="ru-RU" sz="1400" dirty="0" err="1" smtClean="0">
                <a:latin typeface="Bahnschrift Condensed" pitchFamily="34" charset="0"/>
              </a:rPr>
              <a:t>оцподдержка</a:t>
            </a:r>
            <a:r>
              <a:rPr lang="ru-RU" sz="1400" dirty="0" smtClean="0"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Bahnschrift Condensed" pitchFamily="34" charset="0"/>
              </a:rPr>
              <a:t>86</a:t>
            </a:r>
            <a:r>
              <a:rPr lang="ru-RU" sz="1400" dirty="0" smtClean="0">
                <a:latin typeface="Bahnschrift Condensed" pitchFamily="34" charset="0"/>
              </a:rPr>
              <a:t> детей-сирот, их опекунов и приемных родителей</a:t>
            </a:r>
          </a:p>
          <a:p>
            <a:endParaRPr lang="ru-RU" sz="1400" dirty="0">
              <a:latin typeface="Bahnschrift Condensed" pitchFamily="34" charset="0"/>
            </a:endParaRPr>
          </a:p>
          <a:p>
            <a:r>
              <a:rPr lang="ru-RU" sz="1400" dirty="0" smtClean="0">
                <a:latin typeface="Bahnschrift Condensed" pitchFamily="34" charset="0"/>
              </a:rPr>
              <a:t>Приобретение </a:t>
            </a:r>
            <a:r>
              <a:rPr lang="ru-RU" sz="1400" dirty="0" smtClean="0">
                <a:solidFill>
                  <a:srgbClr val="0070C0"/>
                </a:solidFill>
                <a:latin typeface="Bahnschrift Condensed" pitchFamily="34" charset="0"/>
              </a:rPr>
              <a:t>5</a:t>
            </a:r>
            <a:r>
              <a:rPr lang="ru-RU" sz="1400" dirty="0" smtClean="0">
                <a:latin typeface="Bahnschrift Condensed" pitchFamily="34" charset="0"/>
              </a:rPr>
              <a:t> квартир</a:t>
            </a:r>
          </a:p>
          <a:p>
            <a:endParaRPr lang="ru-RU" sz="1400" dirty="0">
              <a:latin typeface="Bahnschrift Condensed" pitchFamily="34" charset="0"/>
            </a:endParaRPr>
          </a:p>
          <a:p>
            <a:r>
              <a:rPr lang="ru-RU" sz="1400" dirty="0">
                <a:latin typeface="Bahnschrift Condensed" pitchFamily="34" charset="0"/>
              </a:rPr>
              <a:t>р</a:t>
            </a:r>
            <a:r>
              <a:rPr lang="ru-RU" sz="1400" dirty="0" smtClean="0">
                <a:latin typeface="Bahnschrift Condensed" pitchFamily="34" charset="0"/>
              </a:rPr>
              <a:t>емонт </a:t>
            </a:r>
            <a:r>
              <a:rPr lang="ru-RU" sz="1400" dirty="0" smtClean="0">
                <a:solidFill>
                  <a:srgbClr val="0070C0"/>
                </a:solidFill>
                <a:latin typeface="Bahnschrift Condensed" pitchFamily="34" charset="0"/>
              </a:rPr>
              <a:t>2 </a:t>
            </a:r>
            <a:r>
              <a:rPr lang="ru-RU" sz="1400" dirty="0" smtClean="0">
                <a:latin typeface="Bahnschrift Condensed" pitchFamily="34" charset="0"/>
              </a:rPr>
              <a:t>квартир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82" y="3569190"/>
            <a:ext cx="164578" cy="2133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82" y="3967572"/>
            <a:ext cx="164578" cy="213342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936823" y="4777203"/>
            <a:ext cx="10271419" cy="89983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lvl="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Социальная поддержка совершеннолетних недееспособных граждан                            Создание </a:t>
            </a:r>
            <a:r>
              <a:rPr lang="ru-RU" sz="1500" dirty="0" err="1">
                <a:solidFill>
                  <a:prstClr val="black"/>
                </a:solidFill>
                <a:latin typeface="Bahnschrift Condensed" pitchFamily="34" charset="0"/>
              </a:rPr>
              <a:t>безбарьерной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 среды в многоквартирных домах</a:t>
            </a: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</a:p>
          <a:p>
            <a:pPr marL="447675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endParaRPr lang="ru-RU" sz="10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96447" y="5076877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  <a:latin typeface="Bahnschrift Condensed" pitchFamily="34" charset="0"/>
              </a:rPr>
              <a:t>1,1</a:t>
            </a:r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1" y="4702642"/>
            <a:ext cx="446515" cy="46368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758055" y="5076877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0,2</a:t>
            </a:r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97222" y="391393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 Condensed" pitchFamily="34" charset="0"/>
              </a:rPr>
              <a:t>МЛН </a:t>
            </a:r>
          </a:p>
          <a:p>
            <a:r>
              <a:rPr lang="ru-RU" sz="1000" dirty="0" smtClean="0">
                <a:latin typeface="Bahnschrift Condensed" pitchFamily="34" charset="0"/>
              </a:rPr>
              <a:t>РУБЛЕЙ</a:t>
            </a:r>
            <a:endParaRPr lang="ru-RU" sz="1000" dirty="0">
              <a:latin typeface="Bahnschrift Condensed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72" y="4827815"/>
            <a:ext cx="164578" cy="21334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0" y="4403055"/>
            <a:ext cx="164578" cy="2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47059" y="1000840"/>
            <a:ext cx="717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ОСНОВНЫЕ ПАРАМЕТРЫ БЮДЖЕТА НА 2023-2025 ГОДЫ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6801" y="2948084"/>
            <a:ext cx="1980221" cy="169105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СОБЛЮДЕНИЕ УСЛОВИЙ СОГЛАШЕНИЙ С МИНФИНОМ МУРМАНСКОЙ </a:t>
            </a:r>
          </a:p>
          <a:p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ОБЛАСТИ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963" y="4382877"/>
            <a:ext cx="1728192" cy="169105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dirty="0" smtClean="0">
                <a:solidFill>
                  <a:srgbClr val="0070C0"/>
                </a:solidFill>
                <a:latin typeface="Bahnschrift Condensed" pitchFamily="34" charset="0"/>
              </a:rPr>
              <a:t>ПО РЕСТРУКТУРИЗАЦИИ БЮДЖЕТНЫХ КРЕДИТОВ</a:t>
            </a:r>
            <a:endParaRPr lang="ru-RU" sz="10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4" y="1728242"/>
            <a:ext cx="1115476" cy="102404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2715"/>
              </p:ext>
            </p:extLst>
          </p:nvPr>
        </p:nvGraphicFramePr>
        <p:xfrm>
          <a:off x="2737022" y="1728240"/>
          <a:ext cx="8208912" cy="389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  <a:gridCol w="1368152"/>
                <a:gridCol w="1368152"/>
              </a:tblGrid>
              <a:tr h="7795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7795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Condensed" pitchFamily="34" charset="0"/>
                        </a:rPr>
                        <a:t>ДОХОДЫ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3 385,6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3 048,9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- 336,7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2 834,2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2 820,0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779566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ahnschrift Condensed" pitchFamily="34" charset="0"/>
                        </a:rPr>
                        <a:t>налоговые и неналоговые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969,8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983,2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+ 13,4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1 012,9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1 044,8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7795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Bahnschrift Condensed" pitchFamily="34" charset="0"/>
                        </a:rPr>
                        <a:t>РАСХОДЫ</a:t>
                      </a:r>
                      <a:endParaRPr lang="ru-RU" dirty="0">
                        <a:solidFill>
                          <a:srgbClr val="0070C0"/>
                        </a:solidFill>
                        <a:latin typeface="Bahnschrift Condensed" pitchFamily="34" charset="0"/>
                      </a:endParaRP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3 499,1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3 147,2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- 351,9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2 913,5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2 831,5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solidFill>
                      <a:srgbClr val="ECECEC"/>
                    </a:solidFill>
                  </a:tcPr>
                </a:tc>
              </a:tr>
              <a:tr h="7795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ДЕФИЦИТ/</a:t>
                      </a:r>
                    </a:p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ПРОФИЦИТ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-113,5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-98,3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х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-</a:t>
                      </a:r>
                      <a:r>
                        <a:rPr lang="ru-RU" baseline="0" dirty="0" smtClean="0">
                          <a:latin typeface="Bahnschrift Condensed" pitchFamily="34" charset="0"/>
                        </a:rPr>
                        <a:t> 79,5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Bahnschrift Condensed" pitchFamily="34" charset="0"/>
                        </a:rPr>
                        <a:t>-11,5</a:t>
                      </a:r>
                      <a:endParaRPr lang="ru-RU" dirty="0">
                        <a:latin typeface="Bahnschrift Condensed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64" y="1728242"/>
            <a:ext cx="585168" cy="512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384" y="2216510"/>
            <a:ext cx="110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 МЛН РУБЛЕЙ</a:t>
            </a:r>
            <a:endParaRPr lang="ru-RU" sz="1400" dirty="0">
              <a:latin typeface="Bahnschrif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4705" y="1896949"/>
            <a:ext cx="10081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2022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0373" y="1896949"/>
            <a:ext cx="10081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2023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3648" y="1896949"/>
            <a:ext cx="10801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2024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1800" y="1896949"/>
            <a:ext cx="10081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2025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3422" y="1691616"/>
            <a:ext cx="144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Отклонение</a:t>
            </a:r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2023</a:t>
            </a:r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от</a:t>
            </a:r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2022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ПРОЕКТ БЮДЖЕТА ОКРУГА НА 2023-2025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ГОДЫ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46911" y="1000840"/>
            <a:ext cx="88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МУНИЦИПАЛЬНЫЙ ДОЛГ ПЕЧЕНГСКОГО МУНИЦИПАЛЬНОГО ОКРУГА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93" y="55902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0985" y="2065201"/>
            <a:ext cx="2391851" cy="19932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СОБЛЮДЕНИЕ УСЛОВИЙ СОГЛАШЕНИЙ С МИНФИНОМ МУРМАНСКОЙ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ОБЛАСТИ</a:t>
            </a:r>
          </a:p>
          <a:p>
            <a:pPr marL="85725" indent="-85725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Bahnschrift Condensed" pitchFamily="34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редусматривающие меры по социально-экономическому развитию и оздоровлению государственных финансов</a:t>
            </a:r>
          </a:p>
          <a:p>
            <a:pPr marL="85725" indent="-85725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Bahnschrift Condensed" pitchFamily="34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Bahnschrift Condensed" pitchFamily="34" charset="0"/>
              </a:rPr>
              <a:t>о реструктуризации бюджетных кредитов, предоставляемых из областного бюджета</a:t>
            </a:r>
            <a:endParaRPr lang="ru-RU" sz="12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1197" y="4777544"/>
            <a:ext cx="1728192" cy="585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ВЫСОКАЯ ДОЛГОВАЯ НАГРУЗКА</a:t>
            </a:r>
            <a:endParaRPr lang="ru-RU" sz="10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4" y="1408073"/>
            <a:ext cx="716917" cy="658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4705" y="1896949"/>
            <a:ext cx="10081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2022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0373" y="1896949"/>
            <a:ext cx="10081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2023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3648" y="1896949"/>
            <a:ext cx="10801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2024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1800" y="1896949"/>
            <a:ext cx="10081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2025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3422" y="1691616"/>
            <a:ext cx="144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Отклонение</a:t>
            </a:r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2023</a:t>
            </a:r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Bahnschrift Condensed" pitchFamily="34" charset="0"/>
              </a:rPr>
              <a:t>от</a:t>
            </a:r>
            <a:r>
              <a:rPr lang="ru-RU" sz="23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2022</a:t>
            </a:r>
            <a:endParaRPr lang="ru-RU" sz="20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3" y="4058439"/>
            <a:ext cx="660895" cy="7600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8" y="5279752"/>
            <a:ext cx="651047" cy="62099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1964" y="5900751"/>
            <a:ext cx="2340872" cy="10252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СОХРАНЕН НА БЕЗОПАСНОМ УРОВНЕ ОБЪЕМ МУНИЦИПАЛЬНОГО ДОЛГА</a:t>
            </a:r>
            <a:endParaRPr lang="ru-RU" sz="10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 useBgFill="1">
        <p:nvSpPr>
          <p:cNvPr id="17" name="Блок-схема: типовой процесс 16"/>
          <p:cNvSpPr>
            <a:spLocks/>
          </p:cNvSpPr>
          <p:nvPr/>
        </p:nvSpPr>
        <p:spPr>
          <a:xfrm>
            <a:off x="3313088" y="2120087"/>
            <a:ext cx="1791121" cy="576064"/>
          </a:xfrm>
          <a:prstGeom prst="flowChartPredefinedProces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30808359"/>
              </p:ext>
            </p:extLst>
          </p:nvPr>
        </p:nvGraphicFramePr>
        <p:xfrm>
          <a:off x="2160960" y="1315052"/>
          <a:ext cx="8161867" cy="544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305746" y="2231147"/>
            <a:ext cx="12241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Bahnschrift Condensed" pitchFamily="34" charset="0"/>
              </a:rPr>
              <a:t>НА 01.01.2024</a:t>
            </a:r>
            <a:endParaRPr lang="ru-RU" sz="1700" dirty="0">
              <a:latin typeface="Bahnschrift Condens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8337" y="3240410"/>
            <a:ext cx="13579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Bahnschrift Condensed" pitchFamily="34" charset="0"/>
              </a:rPr>
              <a:t>НА 01.01.2025</a:t>
            </a:r>
            <a:endParaRPr lang="ru-RU" sz="1700" dirty="0">
              <a:latin typeface="Bahnschrift Condens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2172" y="4261481"/>
            <a:ext cx="12771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Bahnschrift Condensed" pitchFamily="34" charset="0"/>
              </a:rPr>
              <a:t>НА 01.01.2026</a:t>
            </a:r>
            <a:endParaRPr lang="ru-RU" sz="1700" dirty="0">
              <a:latin typeface="Bahnschrift Condensed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69" y="2585090"/>
            <a:ext cx="422133" cy="4413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86" y="3594353"/>
            <a:ext cx="422133" cy="4413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85" y="4615424"/>
            <a:ext cx="422133" cy="441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4269" y="2762521"/>
            <a:ext cx="110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60918" y="3790060"/>
            <a:ext cx="110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79265" y="4790218"/>
            <a:ext cx="110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itchFamily="34" charset="0"/>
              </a:rPr>
              <a:t> </a:t>
            </a:r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8013267" y="3559788"/>
            <a:ext cx="680762" cy="4605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270,1</a:t>
            </a:r>
            <a:endParaRPr lang="ru-RU" sz="22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8013267" y="4547272"/>
            <a:ext cx="680762" cy="4605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281,6</a:t>
            </a:r>
            <a:endParaRPr lang="ru-RU" sz="22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9433768" y="1769050"/>
            <a:ext cx="792088" cy="1503261"/>
          </a:xfrm>
          <a:prstGeom prst="wedgeRoundRectCallout">
            <a:avLst>
              <a:gd name="adj1" fmla="val -991"/>
              <a:gd name="adj2" fmla="val 74127"/>
              <a:gd name="adj3" fmla="val 16667"/>
            </a:avLst>
          </a:prstGeom>
          <a:solidFill>
            <a:srgbClr val="0070C0"/>
          </a:solidFill>
          <a:ln w="22225">
            <a:solidFill>
              <a:srgbClr val="0070C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ahnschrift Condensed" pitchFamily="34" charset="0"/>
              </a:rPr>
              <a:t>19,4%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д</a:t>
            </a:r>
            <a:r>
              <a:rPr lang="ru-RU" sz="1200" dirty="0" smtClean="0">
                <a:latin typeface="Bahnschrift Condensed" pitchFamily="34" charset="0"/>
              </a:rPr>
              <a:t>олговая нагрузка </a:t>
            </a:r>
            <a:endParaRPr lang="ru-RU" dirty="0">
              <a:latin typeface="Bahnschrift Condensed" pitchFamily="34" charset="0"/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9433768" y="3784281"/>
            <a:ext cx="792088" cy="1503261"/>
          </a:xfrm>
          <a:prstGeom prst="wedgeRoundRectCallout">
            <a:avLst>
              <a:gd name="adj1" fmla="val -991"/>
              <a:gd name="adj2" fmla="val 74127"/>
              <a:gd name="adj3" fmla="val 16667"/>
            </a:avLst>
          </a:prstGeom>
          <a:solidFill>
            <a:srgbClr val="0070C0"/>
          </a:solidFill>
          <a:ln w="22225">
            <a:solidFill>
              <a:srgbClr val="0070C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ahnschrift Condensed" pitchFamily="34" charset="0"/>
              </a:rPr>
              <a:t>26,9%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д</a:t>
            </a:r>
            <a:r>
              <a:rPr lang="ru-RU" sz="1200" dirty="0" smtClean="0">
                <a:latin typeface="Bahnschrift Condensed" pitchFamily="34" charset="0"/>
              </a:rPr>
              <a:t>олговая нагрузка </a:t>
            </a:r>
            <a:endParaRPr lang="ru-RU" dirty="0">
              <a:latin typeface="Bahnschrift Condensed" pitchFamily="34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9433768" y="2758220"/>
            <a:ext cx="792088" cy="1503261"/>
          </a:xfrm>
          <a:prstGeom prst="wedgeRoundRectCallout">
            <a:avLst>
              <a:gd name="adj1" fmla="val -991"/>
              <a:gd name="adj2" fmla="val 74127"/>
              <a:gd name="adj3" fmla="val 16667"/>
            </a:avLst>
          </a:prstGeom>
          <a:solidFill>
            <a:schemeClr val="accent6">
              <a:lumMod val="75000"/>
            </a:schemeClr>
          </a:solidFill>
          <a:ln w="2222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Bahnschrift Condensed" pitchFamily="34" charset="0"/>
              </a:rPr>
              <a:t>26,7%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д</a:t>
            </a:r>
            <a:r>
              <a:rPr lang="ru-RU" sz="1200" dirty="0" smtClean="0">
                <a:latin typeface="Bahnschrift Condensed" pitchFamily="34" charset="0"/>
              </a:rPr>
              <a:t>олговая нагрузка </a:t>
            </a:r>
            <a:endParaRPr lang="ru-RU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:\Авакова\ЭБ\Герб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2" y="1452381"/>
            <a:ext cx="744754" cy="851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944936" y="1452381"/>
            <a:ext cx="3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Condensed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образование Печенгского муниципального округа</a:t>
            </a:r>
            <a:endParaRPr lang="ru-RU" sz="2000" dirty="0">
              <a:latin typeface="Bahnschrift Condensed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832" y="3096394"/>
            <a:ext cx="86409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dirty="0" smtClean="0">
                <a:solidFill>
                  <a:srgbClr val="0070C0"/>
                </a:solidFill>
                <a:latin typeface="Bahnschrift Condensed" pitchFamily="34" charset="0"/>
              </a:rPr>
              <a:t>СПАСИБО ЗА ВНИМАНИЕ!</a:t>
            </a:r>
            <a:endParaRPr lang="ru-RU" sz="43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2217" y="4896594"/>
            <a:ext cx="61214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kern="0" dirty="0">
                <a:latin typeface="Bahnschrift SemiBold Condensed" pitchFamily="34" charset="0"/>
                <a:cs typeface="Times New Roman" pitchFamily="18" charset="0"/>
              </a:rPr>
              <a:t>Контактная информация для обращения граждан:</a:t>
            </a:r>
            <a:br>
              <a:rPr lang="ru-RU" b="1" kern="0" dirty="0">
                <a:latin typeface="Bahnschrift SemiBold Condensed" pitchFamily="34" charset="0"/>
                <a:cs typeface="Times New Roman" pitchFamily="18" charset="0"/>
              </a:rPr>
            </a:br>
            <a:r>
              <a:rPr lang="ru-RU" b="1" kern="0" dirty="0">
                <a:latin typeface="Bahnschrift SemiBold Condensed" pitchFamily="34" charset="0"/>
                <a:cs typeface="Times New Roman" pitchFamily="18" charset="0"/>
              </a:rPr>
              <a:t>Начальник финансового управления </a:t>
            </a:r>
          </a:p>
          <a:p>
            <a:pPr lvl="0" algn="ctr"/>
            <a:r>
              <a:rPr lang="ru-RU" b="1" kern="0" dirty="0">
                <a:latin typeface="Bahnschrift SemiBold Condensed" pitchFamily="34" charset="0"/>
                <a:cs typeface="Times New Roman" pitchFamily="18" charset="0"/>
              </a:rPr>
              <a:t> </a:t>
            </a:r>
            <a:r>
              <a:rPr lang="ru-RU" b="1" kern="0" dirty="0" err="1">
                <a:latin typeface="Bahnschrift SemiBold Condensed" pitchFamily="34" charset="0"/>
                <a:cs typeface="Times New Roman" pitchFamily="18" charset="0"/>
              </a:rPr>
              <a:t>Ионова</a:t>
            </a:r>
            <a:r>
              <a:rPr lang="ru-RU" b="1" kern="0" dirty="0">
                <a:latin typeface="Bahnschrift SemiBold Condensed" pitchFamily="34" charset="0"/>
                <a:cs typeface="Times New Roman" pitchFamily="18" charset="0"/>
              </a:rPr>
              <a:t> Ольга Валерьевна </a:t>
            </a:r>
            <a:br>
              <a:rPr lang="ru-RU" b="1" kern="0" dirty="0">
                <a:latin typeface="Bahnschrift SemiBold Condensed" pitchFamily="34" charset="0"/>
                <a:cs typeface="Times New Roman" pitchFamily="18" charset="0"/>
              </a:rPr>
            </a:br>
            <a:r>
              <a:rPr lang="ru-RU" b="1" kern="0" dirty="0">
                <a:latin typeface="Bahnschrift SemiBold Condensed" pitchFamily="34" charset="0"/>
                <a:cs typeface="Times New Roman" pitchFamily="18" charset="0"/>
              </a:rPr>
              <a:t>Тел.  81554  5-02-70</a:t>
            </a:r>
            <a:br>
              <a:rPr lang="ru-RU" b="1" kern="0" dirty="0">
                <a:latin typeface="Bahnschrift SemiBold Condensed" pitchFamily="34" charset="0"/>
                <a:cs typeface="Times New Roman" pitchFamily="18" charset="0"/>
              </a:rPr>
            </a:br>
            <a:r>
              <a:rPr lang="ru-RU" b="1" kern="0" dirty="0">
                <a:latin typeface="Bahnschrift SemiBold Condensed" pitchFamily="34" charset="0"/>
                <a:cs typeface="Times New Roman" pitchFamily="18" charset="0"/>
              </a:rPr>
              <a:t> </a:t>
            </a:r>
            <a:r>
              <a:rPr lang="en-US" b="1" kern="0" dirty="0">
                <a:latin typeface="Bahnschrift SemiBold Condensed" pitchFamily="34" charset="0"/>
                <a:cs typeface="Times New Roman" pitchFamily="18" charset="0"/>
              </a:rPr>
              <a:t>E-mail</a:t>
            </a:r>
            <a:r>
              <a:rPr lang="ru-RU" b="1" kern="0" dirty="0">
                <a:latin typeface="Bahnschrift SemiBold Condensed" pitchFamily="34" charset="0"/>
                <a:cs typeface="Times New Roman" pitchFamily="18" charset="0"/>
              </a:rPr>
              <a:t>:  </a:t>
            </a:r>
            <a:r>
              <a:rPr lang="en-US" b="1" kern="0" dirty="0">
                <a:latin typeface="Bahnschrift SemiBold Condensed" pitchFamily="34" charset="0"/>
                <a:cs typeface="Times New Roman" pitchFamily="18" charset="0"/>
              </a:rPr>
              <a:t>fino@pechengamr.ru</a:t>
            </a:r>
            <a:endParaRPr lang="ru-RU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0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7064" y="360090"/>
            <a:ext cx="6120680" cy="360040"/>
          </a:xfrm>
        </p:spPr>
        <p:txBody>
          <a:bodyPr/>
          <a:lstStyle/>
          <a:p>
            <a:r>
              <a:rPr lang="ru-RU" sz="2500" dirty="0" smtClean="0">
                <a:latin typeface="Bahnschrift Condensed" pitchFamily="34" charset="0"/>
              </a:rPr>
              <a:t>ПРОЕКТ БЮДЖЕТА ОКРУГА НА 2023-2025 ГОДЫ</a:t>
            </a:r>
            <a:endParaRPr lang="ru-RU" sz="2500" dirty="0">
              <a:latin typeface="Bahnschrift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28" y="1000840"/>
            <a:ext cx="118093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ПРОГНОЗ </a:t>
            </a:r>
          </a:p>
          <a:p>
            <a:pPr lvl="0" algn="ctr"/>
            <a:r>
              <a:rPr lang="ru-RU" sz="2800" dirty="0">
                <a:solidFill>
                  <a:srgbClr val="C0504D">
                    <a:lumMod val="60000"/>
                    <a:lumOff val="40000"/>
                  </a:srgbClr>
                </a:solidFill>
                <a:latin typeface="Bahnschrift Condensed" pitchFamily="34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Bahnschrift Condensed" pitchFamily="34" charset="0"/>
              </a:rPr>
              <a:t>социально-экономического </a:t>
            </a:r>
            <a:r>
              <a:rPr lang="ru-RU" sz="2000" dirty="0">
                <a:solidFill>
                  <a:srgbClr val="0070C0"/>
                </a:solidFill>
                <a:latin typeface="Bahnschrift Condensed" pitchFamily="34" charset="0"/>
              </a:rPr>
              <a:t>развития </a:t>
            </a:r>
            <a:r>
              <a:rPr lang="ru-RU" sz="2000" dirty="0" err="1">
                <a:solidFill>
                  <a:srgbClr val="0070C0"/>
                </a:solidFill>
                <a:latin typeface="Bahnschrift Condensed" pitchFamily="34" charset="0"/>
              </a:rPr>
              <a:t>Печенгского</a:t>
            </a:r>
            <a:r>
              <a:rPr lang="ru-RU" sz="2000" dirty="0">
                <a:solidFill>
                  <a:srgbClr val="0070C0"/>
                </a:solidFill>
                <a:latin typeface="Bahnschrift Condensed" pitchFamily="34" charset="0"/>
              </a:rPr>
              <a:t> муниципального </a:t>
            </a:r>
            <a:r>
              <a:rPr lang="ru-RU" sz="2000" dirty="0" smtClean="0">
                <a:solidFill>
                  <a:srgbClr val="0070C0"/>
                </a:solidFill>
                <a:latin typeface="Bahnschrift Condensed" pitchFamily="34" charset="0"/>
              </a:rPr>
              <a:t>округа на </a:t>
            </a:r>
            <a:r>
              <a:rPr lang="ru-RU" sz="2000" dirty="0">
                <a:solidFill>
                  <a:srgbClr val="0070C0"/>
                </a:solidFill>
                <a:latin typeface="Bahnschrift Condensed" pitchFamily="34" charset="0"/>
              </a:rPr>
              <a:t>2023 год и </a:t>
            </a:r>
            <a:r>
              <a:rPr lang="ru-RU" sz="2000" dirty="0" smtClean="0">
                <a:solidFill>
                  <a:srgbClr val="0070C0"/>
                </a:solidFill>
                <a:latin typeface="Bahnschrift Condensed" pitchFamily="34" charset="0"/>
              </a:rPr>
              <a:t>на</a:t>
            </a:r>
            <a:r>
              <a:rPr lang="ru-RU" sz="2000" dirty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rgbClr val="C0504D">
                    <a:lumMod val="60000"/>
                    <a:lumOff val="40000"/>
                  </a:srgbClr>
                </a:solidFill>
                <a:latin typeface="Bahnschrift Condensed" pitchFamily="34" charset="0"/>
              </a:rPr>
              <a:t>-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Bahnschrift Condensed" pitchFamily="34" charset="0"/>
              </a:rPr>
              <a:t>плановый период 2024 и 2025 </a:t>
            </a:r>
            <a:r>
              <a:rPr lang="ru-RU" sz="2000" dirty="0" smtClean="0">
                <a:solidFill>
                  <a:srgbClr val="0070C0"/>
                </a:solidFill>
                <a:latin typeface="Bahnschrift Condensed" pitchFamily="34" charset="0"/>
              </a:rPr>
              <a:t>годов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3</a:t>
            </a:fld>
            <a:endParaRPr lang="ru-RU" spc="-6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50029"/>
              </p:ext>
            </p:extLst>
          </p:nvPr>
        </p:nvGraphicFramePr>
        <p:xfrm>
          <a:off x="1440880" y="2287504"/>
          <a:ext cx="9199880" cy="4516882"/>
        </p:xfrm>
        <a:graphic>
          <a:graphicData uri="http://schemas.openxmlformats.org/drawingml/2006/table">
            <a:tbl>
              <a:tblPr/>
              <a:tblGrid>
                <a:gridCol w="2214131"/>
                <a:gridCol w="1210577"/>
                <a:gridCol w="624855"/>
                <a:gridCol w="643158"/>
                <a:gridCol w="643790"/>
                <a:gridCol w="643790"/>
                <a:gridCol w="643158"/>
                <a:gridCol w="643158"/>
                <a:gridCol w="644421"/>
                <a:gridCol w="644421"/>
                <a:gridCol w="644421"/>
              </a:tblGrid>
              <a:tr h="2336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Единица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Отчет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Оценка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2023 г.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2024 г.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2025 г.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Консерва-тивный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Базовый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Консерва-тивный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Базовый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Консерва-тивный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Базовый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вариант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вариант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вариант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вариант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вариант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вариант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Демографические показатели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 (среднегодовая) -всего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36,499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35,717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34,915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34,096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34,185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33,450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33,669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32,921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33,301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в том числе: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городского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28,902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28,239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27,446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26,637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26,719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25,993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26,204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24,467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25,835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сельского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7,597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7,478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7,469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7,460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7,466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7,457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7,466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7,454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7,466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Общий коэффициент рождаемости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Общий коэффициент смертности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0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7064" y="360090"/>
            <a:ext cx="6120680" cy="360040"/>
          </a:xfrm>
        </p:spPr>
        <p:txBody>
          <a:bodyPr/>
          <a:lstStyle/>
          <a:p>
            <a:r>
              <a:rPr lang="ru-RU" sz="2500" dirty="0" smtClean="0">
                <a:latin typeface="Bahnschrift Condensed" pitchFamily="34" charset="0"/>
              </a:rPr>
              <a:t>ПРОЕКТ БЮДЖЕТА ОКРУГА НА 2023-2025 ГОДЫ</a:t>
            </a:r>
            <a:endParaRPr lang="ru-RU" sz="2500" dirty="0">
              <a:latin typeface="Bahnschrift Condensed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4</a:t>
            </a:fld>
            <a:endParaRPr lang="ru-RU" spc="-6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63388"/>
              </p:ext>
            </p:extLst>
          </p:nvPr>
        </p:nvGraphicFramePr>
        <p:xfrm>
          <a:off x="1440881" y="1296190"/>
          <a:ext cx="9217022" cy="5400603"/>
        </p:xfrm>
        <a:graphic>
          <a:graphicData uri="http://schemas.openxmlformats.org/drawingml/2006/table">
            <a:tbl>
              <a:tblPr/>
              <a:tblGrid>
                <a:gridCol w="2231729"/>
                <a:gridCol w="1220199"/>
                <a:gridCol w="629822"/>
                <a:gridCol w="594194"/>
                <a:gridCol w="648271"/>
                <a:gridCol w="648908"/>
                <a:gridCol w="648271"/>
                <a:gridCol w="648271"/>
                <a:gridCol w="648271"/>
                <a:gridCol w="649543"/>
                <a:gridCol w="649543"/>
              </a:tblGrid>
              <a:tr h="33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Коэффициент естественного прироста (убыли)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Коэффициент миграционного прироста (убыли)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-21,0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-18,4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-22,9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-19,0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-16,3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-16,5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-12,1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-13,5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2. Производство товаров и услуг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2.1 Промышленное производство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Объем отгруженных товаров собственного производства, выполненных работ и услуг собственными силами, по видам деятельности, относящимся к промышленному производству по крупным и средним предприятиям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15 906,7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44 596,1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49 715,1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49 764,9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50 704,6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50 252,3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51 835,0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51 404,0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53 428,2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 роста промышленного производства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243F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900" b="1">
                        <a:solidFill>
                          <a:srgbClr val="243F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Раздел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B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: Добыча полезных ископаемых*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10 249,2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35 385,2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41 651,9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41 693,6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42 526,6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42 152,2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43 547,2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42 868,8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44 505,2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Темп роста производства – Раздел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B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: Добыча полезных ископаемых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410,5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345,2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117,7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Раздел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C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: Обрабатывающие производства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2 734,2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4 164,8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4 412,9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4 404,1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4 496,7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4 426,1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4 582,1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4 851,0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5 182,4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 роста производства – Раздел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Обрабатывающие производства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152,3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109,6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Раздел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D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: Обеспечение электрической энергией, газом и паром; кондиционирование воздуха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2 670,2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4 764,9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3 386,5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3 403,4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3 417,0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3 410,2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3 440,9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3 420,4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3 475,3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 роста производства - 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Раздел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D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: Обеспечение электрической энергией, газом и паром; кондиционирование воздуха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421" marR="7421" marT="742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178,4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71,1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100,9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100,7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100,3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03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7064" y="360090"/>
            <a:ext cx="6120680" cy="360040"/>
          </a:xfrm>
        </p:spPr>
        <p:txBody>
          <a:bodyPr/>
          <a:lstStyle/>
          <a:p>
            <a:r>
              <a:rPr lang="ru-RU" sz="2500" dirty="0" smtClean="0">
                <a:latin typeface="Bahnschrift Condensed" pitchFamily="34" charset="0"/>
              </a:rPr>
              <a:t>ПРОЕКТ БЮДЖЕТА ОКРУГА НА 2023-2025 ГОДЫ</a:t>
            </a:r>
            <a:endParaRPr lang="ru-RU" sz="2500" dirty="0">
              <a:latin typeface="Bahnschrift Condensed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5</a:t>
            </a:fld>
            <a:endParaRPr lang="ru-RU" spc="-6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357"/>
              </p:ext>
            </p:extLst>
          </p:nvPr>
        </p:nvGraphicFramePr>
        <p:xfrm>
          <a:off x="1368869" y="1296194"/>
          <a:ext cx="9433052" cy="5230202"/>
        </p:xfrm>
        <a:graphic>
          <a:graphicData uri="http://schemas.openxmlformats.org/drawingml/2006/table">
            <a:tbl>
              <a:tblPr/>
              <a:tblGrid>
                <a:gridCol w="2284040"/>
                <a:gridCol w="1248797"/>
                <a:gridCol w="644583"/>
                <a:gridCol w="608123"/>
                <a:gridCol w="663465"/>
                <a:gridCol w="664115"/>
                <a:gridCol w="663465"/>
                <a:gridCol w="663465"/>
                <a:gridCol w="663465"/>
                <a:gridCol w="664767"/>
                <a:gridCol w="664767"/>
              </a:tblGrid>
              <a:tr h="52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Раздел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E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: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253,1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281,2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264,3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264,8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265,3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 роста производства –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Раздел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E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: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124,7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Рынок товаров и услуг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**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4 054,4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4 291,1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4 585,7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4 804,6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5 049,1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5 008,6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5 500,2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5 212,1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5 868,3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физического объема оборота розничной торговли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платных услуг населению**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1 198,2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1 348,5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1 482,7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1 550,5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1 565,2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1 607,9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1 639,3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1 665,5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1 711,8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физического объема платных услуг населению 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88,2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торговыми площадями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 м на тыс. 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622,0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576,0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615,0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613,4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626,9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622,8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637,0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629,7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Малое и среднее предпринимательство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предприятий – всего по состоянию на конец года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(без внешних совместителей) по малым предприятиям – всего *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888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индивидуальных предпринимателей - по состоянию на конец года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576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индивидуальных предпринимателей *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1 034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061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средних предприятий – всего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(без внешних совместителей) по средним предприятиям - всего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30" marR="5830" marT="58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13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7064" y="360090"/>
            <a:ext cx="6120680" cy="360040"/>
          </a:xfrm>
        </p:spPr>
        <p:txBody>
          <a:bodyPr/>
          <a:lstStyle/>
          <a:p>
            <a:r>
              <a:rPr lang="ru-RU" sz="2500" dirty="0" smtClean="0">
                <a:latin typeface="Bahnschrift Condensed" pitchFamily="34" charset="0"/>
              </a:rPr>
              <a:t>ПРОЕКТ БЮДЖЕТА ОКРУГА НА 2023-2025 ГОДЫ</a:t>
            </a:r>
            <a:endParaRPr lang="ru-RU" sz="2500" dirty="0">
              <a:latin typeface="Bahnschrift Condensed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6</a:t>
            </a:fld>
            <a:endParaRPr lang="ru-RU" spc="-6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42083"/>
              </p:ext>
            </p:extLst>
          </p:nvPr>
        </p:nvGraphicFramePr>
        <p:xfrm>
          <a:off x="1440882" y="1152175"/>
          <a:ext cx="9073004" cy="5400602"/>
        </p:xfrm>
        <a:graphic>
          <a:graphicData uri="http://schemas.openxmlformats.org/drawingml/2006/table">
            <a:tbl>
              <a:tblPr/>
              <a:tblGrid>
                <a:gridCol w="2196862"/>
                <a:gridCol w="1201134"/>
                <a:gridCol w="619982"/>
                <a:gridCol w="584911"/>
                <a:gridCol w="638140"/>
                <a:gridCol w="638767"/>
                <a:gridCol w="638140"/>
                <a:gridCol w="638140"/>
                <a:gridCol w="638140"/>
                <a:gridCol w="639394"/>
                <a:gridCol w="639394"/>
              </a:tblGrid>
              <a:tr h="149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Инвестиции и строительство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в основной капитал (за исключением бюджетных средств) **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4 702,8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5 334,5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8 004,3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5 134,5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7 786,3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8 479,3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9 362,5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7 102,6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10 205,5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(в основной капитал) за счет всех источников финансирования – всего**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6 304,4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6 909,8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8 644,5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6 535,8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9 187,6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8 871,7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9 759,6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7 351,6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10 454,5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(в основной капитал) за счет субъектов малого и среднего предпринимательства – всего**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Индекс физического объема за счет всех источников финансирования - всего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Индекс-дефлятор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 по источникам финансирования:**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собственные средства предприятий**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4 214,2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5 254,9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7 897,9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5 082,1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7 733,8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8 440,3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9 328,2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7 077,6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10 180,5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привлеченные средства**: из них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2 076,5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1 655,0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746,6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1 453,8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1 453,8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бюджетные средства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1 601,6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1 575,3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1 401,4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1 401,4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392,4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392,4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249,0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физического объема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предыдущему году в сопоставимых ценах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204,3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из них: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средства федерального бюджета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1 535,5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832,3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832,3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средства бюджета субъекта Федерации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549,2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549,2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средства муниципального бюджета</a:t>
                      </a: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975">
                <a:tc>
                  <a:txBody>
                    <a:bodyPr/>
                    <a:lstStyle/>
                    <a:p>
                      <a:pPr marR="51435" indent="2349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7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Сальдированный финансовый результат (прибыль, убыток) деятельности крупных и средних предприятий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" marR="6255" marT="6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млн.рублей в ценах соответствующих лет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-157,6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2 178,6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3 100,0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3 100,0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3 200,0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3 200,0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3 300,0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3 310,0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65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7064" y="360090"/>
            <a:ext cx="6120680" cy="360040"/>
          </a:xfrm>
        </p:spPr>
        <p:txBody>
          <a:bodyPr/>
          <a:lstStyle/>
          <a:p>
            <a:r>
              <a:rPr lang="ru-RU" sz="2500" dirty="0" smtClean="0">
                <a:latin typeface="Bahnschrift Condensed" pitchFamily="34" charset="0"/>
              </a:rPr>
              <a:t>ПРОЕКТ БЮДЖЕТА ОКРУГА НА 2023-2025 ГОДЫ</a:t>
            </a:r>
            <a:endParaRPr lang="ru-RU" sz="2500" dirty="0">
              <a:latin typeface="Bahnschrift Condensed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7</a:t>
            </a:fld>
            <a:endParaRPr lang="ru-RU" spc="-6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53571"/>
              </p:ext>
            </p:extLst>
          </p:nvPr>
        </p:nvGraphicFramePr>
        <p:xfrm>
          <a:off x="1440884" y="1008159"/>
          <a:ext cx="9000995" cy="5393400"/>
        </p:xfrm>
        <a:graphic>
          <a:graphicData uri="http://schemas.openxmlformats.org/drawingml/2006/table">
            <a:tbl>
              <a:tblPr/>
              <a:tblGrid>
                <a:gridCol w="2179426"/>
                <a:gridCol w="1191601"/>
                <a:gridCol w="615059"/>
                <a:gridCol w="580269"/>
                <a:gridCol w="633076"/>
                <a:gridCol w="633698"/>
                <a:gridCol w="633076"/>
                <a:gridCol w="633076"/>
                <a:gridCol w="633076"/>
                <a:gridCol w="634319"/>
                <a:gridCol w="634319"/>
              </a:tblGrid>
              <a:tr h="166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en-US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Труд и занятость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 в трудоспособном возрасте 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23,187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22,799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22,550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22,150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22,300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22,000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22,100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21,800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21,900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безработных, зарегистрированных в службах занятости, в среднем за год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0,417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0,336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0,271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0,310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0,290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зарегистрированной безработицы (к трудоспособному населению)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,4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организаций  (без субъектов малого предпринимательства)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10,213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10,100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10,150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10,150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10,150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начисленная заработная плата работников организаций (без субъектов малого предпринимательства)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рублей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73 196,0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77 114,2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84 980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91 800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92 800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97 600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99 300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103 800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106 300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243F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 Развитие социальной сферы</a:t>
                      </a:r>
                      <a:endParaRPr lang="ru-RU" sz="800" b="1">
                        <a:solidFill>
                          <a:srgbClr val="243F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Численность детей в дошкольных образовательных учреждениях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человек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2 280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2 248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2 242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2 242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2 260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2 242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2 260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2 242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2 260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Численность учащихся в учреждениях: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общеобразовательных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человек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4 219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4 245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4 291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4 290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4 349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4 290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4 349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4 290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4 349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среднего профессионального образования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человек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455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435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412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405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410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405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395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высшего профессионального образования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человек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Обеспеченность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общедоступными  библиотеками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учреждений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тыс.населения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27,4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28,6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30,4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учреждениями культурно-досугового типа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учреждений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тыс.населения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13,70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14,00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14,32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14,66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14,63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14,95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14,85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15,19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дошкольными образовательными учреждениями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7" marR="6757" marT="67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 на 100 детей дошкольного возраста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94,3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107,3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111,1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113,8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114,7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113,8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22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7064" y="360090"/>
            <a:ext cx="6120680" cy="360040"/>
          </a:xfrm>
        </p:spPr>
        <p:txBody>
          <a:bodyPr/>
          <a:lstStyle/>
          <a:p>
            <a:r>
              <a:rPr lang="ru-RU" sz="2500" dirty="0" smtClean="0">
                <a:latin typeface="Bahnschrift Condensed" pitchFamily="34" charset="0"/>
              </a:rPr>
              <a:t>ПРОЕКТ БЮДЖЕТА ОКРУГА НА 2023-2025 ГОДЫ</a:t>
            </a:r>
            <a:endParaRPr lang="ru-RU" sz="2500" dirty="0">
              <a:latin typeface="Bahnschrift Condensed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8</a:t>
            </a:fld>
            <a:endParaRPr lang="ru-RU" spc="-6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77452"/>
              </p:ext>
            </p:extLst>
          </p:nvPr>
        </p:nvGraphicFramePr>
        <p:xfrm>
          <a:off x="1512888" y="936154"/>
          <a:ext cx="9001006" cy="5568402"/>
        </p:xfrm>
        <a:graphic>
          <a:graphicData uri="http://schemas.openxmlformats.org/drawingml/2006/table">
            <a:tbl>
              <a:tblPr/>
              <a:tblGrid>
                <a:gridCol w="2179426"/>
                <a:gridCol w="1191602"/>
                <a:gridCol w="615060"/>
                <a:gridCol w="580268"/>
                <a:gridCol w="633078"/>
                <a:gridCol w="633698"/>
                <a:gridCol w="633078"/>
                <a:gridCol w="633078"/>
                <a:gridCol w="633078"/>
                <a:gridCol w="634320"/>
                <a:gridCol w="634320"/>
              </a:tblGrid>
              <a:tr h="122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</a:t>
                      </a:r>
                    </a:p>
                  </a:txBody>
                  <a:tcPr marL="6435" marR="6435" marT="6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6435" marR="6435" marT="6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Ввод в эксплуатацию жилых домов за счет всех источников финансирования</a:t>
                      </a:r>
                    </a:p>
                  </a:txBody>
                  <a:tcPr marL="6435" marR="6435" marT="6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тыс.кв.м общей площади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обеспеченность населения площадью жилых квартир</a:t>
                      </a:r>
                    </a:p>
                  </a:txBody>
                  <a:tcPr marL="6435" marR="6435" marT="6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кв.м на человека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Площадь ветхого и аварийного фонда в % к общей площади жилого фонда</a:t>
                      </a:r>
                    </a:p>
                  </a:txBody>
                  <a:tcPr marL="6435" marR="6435" marT="6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Фактический уровень платежей населения за жилье и коммунальные услуги</a:t>
                      </a:r>
                    </a:p>
                  </a:txBody>
                  <a:tcPr marL="6435" marR="6435" marT="64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243F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 Доходы бюджета</a:t>
                      </a:r>
                      <a:endParaRPr lang="ru-RU" sz="700" b="1">
                        <a:solidFill>
                          <a:srgbClr val="243F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5" marR="6435" marT="64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Объём собственных доходов бюджета муниципального образования от налоговых и неналоговых поступлений </a:t>
                      </a:r>
                    </a:p>
                  </a:txBody>
                  <a:tcPr marL="6435" marR="6435" marT="64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884 533,8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864 765,2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969 025,7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988 118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993 802,5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1 014 220,4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1 025 257,4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1 038 411,3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1 057 245,3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435" marR="6435" marT="64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Налог на доходы физических лиц с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</a:p>
                  </a:txBody>
                  <a:tcPr marL="6435" marR="6435" marT="64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1 423,4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1 722,8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2 450,0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2 526,0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2 548,0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2 604,0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2 650,0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2 685,0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2 756,0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8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97064" y="360090"/>
            <a:ext cx="6120680" cy="360040"/>
          </a:xfrm>
        </p:spPr>
        <p:txBody>
          <a:bodyPr/>
          <a:lstStyle/>
          <a:p>
            <a:r>
              <a:rPr lang="ru-RU" sz="2500" dirty="0" smtClean="0">
                <a:latin typeface="Bahnschrift Condensed" pitchFamily="34" charset="0"/>
              </a:rPr>
              <a:t>ПРОЕКТ БЮДЖЕТА ОКРУГА НА 2023-2025 ГОДЫ</a:t>
            </a:r>
            <a:endParaRPr lang="ru-RU" sz="2500" dirty="0">
              <a:latin typeface="Bahnschrift Condensed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9</a:t>
            </a:fld>
            <a:endParaRPr lang="ru-RU" spc="-6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89197"/>
              </p:ext>
            </p:extLst>
          </p:nvPr>
        </p:nvGraphicFramePr>
        <p:xfrm>
          <a:off x="1584896" y="1368202"/>
          <a:ext cx="9145016" cy="4134231"/>
        </p:xfrm>
        <a:graphic>
          <a:graphicData uri="http://schemas.openxmlformats.org/drawingml/2006/table">
            <a:tbl>
              <a:tblPr/>
              <a:tblGrid>
                <a:gridCol w="2214296"/>
                <a:gridCol w="1210667"/>
                <a:gridCol w="624901"/>
                <a:gridCol w="589553"/>
                <a:gridCol w="643206"/>
                <a:gridCol w="643837"/>
                <a:gridCol w="643206"/>
                <a:gridCol w="643206"/>
                <a:gridCol w="643206"/>
                <a:gridCol w="644469"/>
                <a:gridCol w="644469"/>
              </a:tblGrid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166 517,3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145 599,3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151 305,2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153 691,8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153 691,8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153 691,8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153 691,8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153 691,8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153 691,8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земельные участки, а также средства от продажи права на заключение договоров аренды указанных земельных участков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144 629,4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128 034,1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133 943,2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136 620,4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136 620,4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136 620,4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136 620,4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136 620,4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136 620,4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сдачи в аренду имущества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21 888,0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17 565,2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17 362,0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17 071,3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17 071,3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17 071,3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17 071,3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17 071,3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17 071,3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48 335,4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43 087,1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90 300,0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93 804,0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93 804,0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97 490,0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97 490,0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101 323,0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101 323,0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31 520,4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37 289,4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88 600,0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92 144,0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92 144,0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95 830,0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95 830,0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99 663,0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99 663,0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единый налог на вмененный доход для отдельных видов деятельности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15 370,5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4 153,2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1 444,5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1 644,6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1 660,0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1 660,0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1 660,0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1 660,0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1 660,0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1 660,0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3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</TotalTime>
  <Words>4077</Words>
  <Application>Microsoft Office PowerPoint</Application>
  <PresentationFormat>Произвольный</PresentationFormat>
  <Paragraphs>1764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ПРОЕКТ БЮДЖЕТА ОКРУГА НА 2023-2025 ГОДЫ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Лахтионова Ольга Александровна</cp:lastModifiedBy>
  <cp:revision>343</cp:revision>
  <cp:lastPrinted>2022-06-02T11:17:37Z</cp:lastPrinted>
  <dcterms:created xsi:type="dcterms:W3CDTF">2022-04-18T14:32:00Z</dcterms:created>
  <dcterms:modified xsi:type="dcterms:W3CDTF">2023-05-29T06:32:28Z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2022-04-18T00:00:00Z</vt:filetime>
  </property>
</Properties>
</file>