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8" r:id="rId3"/>
    <p:sldId id="299" r:id="rId4"/>
    <p:sldId id="320" r:id="rId5"/>
    <p:sldId id="302" r:id="rId6"/>
    <p:sldId id="303" r:id="rId7"/>
    <p:sldId id="319" r:id="rId8"/>
    <p:sldId id="304" r:id="rId9"/>
    <p:sldId id="307" r:id="rId10"/>
    <p:sldId id="308" r:id="rId11"/>
    <p:sldId id="305" r:id="rId12"/>
    <p:sldId id="306" r:id="rId13"/>
    <p:sldId id="315" r:id="rId14"/>
    <p:sldId id="321" r:id="rId15"/>
    <p:sldId id="316" r:id="rId16"/>
    <p:sldId id="322" r:id="rId17"/>
    <p:sldId id="323" r:id="rId18"/>
    <p:sldId id="311" r:id="rId19"/>
  </p:sldIdLst>
  <p:sldSz cx="12242800" cy="7200900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2E6"/>
    <a:srgbClr val="007AD6"/>
    <a:srgbClr val="ECECEC"/>
    <a:srgbClr val="E6E6E6"/>
    <a:srgbClr val="FFFFFF"/>
    <a:srgbClr val="EAEAEA"/>
    <a:srgbClr val="EEEEEE"/>
    <a:srgbClr val="E0E0E0"/>
    <a:srgbClr val="D818CA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8" autoAdjust="0"/>
    <p:restoredTop sz="94431" autoAdjust="0"/>
  </p:normalViewPr>
  <p:slideViewPr>
    <p:cSldViewPr>
      <p:cViewPr>
        <p:scale>
          <a:sx n="100" d="100"/>
          <a:sy n="100" d="100"/>
        </p:scale>
        <p:origin x="-414" y="-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410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86278234427249E-2"/>
          <c:y val="8.6942584465048683E-2"/>
          <c:w val="0.87331751872882601"/>
          <c:h val="0.9060005926108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explosion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4482E6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explosion val="2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4"/>
            <c:bubble3D val="0"/>
            <c:explosion val="2"/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675</c:v>
                </c:pt>
                <c:pt idx="1">
                  <c:v>103</c:v>
                </c:pt>
                <c:pt idx="2">
                  <c:v>182.2</c:v>
                </c:pt>
                <c:pt idx="3">
                  <c:v>14.4</c:v>
                </c:pt>
                <c:pt idx="4">
                  <c:v>8.6999999999999993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0618937831992"/>
          <c:y val="0.26096194270755207"/>
          <c:w val="0.58869377101128384"/>
          <c:h val="0.595508988803294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  <a:ln w="34925" cmpd="sng">
              <a:solidFill>
                <a:srgbClr val="FFFFFF"/>
              </a:solidFill>
            </a:ln>
          </c:spPr>
          <c:explosion val="19"/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008083160652838E-2"/>
          <c:y val="0.15248154719784676"/>
          <c:w val="0.74525521038480635"/>
          <c:h val="0.819803633221048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70C0"/>
            </a:solidFill>
            <a:ln w="34925" cmpd="sng">
              <a:solidFill>
                <a:srgbClr val="FFFFFF"/>
              </a:solidFill>
            </a:ln>
          </c:spPr>
          <c:explosion val="22"/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0.30357</cdr:x>
      <cdr:y>0.37996</cdr:y>
    </cdr:from>
    <cdr:to>
      <cdr:x>0.7089</cdr:x>
      <cdr:y>0.72096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5" y="1500326"/>
          <a:ext cx="1634480" cy="1346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0.33929</cdr:x>
      <cdr:y>0.37996</cdr:y>
    </cdr:from>
    <cdr:to>
      <cdr:x>0.73214</cdr:x>
      <cdr:y>0.74469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1" y="1500326"/>
          <a:ext cx="1584176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0.33333</cdr:x>
      <cdr:y>0.09717</cdr:y>
    </cdr:from>
    <cdr:to>
      <cdr:x>0.46582</cdr:x>
      <cdr:y>0.12184</cdr:y>
    </cdr:to>
    <cdr:cxnSp macro="">
      <cdr:nvCxnSpPr>
        <cdr:cNvPr id="4" name="Прямая соединительная линия 3"/>
        <cdr:cNvCxnSpPr>
          <a:endCxn xmlns:a="http://schemas.openxmlformats.org/drawingml/2006/main" id="6" idx="2"/>
        </cdr:cNvCxnSpPr>
      </cdr:nvCxnSpPr>
      <cdr:spPr>
        <a:xfrm xmlns:a="http://schemas.openxmlformats.org/drawingml/2006/main">
          <a:off x="1440160" y="404672"/>
          <a:ext cx="572411" cy="102729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0.43333</cdr:x>
      <cdr:y>0.05749</cdr:y>
    </cdr:from>
    <cdr:to>
      <cdr:x>0.49831</cdr:x>
      <cdr:y>0.12184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72208" y="239435"/>
          <a:ext cx="280725" cy="2679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0.06154</cdr:x>
      <cdr:y>0.45597</cdr:y>
    </cdr:from>
    <cdr:to>
      <cdr:x>0.33333</cdr:x>
      <cdr:y>0.66354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288032" y="2095947"/>
          <a:ext cx="1272126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FFFFFF"/>
              </a:solidFill>
              <a:latin typeface="Arial Narrow" pitchFamily="34" charset="0"/>
            </a:rPr>
            <a:t>Налог на совокупный доход </a:t>
          </a:r>
        </a:p>
        <a:p xmlns:a="http://schemas.openxmlformats.org/drawingml/2006/main">
          <a:r>
            <a:rPr lang="ru-RU" sz="1400" b="1" dirty="0" smtClean="0">
              <a:solidFill>
                <a:srgbClr val="FFFFFF"/>
              </a:solidFill>
              <a:latin typeface="Arial Narrow" pitchFamily="34" charset="0"/>
            </a:rPr>
            <a:t>11%</a:t>
          </a:r>
          <a:endParaRPr lang="ru-RU" sz="1400" b="1" dirty="0">
            <a:solidFill>
              <a:srgbClr val="FFFFFF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2.13651E-7</cdr:x>
      <cdr:y>0.03133</cdr:y>
    </cdr:from>
    <cdr:to>
      <cdr:x>0.4</cdr:x>
      <cdr:y>0.17523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" y="144016"/>
          <a:ext cx="1872208" cy="661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Прочие доходы  5,1%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0.4</cdr:x>
      <cdr:y>0</cdr:y>
    </cdr:from>
    <cdr:to>
      <cdr:x>0.70028</cdr:x>
      <cdr:y>0.11658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728193" y="0"/>
          <a:ext cx="1297358" cy="485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800" dirty="0" smtClean="0"/>
            <a:t>НВОС 3,4%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0.1748</cdr:x>
      <cdr:y>0.21931</cdr:y>
    </cdr:from>
    <cdr:to>
      <cdr:x>0.51997</cdr:x>
      <cdr:y>0.4073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818147" y="1008112"/>
          <a:ext cx="1615565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Arial Narrow" pitchFamily="34" charset="0"/>
            </a:rPr>
            <a:t>Арендные</a:t>
          </a:r>
        </a:p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Arial Narrow" pitchFamily="34" charset="0"/>
            </a:rPr>
            <a:t>платежи 14,5%</a:t>
          </a:r>
          <a:endParaRPr lang="ru-RU" sz="1600" b="1" dirty="0">
            <a:solidFill>
              <a:schemeClr val="bg1"/>
            </a:solidFill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825" y="1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A587D-D604-45DB-96AC-1EF3CED36835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825" y="6456364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73C8-F35C-4800-93D6-30FCD0DA89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7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825" y="1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EF6C4-8CEF-47E8-A48E-12EC4F4B4ED6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97175" y="509588"/>
            <a:ext cx="433546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47" y="3228976"/>
            <a:ext cx="7945121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825" y="6456364"/>
            <a:ext cx="430440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8DC81-5719-4B41-97B9-1C148EE83F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85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3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0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8DC81-5719-4B41-97B9-1C148EE83FF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0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210" y="2236948"/>
            <a:ext cx="10406380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420" y="4080510"/>
            <a:ext cx="8569960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6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2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3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4F63-2CBF-4212-A378-53E9BB177F72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94860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D768-8358-4302-8764-627072A2AC6C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373548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883593" y="303373"/>
            <a:ext cx="3687718" cy="6450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0439" y="303373"/>
            <a:ext cx="10859109" cy="6450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0AA0A-3917-42FE-B982-17CAE878AF7B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50412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ПРОЕКТ БЮДЖЕТА ОКРУГА НА 2023-2025 ГОДЫ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7CED-CE6F-4BAC-B28D-D85A81D7DA50}" type="datetime1">
              <a:rPr lang="en-US" smtClean="0"/>
              <a:t>5/5/2023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60" dirty="0"/>
              <a:pPr marL="38100">
                <a:lnSpc>
                  <a:spcPts val="1240"/>
                </a:lnSpc>
              </a:pPr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F457-4C15-4B22-80E4-F58482E15368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346715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097" y="4627246"/>
            <a:ext cx="10406380" cy="1430179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7097" y="3052049"/>
            <a:ext cx="10406380" cy="157519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4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0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6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70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24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78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31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7171-85F6-4760-85FE-BF5521DB22B8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7029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0440" y="1763554"/>
            <a:ext cx="7273413" cy="49906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97900" y="1763554"/>
            <a:ext cx="7273413" cy="499062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10-5637-4377-8193-CB4DDAC18508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04322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140" y="1611869"/>
            <a:ext cx="5409363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00" indent="0">
              <a:buNone/>
              <a:defRPr sz="2400" b="1"/>
            </a:lvl2pPr>
            <a:lvl3pPr marL="1110800" indent="0">
              <a:buNone/>
              <a:defRPr sz="2200" b="1"/>
            </a:lvl3pPr>
            <a:lvl4pPr marL="1666200" indent="0">
              <a:buNone/>
              <a:defRPr sz="1900" b="1"/>
            </a:lvl4pPr>
            <a:lvl5pPr marL="2221600" indent="0">
              <a:buNone/>
              <a:defRPr sz="1900" b="1"/>
            </a:lvl5pPr>
            <a:lvl6pPr marL="2777000" indent="0">
              <a:buNone/>
              <a:defRPr sz="1900" b="1"/>
            </a:lvl6pPr>
            <a:lvl7pPr marL="3332400" indent="0">
              <a:buNone/>
              <a:defRPr sz="1900" b="1"/>
            </a:lvl7pPr>
            <a:lvl8pPr marL="3887800" indent="0">
              <a:buNone/>
              <a:defRPr sz="1900" b="1"/>
            </a:lvl8pPr>
            <a:lvl9pPr marL="444319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140" y="2283619"/>
            <a:ext cx="5409363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9174" y="1611869"/>
            <a:ext cx="5411488" cy="6717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400" indent="0">
              <a:buNone/>
              <a:defRPr sz="2400" b="1"/>
            </a:lvl2pPr>
            <a:lvl3pPr marL="1110800" indent="0">
              <a:buNone/>
              <a:defRPr sz="2200" b="1"/>
            </a:lvl3pPr>
            <a:lvl4pPr marL="1666200" indent="0">
              <a:buNone/>
              <a:defRPr sz="1900" b="1"/>
            </a:lvl4pPr>
            <a:lvl5pPr marL="2221600" indent="0">
              <a:buNone/>
              <a:defRPr sz="1900" b="1"/>
            </a:lvl5pPr>
            <a:lvl6pPr marL="2777000" indent="0">
              <a:buNone/>
              <a:defRPr sz="1900" b="1"/>
            </a:lvl6pPr>
            <a:lvl7pPr marL="3332400" indent="0">
              <a:buNone/>
              <a:defRPr sz="1900" b="1"/>
            </a:lvl7pPr>
            <a:lvl8pPr marL="3887800" indent="0">
              <a:buNone/>
              <a:defRPr sz="1900" b="1"/>
            </a:lvl8pPr>
            <a:lvl9pPr marL="444319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9174" y="2283619"/>
            <a:ext cx="5411488" cy="414885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5769-756F-416A-ABA2-6CB657961F1B}" type="datetime1">
              <a:rPr lang="en-US" smtClean="0"/>
              <a:t>5/5/2023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52163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731F-9AA5-4DBA-8D23-7A585A86B9C1}" type="datetime1">
              <a:rPr lang="en-US" smtClean="0"/>
              <a:t>5/5/2023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040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233A-A752-4C36-AAA3-116A872304BE}" type="datetime1">
              <a:rPr lang="en-US" smtClean="0"/>
              <a:t>5/5/2023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20153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42" y="286702"/>
            <a:ext cx="4027797" cy="122015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6595" y="286704"/>
            <a:ext cx="6844065" cy="614576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142" y="1506857"/>
            <a:ext cx="4027797" cy="4925616"/>
          </a:xfrm>
        </p:spPr>
        <p:txBody>
          <a:bodyPr/>
          <a:lstStyle>
            <a:lvl1pPr marL="0" indent="0">
              <a:buNone/>
              <a:defRPr sz="1700"/>
            </a:lvl1pPr>
            <a:lvl2pPr marL="555400" indent="0">
              <a:buNone/>
              <a:defRPr sz="1500"/>
            </a:lvl2pPr>
            <a:lvl3pPr marL="1110800" indent="0">
              <a:buNone/>
              <a:defRPr sz="1200"/>
            </a:lvl3pPr>
            <a:lvl4pPr marL="1666200" indent="0">
              <a:buNone/>
              <a:defRPr sz="1100"/>
            </a:lvl4pPr>
            <a:lvl5pPr marL="2221600" indent="0">
              <a:buNone/>
              <a:defRPr sz="1100"/>
            </a:lvl5pPr>
            <a:lvl6pPr marL="2777000" indent="0">
              <a:buNone/>
              <a:defRPr sz="1100"/>
            </a:lvl6pPr>
            <a:lvl7pPr marL="3332400" indent="0">
              <a:buNone/>
              <a:defRPr sz="1100"/>
            </a:lvl7pPr>
            <a:lvl8pPr marL="3887800" indent="0">
              <a:buNone/>
              <a:defRPr sz="1100"/>
            </a:lvl8pPr>
            <a:lvl9pPr marL="444319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13A02-8D82-4B0E-8C5D-1E35504A92F4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135118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674" y="5040631"/>
            <a:ext cx="7345680" cy="59507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674" y="643414"/>
            <a:ext cx="7345680" cy="4320540"/>
          </a:xfrm>
        </p:spPr>
        <p:txBody>
          <a:bodyPr/>
          <a:lstStyle>
            <a:lvl1pPr marL="0" indent="0">
              <a:buNone/>
              <a:defRPr sz="3900"/>
            </a:lvl1pPr>
            <a:lvl2pPr marL="555400" indent="0">
              <a:buNone/>
              <a:defRPr sz="3400"/>
            </a:lvl2pPr>
            <a:lvl3pPr marL="1110800" indent="0">
              <a:buNone/>
              <a:defRPr sz="2900"/>
            </a:lvl3pPr>
            <a:lvl4pPr marL="1666200" indent="0">
              <a:buNone/>
              <a:defRPr sz="2400"/>
            </a:lvl4pPr>
            <a:lvl5pPr marL="2221600" indent="0">
              <a:buNone/>
              <a:defRPr sz="2400"/>
            </a:lvl5pPr>
            <a:lvl6pPr marL="2777000" indent="0">
              <a:buNone/>
              <a:defRPr sz="2400"/>
            </a:lvl6pPr>
            <a:lvl7pPr marL="3332400" indent="0">
              <a:buNone/>
              <a:defRPr sz="2400"/>
            </a:lvl7pPr>
            <a:lvl8pPr marL="3887800" indent="0">
              <a:buNone/>
              <a:defRPr sz="2400"/>
            </a:lvl8pPr>
            <a:lvl9pPr marL="444319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674" y="5635706"/>
            <a:ext cx="7345680" cy="845105"/>
          </a:xfrm>
        </p:spPr>
        <p:txBody>
          <a:bodyPr/>
          <a:lstStyle>
            <a:lvl1pPr marL="0" indent="0">
              <a:buNone/>
              <a:defRPr sz="1700"/>
            </a:lvl1pPr>
            <a:lvl2pPr marL="555400" indent="0">
              <a:buNone/>
              <a:defRPr sz="1500"/>
            </a:lvl2pPr>
            <a:lvl3pPr marL="1110800" indent="0">
              <a:buNone/>
              <a:defRPr sz="1200"/>
            </a:lvl3pPr>
            <a:lvl4pPr marL="1666200" indent="0">
              <a:buNone/>
              <a:defRPr sz="1100"/>
            </a:lvl4pPr>
            <a:lvl5pPr marL="2221600" indent="0">
              <a:buNone/>
              <a:defRPr sz="1100"/>
            </a:lvl5pPr>
            <a:lvl6pPr marL="2777000" indent="0">
              <a:buNone/>
              <a:defRPr sz="1100"/>
            </a:lvl6pPr>
            <a:lvl7pPr marL="3332400" indent="0">
              <a:buNone/>
              <a:defRPr sz="1100"/>
            </a:lvl7pPr>
            <a:lvl8pPr marL="3887800" indent="0">
              <a:buNone/>
              <a:defRPr sz="1100"/>
            </a:lvl8pPr>
            <a:lvl9pPr marL="444319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1284-1B10-4787-95B9-C287015109DB}" type="datetime1">
              <a:rPr lang="en-US" smtClean="0"/>
              <a:t>5/5/2023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91161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1200150"/>
          </a:xfrm>
          <a:prstGeom prst="rect">
            <a:avLst/>
          </a:prstGeom>
        </p:spPr>
        <p:txBody>
          <a:bodyPr vert="horz" lIns="111080" tIns="55540" rIns="111080" bIns="555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140" y="1680212"/>
            <a:ext cx="11018520" cy="4752261"/>
          </a:xfrm>
          <a:prstGeom prst="rect">
            <a:avLst/>
          </a:prstGeom>
        </p:spPr>
        <p:txBody>
          <a:bodyPr vert="horz" lIns="111080" tIns="55540" rIns="111080" bIns="555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140" y="6674169"/>
            <a:ext cx="2856653" cy="383381"/>
          </a:xfrm>
          <a:prstGeom prst="rect">
            <a:avLst/>
          </a:prstGeom>
        </p:spPr>
        <p:txBody>
          <a:bodyPr vert="horz" lIns="111080" tIns="55540" rIns="111080" bIns="5554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15EC-06A9-4C31-908B-A19864F1F754}" type="datetime1">
              <a:rPr lang="en-US" smtClean="0"/>
              <a:t>5/5/2023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958" y="6674169"/>
            <a:ext cx="3876887" cy="383381"/>
          </a:xfrm>
          <a:prstGeom prst="rect">
            <a:avLst/>
          </a:prstGeom>
        </p:spPr>
        <p:txBody>
          <a:bodyPr vert="horz" lIns="111080" tIns="55540" rIns="111080" bIns="5554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ПРОЕКТ БЮДЖЕТА ОКРУГА НА 2023-2025 ГОДЫ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4007" y="6674169"/>
            <a:ext cx="2856653" cy="383381"/>
          </a:xfrm>
          <a:prstGeom prst="rect">
            <a:avLst/>
          </a:prstGeom>
        </p:spPr>
        <p:txBody>
          <a:bodyPr vert="horz" lIns="111080" tIns="55540" rIns="111080" bIns="5554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ru-RU" spc="-60" smtClean="0"/>
              <a:pPr marL="38100">
                <a:lnSpc>
                  <a:spcPts val="1240"/>
                </a:lnSpc>
              </a:pPr>
              <a:t>‹#›</a:t>
            </a:fld>
            <a:endParaRPr lang="ru-RU" spc="-60" dirty="0"/>
          </a:p>
        </p:txBody>
      </p:sp>
    </p:spTree>
    <p:extLst>
      <p:ext uri="{BB962C8B-B14F-4D97-AF65-F5344CB8AC3E}">
        <p14:creationId xmlns:p14="http://schemas.microsoft.com/office/powerpoint/2010/main" val="245731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dt="0"/>
  <p:txStyles>
    <p:titleStyle>
      <a:lvl1pPr algn="ctr" defTabSz="111080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551" indent="-416551" algn="l" defTabSz="111080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525" indent="-347124" algn="l" defTabSz="111080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8500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900" indent="-277700" algn="l" defTabSz="11108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99300" indent="-277700" algn="l" defTabSz="11108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00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0099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5500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0900" indent="-277700" algn="l" defTabSz="1110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08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62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6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70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24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3199" algn="l" defTabSz="111080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png"/><Relationship Id="rId7" Type="http://schemas.openxmlformats.org/officeDocument/2006/relationships/image" Target="../media/image16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2.emf"/><Relationship Id="rId7" Type="http://schemas.openxmlformats.org/officeDocument/2006/relationships/image" Target="../media/image75.jpe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16.emf"/><Relationship Id="rId4" Type="http://schemas.openxmlformats.org/officeDocument/2006/relationships/image" Target="../media/image7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8.png"/><Relationship Id="rId7" Type="http://schemas.openxmlformats.org/officeDocument/2006/relationships/image" Target="../media/image81.emf"/><Relationship Id="rId12" Type="http://schemas.openxmlformats.org/officeDocument/2006/relationships/image" Target="../media/image86.em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11" Type="http://schemas.openxmlformats.org/officeDocument/2006/relationships/image" Target="../media/image85.jpeg"/><Relationship Id="rId5" Type="http://schemas.openxmlformats.org/officeDocument/2006/relationships/image" Target="../media/image80.png"/><Relationship Id="rId10" Type="http://schemas.openxmlformats.org/officeDocument/2006/relationships/image" Target="../media/image84.emf"/><Relationship Id="rId4" Type="http://schemas.openxmlformats.org/officeDocument/2006/relationships/image" Target="../media/image79.emf"/><Relationship Id="rId9" Type="http://schemas.openxmlformats.org/officeDocument/2006/relationships/image" Target="../media/image8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11" Type="http://schemas.openxmlformats.org/officeDocument/2006/relationships/image" Target="../media/image93.jpeg"/><Relationship Id="rId5" Type="http://schemas.openxmlformats.org/officeDocument/2006/relationships/image" Target="../media/image16.emf"/><Relationship Id="rId10" Type="http://schemas.openxmlformats.org/officeDocument/2006/relationships/image" Target="../media/image92.jpeg"/><Relationship Id="rId4" Type="http://schemas.openxmlformats.org/officeDocument/2006/relationships/image" Target="../media/image88.emf"/><Relationship Id="rId9" Type="http://schemas.openxmlformats.org/officeDocument/2006/relationships/image" Target="../media/image9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4.pn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16.emf"/><Relationship Id="rId9" Type="http://schemas.openxmlformats.org/officeDocument/2006/relationships/image" Target="../media/image9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image" Target="../media/image101.png"/><Relationship Id="rId7" Type="http://schemas.openxmlformats.org/officeDocument/2006/relationships/image" Target="../media/image104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emf"/><Relationship Id="rId5" Type="http://schemas.openxmlformats.org/officeDocument/2006/relationships/image" Target="../media/image16.emf"/><Relationship Id="rId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png"/><Relationship Id="rId4" Type="http://schemas.openxmlformats.org/officeDocument/2006/relationships/image" Target="../media/image10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emf"/><Relationship Id="rId18" Type="http://schemas.openxmlformats.org/officeDocument/2006/relationships/image" Target="../media/image16.e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13.emf"/><Relationship Id="rId2" Type="http://schemas.openxmlformats.org/officeDocument/2006/relationships/image" Target="../media/image17.png"/><Relationship Id="rId16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emf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16.emf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emf"/><Relationship Id="rId4" Type="http://schemas.openxmlformats.org/officeDocument/2006/relationships/image" Target="../media/image39.jpeg"/><Relationship Id="rId9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image" Target="../media/image16.emf"/><Relationship Id="rId5" Type="http://schemas.openxmlformats.org/officeDocument/2006/relationships/image" Target="../media/image50.jp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57.jpeg"/><Relationship Id="rId7" Type="http://schemas.openxmlformats.org/officeDocument/2006/relationships/image" Target="../media/image16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11" Type="http://schemas.openxmlformats.org/officeDocument/2006/relationships/image" Target="../media/image24.png"/><Relationship Id="rId5" Type="http://schemas.openxmlformats.org/officeDocument/2006/relationships/image" Target="../media/image59.jpeg"/><Relationship Id="rId10" Type="http://schemas.openxmlformats.org/officeDocument/2006/relationships/image" Target="../media/image63.emf"/><Relationship Id="rId4" Type="http://schemas.openxmlformats.org/officeDocument/2006/relationships/image" Target="../media/image58.jpeg"/><Relationship Id="rId9" Type="http://schemas.openxmlformats.org/officeDocument/2006/relationships/image" Target="../media/image6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80488"/>
            <a:ext cx="12237720" cy="4819015"/>
          </a:xfrm>
          <a:custGeom>
            <a:avLst/>
            <a:gdLst/>
            <a:ahLst/>
            <a:cxnLst/>
            <a:rect l="l" t="t" r="r" b="b"/>
            <a:pathLst>
              <a:path w="12237720" h="4819015">
                <a:moveTo>
                  <a:pt x="12237720" y="0"/>
                </a:moveTo>
                <a:lnTo>
                  <a:pt x="0" y="0"/>
                </a:lnTo>
                <a:lnTo>
                  <a:pt x="0" y="4818888"/>
                </a:lnTo>
                <a:lnTo>
                  <a:pt x="12237720" y="4818888"/>
                </a:lnTo>
                <a:lnTo>
                  <a:pt x="12237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lang="ru-RU" dirty="0" smtClean="0">
              <a:latin typeface="Bahnschrift Condensed" pitchFamily="34" charset="0"/>
            </a:endParaRPr>
          </a:p>
          <a:p>
            <a:endParaRPr lang="ru-RU" dirty="0">
              <a:latin typeface="Bahnschrift Condensed" pitchFamily="34" charset="0"/>
            </a:endParaRPr>
          </a:p>
          <a:p>
            <a:endParaRPr lang="ru-RU" dirty="0" smtClean="0">
              <a:latin typeface="Bahnschrift Condensed" pitchFamily="34" charset="0"/>
            </a:endParaRPr>
          </a:p>
          <a:p>
            <a:endParaRPr lang="ru-RU" dirty="0">
              <a:latin typeface="Bahnschrift Condensed" pitchFamily="34" charset="0"/>
            </a:endParaRPr>
          </a:p>
          <a:p>
            <a:endParaRPr lang="ru-RU" dirty="0" smtClean="0">
              <a:latin typeface="Bahnschrift Condensed" pitchFamily="34" charset="0"/>
            </a:endParaRPr>
          </a:p>
          <a:p>
            <a:endParaRPr lang="ru-RU" dirty="0">
              <a:latin typeface="Bahnschrift Condensed" pitchFamily="34" charset="0"/>
            </a:endParaRPr>
          </a:p>
          <a:p>
            <a:endParaRPr lang="ru-RU" dirty="0" smtClean="0">
              <a:latin typeface="Bahnschrift Condensed" pitchFamily="34" charset="0"/>
            </a:endParaRPr>
          </a:p>
          <a:p>
            <a:endParaRPr dirty="0">
              <a:latin typeface="Bahnschrift Condensed" pitchFamily="34" charset="0"/>
            </a:endParaRPr>
          </a:p>
        </p:txBody>
      </p:sp>
      <p:pic>
        <p:nvPicPr>
          <p:cNvPr id="23" name="Рисунок 22" descr="O:\Авакова\ЭБ\Герб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52450"/>
            <a:ext cx="954800" cy="109197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7" name="TextBox 26"/>
          <p:cNvSpPr txBox="1"/>
          <p:nvPr/>
        </p:nvSpPr>
        <p:spPr>
          <a:xfrm>
            <a:off x="1746482" y="744495"/>
            <a:ext cx="390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 Condensed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образование Печенгского муниципального округа</a:t>
            </a:r>
            <a:endParaRPr lang="ru-RU" sz="2000" dirty="0">
              <a:latin typeface="Bahnschrift Condensed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0" y="3510991"/>
            <a:ext cx="811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2808" y="2756938"/>
            <a:ext cx="81928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Bahnschrift Condensed" pitchFamily="34" charset="0"/>
                <a:ea typeface="Microsoft JhengHei UI" pitchFamily="34" charset="-120"/>
              </a:rPr>
              <a:t>ОБ ИСПОЛНЕНИИ БЮДЖЕТА ОКРУГА ЗА 2022 ГОД  </a:t>
            </a:r>
            <a:endParaRPr lang="ru-RU" sz="6600" dirty="0">
              <a:solidFill>
                <a:srgbClr val="0070C0"/>
              </a:solidFill>
              <a:latin typeface="Bahnschrift Condensed" pitchFamily="34" charset="0"/>
              <a:ea typeface="Microsoft JhengHei UI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93008" y="72013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МОЛОДЕЖНАЯ ПОЛИТИКА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3" y="1243350"/>
            <a:ext cx="3198467" cy="594439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10,0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6823" y="1955384"/>
            <a:ext cx="3198467" cy="481341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14375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Создание молодёжного пространства</a:t>
            </a:r>
          </a:p>
          <a:p>
            <a:pPr marL="714375" algn="ctr"/>
            <a:endParaRPr lang="ru-RU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71437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 Проведение ремонта</a:t>
            </a:r>
          </a:p>
          <a:p>
            <a:pPr marL="714375"/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помещения  и оснащение</a:t>
            </a:r>
          </a:p>
          <a:p>
            <a:pPr marL="714375"/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МБУ «Центр поддержки и</a:t>
            </a:r>
          </a:p>
          <a:p>
            <a:pPr marL="714375"/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развития молодежных </a:t>
            </a:r>
          </a:p>
          <a:p>
            <a:pPr marL="714375"/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инициатив Печенгского</a:t>
            </a:r>
          </a:p>
          <a:p>
            <a:pPr marL="714375"/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муниципального округа»</a:t>
            </a:r>
          </a:p>
          <a:p>
            <a:pPr marL="71437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Работы выполнены на 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65  %</a:t>
            </a:r>
          </a:p>
          <a:p>
            <a:pPr marL="361950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53448" y="2163133"/>
            <a:ext cx="76655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9,0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59328" y="1474353"/>
            <a:ext cx="6414600" cy="232186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700" b="1" dirty="0" smtClean="0">
                <a:solidFill>
                  <a:prstClr val="black"/>
                </a:solidFill>
                <a:latin typeface="Bahnschrift Condensed" pitchFamily="34" charset="0"/>
              </a:rPr>
              <a:t>Функционирование Комнат и Домов Всероссийского Военно-патриотического движения «ЮНАРМИЯ»</a:t>
            </a:r>
          </a:p>
          <a:p>
            <a:pPr marL="361950" algn="ctr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Приобретение формы, снаряжения,</a:t>
            </a:r>
          </a:p>
          <a:p>
            <a:pPr marL="361950" algn="just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оборудования</a:t>
            </a:r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3321" y="2984898"/>
            <a:ext cx="963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6,2</a:t>
            </a:r>
          </a:p>
          <a:p>
            <a:r>
              <a:rPr lang="ru-RU" sz="1600" dirty="0" smtClean="0">
                <a:latin typeface="Bahnschrift Condensed" pitchFamily="34" charset="0"/>
              </a:rPr>
              <a:t>млн рублей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84381" y="2087815"/>
            <a:ext cx="1825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2,2</a:t>
            </a:r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  <a:endParaRPr lang="ru-RU" sz="1600" dirty="0">
              <a:latin typeface="Bahnschrift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45" y="1381881"/>
            <a:ext cx="648072" cy="705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1" y="1863486"/>
            <a:ext cx="675147" cy="6221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5" y="1282894"/>
            <a:ext cx="505926" cy="548595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459329" y="4167387"/>
            <a:ext cx="6414600" cy="238539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Осуществление работ по увековечиванию памяти погибших при защите Отечества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Мемориальный комплекс </a:t>
            </a: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«Братская могила советских воинов,</a:t>
            </a:r>
          </a:p>
          <a:p>
            <a:pPr marL="36195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п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огибших в борьбе с фашистскими </a:t>
            </a: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Захватчиками» </a:t>
            </a:r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43" y="4063475"/>
            <a:ext cx="552073" cy="59807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587323" y="4680570"/>
            <a:ext cx="14260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1,1</a:t>
            </a:r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  <a:endParaRPr lang="ru-RU" sz="1600" dirty="0">
              <a:latin typeface="Bahnschrif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7" y="4464545"/>
            <a:ext cx="3038826" cy="21602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296" y="4066853"/>
            <a:ext cx="201069" cy="20106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7323" y="2984898"/>
            <a:ext cx="201069" cy="201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51" y="2085934"/>
            <a:ext cx="3384377" cy="17240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7323" y="5343596"/>
            <a:ext cx="201069" cy="2010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551" y="4752579"/>
            <a:ext cx="3384377" cy="17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65016" y="79213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ФОРМИРОВАНИЕ СОВРЕМЕННОЙ ГОРОДСКОЙ СРЕДЫ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68872" y="2653884"/>
            <a:ext cx="103102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 smtClean="0">
                <a:solidFill>
                  <a:srgbClr val="0070C0"/>
                </a:solidFill>
                <a:latin typeface="Bahnschrift Condensed" pitchFamily="34" charset="0"/>
              </a:rPr>
              <a:t>24,8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0875" y="1315358"/>
            <a:ext cx="3312368" cy="700916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119,3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A964AC8-80D9-6D4D-B5F9-BB612B830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12" y="1417540"/>
            <a:ext cx="496551" cy="49655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890874" y="2304306"/>
            <a:ext cx="3312369" cy="439248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09625" lvl="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Создание комфортной городской среды в малых городах и исторических поселениях</a:t>
            </a:r>
          </a:p>
          <a:p>
            <a:pPr marL="809625" lvl="0" algn="just"/>
            <a:endParaRPr lang="ru-RU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 algn="just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    </a:t>
            </a:r>
            <a:r>
              <a:rPr lang="ru-RU" dirty="0" smtClean="0">
                <a:solidFill>
                  <a:prstClr val="black"/>
                </a:solidFill>
                <a:latin typeface="Bahnschrift Condensed" pitchFamily="34" charset="0"/>
              </a:rPr>
              <a:t>Объект «Тропа Здоровья»</a:t>
            </a:r>
          </a:p>
          <a:p>
            <a:pPr marL="809625" lvl="0" algn="just"/>
            <a:r>
              <a:rPr lang="ru-RU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Bahnschrift Condensed" pitchFamily="34" charset="0"/>
              </a:rPr>
              <a:t>     г. Заполярный</a:t>
            </a:r>
          </a:p>
          <a:p>
            <a:pPr marL="809625" lvl="0" algn="ctr"/>
            <a:endParaRPr lang="ru-RU" b="1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53445" y="1417540"/>
            <a:ext cx="6571257" cy="527925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09625" lvl="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Благоустройство общественных и дворовых территорий,</a:t>
            </a:r>
          </a:p>
          <a:p>
            <a:pPr marL="809625" lvl="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проездов к ним</a:t>
            </a:r>
          </a:p>
          <a:p>
            <a:pPr marL="809625" lvl="0" algn="just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dirty="0" smtClean="0">
                <a:solidFill>
                  <a:prstClr val="black"/>
                </a:solidFill>
                <a:latin typeface="Bahnschrift Condensed" pitchFamily="34" charset="0"/>
              </a:rPr>
              <a:t>общественная территория «Зона отдыха в районе МБУ ДО </a:t>
            </a:r>
          </a:p>
          <a:p>
            <a:pPr marL="809625" lvl="0" algn="just"/>
            <a:r>
              <a:rPr lang="ru-RU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Bahnschrift Condensed" pitchFamily="34" charset="0"/>
              </a:rPr>
              <a:t>             ДДТ №1 с прилегающей территорией</a:t>
            </a:r>
          </a:p>
          <a:p>
            <a:pPr marL="809625" lvl="0" algn="just"/>
            <a:r>
              <a:rPr lang="ru-RU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Bahnschrift Condensed" pitchFamily="34" charset="0"/>
              </a:rPr>
              <a:t>       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24 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придомовых территории :</a:t>
            </a:r>
          </a:p>
          <a:p>
            <a:pPr marL="809625" lvl="0" algn="just"/>
            <a:r>
              <a:rPr lang="ru-RU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                    </a:t>
            </a:r>
            <a:r>
              <a:rPr lang="ru-RU" dirty="0" err="1" smtClean="0">
                <a:solidFill>
                  <a:schemeClr val="tx1"/>
                </a:solidFill>
                <a:latin typeface="Bahnschrift Condensed" pitchFamily="34" charset="0"/>
              </a:rPr>
              <a:t>пгт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Никель, г Заполярный, </a:t>
            </a:r>
            <a:r>
              <a:rPr lang="ru-RU" dirty="0" err="1" smtClean="0">
                <a:solidFill>
                  <a:schemeClr val="tx1"/>
                </a:solidFill>
                <a:latin typeface="Bahnschrift Condensed" pitchFamily="34" charset="0"/>
              </a:rPr>
              <a:t>нп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Лиинахамари</a:t>
            </a:r>
          </a:p>
          <a:p>
            <a:pPr marL="809625" lvl="0" algn="just"/>
            <a:r>
              <a:rPr lang="ru-RU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       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6 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проездов к дворовым территориям:</a:t>
            </a:r>
          </a:p>
          <a:p>
            <a:pPr marL="809625" lvl="0" algn="just"/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                  </a:t>
            </a:r>
            <a:r>
              <a:rPr lang="ru-RU" dirty="0" err="1">
                <a:solidFill>
                  <a:prstClr val="black"/>
                </a:solidFill>
                <a:latin typeface="Bahnschrift Condensed" pitchFamily="34" charset="0"/>
              </a:rPr>
              <a:t>пгт</a:t>
            </a:r>
            <a:r>
              <a:rPr lang="ru-RU" dirty="0">
                <a:solidFill>
                  <a:prstClr val="black"/>
                </a:solidFill>
                <a:latin typeface="Bahnschrift Condensed" pitchFamily="34" charset="0"/>
              </a:rPr>
              <a:t> Никель, г </a:t>
            </a:r>
            <a:r>
              <a:rPr lang="ru-RU" dirty="0" smtClean="0">
                <a:solidFill>
                  <a:prstClr val="black"/>
                </a:solidFill>
                <a:latin typeface="Bahnschrift Condensed" pitchFamily="34" charset="0"/>
              </a:rPr>
              <a:t>Заполярный</a:t>
            </a:r>
          </a:p>
          <a:p>
            <a:pPr marL="809625" lvl="0" algn="just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09625" lvl="0" algn="just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 algn="just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</a:p>
          <a:p>
            <a:pPr marL="809625" lvl="0" algn="ctr"/>
            <a:endParaRPr lang="ru-RU" b="1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DBEBBFFF-1450-6647-8AE8-F2AFA946B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00" y="2135740"/>
            <a:ext cx="604868" cy="6404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F124DFA3-69CE-7F4B-B972-ECF4C6CD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208" y="1371740"/>
            <a:ext cx="588150" cy="588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TextBox 32"/>
          <p:cNvSpPr txBox="1"/>
          <p:nvPr/>
        </p:nvSpPr>
        <p:spPr>
          <a:xfrm>
            <a:off x="945812" y="3377160"/>
            <a:ext cx="1071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  14,7</a:t>
            </a:r>
          </a:p>
          <a:p>
            <a:r>
              <a:rPr lang="ru-RU" sz="1600" dirty="0" smtClean="0">
                <a:latin typeface="Bahnschrift Condensed" pitchFamily="34" charset="0"/>
              </a:rPr>
              <a:t>млн рублей</a:t>
            </a:r>
            <a:endParaRPr lang="ru-RU" sz="1600" dirty="0">
              <a:latin typeface="Bahnschrift Condensed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875" y="3792658"/>
            <a:ext cx="201069" cy="201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34" y="4320530"/>
            <a:ext cx="2974693" cy="224329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53445" y="2304306"/>
            <a:ext cx="1306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104,6</a:t>
            </a:r>
          </a:p>
          <a:p>
            <a:pPr algn="ctr"/>
            <a:r>
              <a:rPr lang="ru-RU" sz="1600" dirty="0" smtClean="0">
                <a:latin typeface="Bahnschrift Condensed" pitchFamily="34" charset="0"/>
              </a:rPr>
              <a:t>млн рублей</a:t>
            </a:r>
            <a:endParaRPr lang="ru-RU" sz="1600" dirty="0">
              <a:latin typeface="Bahnschrift Condensed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912" y="2254889"/>
            <a:ext cx="201069" cy="20106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910" y="3591589"/>
            <a:ext cx="201069" cy="20106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912" y="2976528"/>
            <a:ext cx="201069" cy="2010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45" y="4036579"/>
            <a:ext cx="3173578" cy="25272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79" y="4057167"/>
            <a:ext cx="3265623" cy="25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65016" y="72013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ТРАНСПОРТНАЯ СИСТЕМА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5649" y="1243350"/>
            <a:ext cx="2929879" cy="506659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104,8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95650" y="1933194"/>
            <a:ext cx="2929878" cy="228042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Дорожный фонд Печенгского муниципального округа</a:t>
            </a:r>
            <a:endParaRPr lang="ru-RU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58144" y="1243351"/>
            <a:ext cx="2891847" cy="183005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Разработка ПСД на проведение капитального ремонта мостовых сооружений</a:t>
            </a:r>
          </a:p>
          <a:p>
            <a:pPr marL="266700" algn="ctr"/>
            <a:endParaRPr lang="ru-RU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endParaRPr lang="ru-RU" sz="14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628650" lvl="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</a:p>
          <a:p>
            <a:pPr marL="26670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80637" y="2242968"/>
            <a:ext cx="24693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2,6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>
                <a:solidFill>
                  <a:prstClr val="black"/>
                </a:solidFill>
                <a:latin typeface="Bahnschrift Condensed" pitchFamily="34" charset="0"/>
              </a:rPr>
              <a:t>млн рублей</a:t>
            </a:r>
            <a:endParaRPr lang="ru-RU" sz="1200" u="sng" dirty="0"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8148" y="2486476"/>
            <a:ext cx="23549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65,2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0921" y="3047773"/>
            <a:ext cx="2091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ahnschrift Condensed" pitchFamily="34" charset="0"/>
              </a:rPr>
              <a:t>а</a:t>
            </a:r>
            <a:r>
              <a:rPr lang="ru-RU" sz="1600" dirty="0" smtClean="0">
                <a:latin typeface="Bahnschrift Condensed" pitchFamily="34" charset="0"/>
              </a:rPr>
              <a:t>кцизы на нефтепродукты</a:t>
            </a:r>
          </a:p>
          <a:p>
            <a:pPr algn="ctr"/>
            <a:endParaRPr lang="ru-RU" sz="1200" dirty="0" smtClean="0">
              <a:latin typeface="Bahnschrift Condensed" pitchFamily="34" charset="0"/>
            </a:endParaRPr>
          </a:p>
          <a:p>
            <a:pPr algn="ctr"/>
            <a:r>
              <a:rPr lang="ru-RU" sz="1600" dirty="0" smtClean="0">
                <a:latin typeface="Bahnschrift Condensed" pitchFamily="34" charset="0"/>
              </a:rPr>
              <a:t>Субсидии областного бюджета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33168" y="1262431"/>
            <a:ext cx="4320480" cy="122404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Обустройство пешеходных переходов</a:t>
            </a:r>
          </a:p>
          <a:p>
            <a:pPr marL="361950"/>
            <a:endParaRPr lang="ru-RU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Устройство перехода через ж/д пути </a:t>
            </a:r>
          </a:p>
          <a:p>
            <a:pPr marL="361950" algn="ctr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в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пгт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Печенга</a:t>
            </a:r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12301" y="1496679"/>
            <a:ext cx="294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1,2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033168" y="2649429"/>
            <a:ext cx="4248472" cy="419138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Ремонт автодорог местного значения</a:t>
            </a:r>
            <a:endParaRPr lang="en-US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en-US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en-US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en-US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en-US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Автоподъезд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к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нп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Корзуново</a:t>
            </a:r>
            <a:r>
              <a:rPr lang="en-US" sz="1600" dirty="0" smtClean="0">
                <a:solidFill>
                  <a:prstClr val="black"/>
                </a:solidFill>
                <a:latin typeface="Bahnschrift Condensed" pitchFamily="34" charset="0"/>
              </a:rPr>
              <a:t>,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км 0-км 4</a:t>
            </a:r>
          </a:p>
          <a:p>
            <a:pPr marL="447675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Внутриквартальная</a:t>
            </a:r>
            <a:r>
              <a:rPr lang="en-US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и автотранспортная дороги,</a:t>
            </a:r>
          </a:p>
          <a:p>
            <a:pPr marL="447675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г Заполярный</a:t>
            </a:r>
          </a:p>
          <a:p>
            <a:pPr marL="447675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Автотранспортная дорога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пгт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Никель</a:t>
            </a:r>
          </a:p>
          <a:p>
            <a:pPr marL="447675"/>
            <a:endParaRPr lang="ru-RU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108000"/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Отремонтировано :</a:t>
            </a:r>
            <a:r>
              <a:rPr lang="en-US" sz="1400" dirty="0" smtClean="0">
                <a:solidFill>
                  <a:prstClr val="black"/>
                </a:solidFill>
                <a:latin typeface="Bahnschrift Condensed" pitchFamily="34" charset="0"/>
              </a:rPr>
              <a:t>   </a:t>
            </a:r>
            <a:r>
              <a:rPr lang="en-US" sz="1400" b="1" dirty="0" smtClean="0">
                <a:solidFill>
                  <a:prstClr val="black"/>
                </a:solidFill>
                <a:latin typeface="Bahnschrift Condensed" pitchFamily="34" charset="0"/>
              </a:rPr>
              <a:t>S </a:t>
            </a:r>
            <a:r>
              <a:rPr lang="ru-RU" sz="1400" b="1" dirty="0" smtClean="0">
                <a:solidFill>
                  <a:prstClr val="black"/>
                </a:solidFill>
                <a:latin typeface="Bahnschrift Condensed" pitchFamily="34" charset="0"/>
              </a:rPr>
              <a:t>проезжей части</a:t>
            </a:r>
            <a:r>
              <a:rPr lang="en-US" sz="1400" b="1" dirty="0" smtClean="0">
                <a:solidFill>
                  <a:prstClr val="black"/>
                </a:solidFill>
                <a:latin typeface="Bahnschrift Condensed" pitchFamily="34" charset="0"/>
              </a:rPr>
              <a:t> -  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14 113,5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м2</a:t>
            </a:r>
            <a:endParaRPr lang="en-US" sz="1400" b="1" dirty="0" smtClean="0">
              <a:solidFill>
                <a:srgbClr val="F79646">
                  <a:lumMod val="75000"/>
                </a:srgbClr>
              </a:solidFill>
              <a:latin typeface="Bahnschrift Condensed" pitchFamily="34" charset="0"/>
            </a:endParaRPr>
          </a:p>
          <a:p>
            <a:pPr marL="108000"/>
            <a:r>
              <a:rPr lang="en-US" sz="14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Bahnschrift Condensed" pitchFamily="34" charset="0"/>
              </a:rPr>
              <a:t>                                 S 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тротуаров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– 2533,0 м2</a:t>
            </a:r>
          </a:p>
          <a:p>
            <a:pPr marL="108000"/>
            <a:r>
              <a:rPr lang="ru-RU" sz="1400" b="1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                                 </a:t>
            </a:r>
            <a:r>
              <a:rPr lang="en-US" sz="1400" b="1" dirty="0" smtClean="0">
                <a:solidFill>
                  <a:schemeClr val="tx1"/>
                </a:solidFill>
                <a:latin typeface="Bahnschrift Condensed" pitchFamily="34" charset="0"/>
              </a:rPr>
              <a:t>L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 проезжей части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– 1,66 км </a:t>
            </a:r>
            <a:endParaRPr lang="en-US" sz="14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108000"/>
            <a:r>
              <a:rPr lang="en-US" sz="14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</a:t>
            </a:r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108000"/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</a:t>
            </a:r>
          </a:p>
          <a:p>
            <a:pPr marL="108000"/>
            <a:r>
              <a:rPr lang="ru-RU" sz="14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</a:t>
            </a:r>
          </a:p>
          <a:p>
            <a:pPr marL="447675"/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ru-RU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12301" y="2880371"/>
            <a:ext cx="3021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49,6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2729" y="2968453"/>
            <a:ext cx="838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15,6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2729" y="3523452"/>
            <a:ext cx="838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49,6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35" y="2555408"/>
            <a:ext cx="491673" cy="4916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83" y="1074199"/>
            <a:ext cx="568156" cy="47346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A9898F7-7832-7143-AC98-A2F3B6408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29" y="1261904"/>
            <a:ext cx="462211" cy="4622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895650" y="4330472"/>
            <a:ext cx="2929878" cy="258234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Обустройство автомобильных дорого общего пользования</a:t>
            </a:r>
          </a:p>
          <a:p>
            <a:pPr marL="361950" algn="ctr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карточный (ямочный) ремонт</a:t>
            </a: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нанесение дорожной разметки</a:t>
            </a: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регулирование высотного</a:t>
            </a: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положения колодцев</a:t>
            </a: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обустройство дорожными знаками</a:t>
            </a:r>
          </a:p>
          <a:p>
            <a:pPr marL="361950" algn="ctr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8" y="4208671"/>
            <a:ext cx="529290" cy="6116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93" y="5452497"/>
            <a:ext cx="201069" cy="2010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079" y="5731532"/>
            <a:ext cx="201069" cy="2010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93" y="6077429"/>
            <a:ext cx="201069" cy="20106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983" y="6488494"/>
            <a:ext cx="201069" cy="20106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612" y="3523451"/>
            <a:ext cx="201069" cy="20106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611" y="2041899"/>
            <a:ext cx="201069" cy="2010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897" y="3761383"/>
            <a:ext cx="201069" cy="20106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381825" y="4820296"/>
            <a:ext cx="24437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2,8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558144" y="3276229"/>
            <a:ext cx="2891847" cy="356458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Приобретение, установка , ремонт остановочных павильонов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endParaRPr lang="ru-RU" b="1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5F0F2FC7-2867-B14D-A91F-33012C719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356" y="1112138"/>
            <a:ext cx="461684" cy="4616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742" y="4208671"/>
            <a:ext cx="201069" cy="2010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68" y="5230334"/>
            <a:ext cx="2133265" cy="15575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08" y="5199036"/>
            <a:ext cx="2078000" cy="158883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130" y="1867064"/>
            <a:ext cx="480234" cy="4287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3" name="TextBox 52"/>
          <p:cNvSpPr txBox="1"/>
          <p:nvPr/>
        </p:nvSpPr>
        <p:spPr>
          <a:xfrm>
            <a:off x="9081171" y="4139005"/>
            <a:ext cx="193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6,2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95" y="4723779"/>
            <a:ext cx="2741944" cy="206408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C017161F-14E9-A948-AEF1-78CD29CCAC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1583" y="3162435"/>
            <a:ext cx="494590" cy="4945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96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00046" y="720130"/>
            <a:ext cx="1083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КОМФОРТНАЯ СРЕДА ПРОЖИВАНИЯ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2" y="1296194"/>
            <a:ext cx="2952329" cy="585819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438,0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14841" y="2056471"/>
            <a:ext cx="2974311" cy="233606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indent="85725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Инвестиционные проекты</a:t>
            </a:r>
          </a:p>
          <a:p>
            <a:pPr marL="361950" indent="85725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indent="85725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indent="85725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indent="85725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Новое кладбище МОГП Никель в районе 3 км автодороги Никель-Приречный Печенгского района Мурманской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области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(1 этап)</a:t>
            </a: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«Новое городское кладбище г. Заполярный»  </a:t>
            </a:r>
            <a:endParaRPr lang="ru-RU" sz="17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4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180975" lvl="0">
              <a:tabLst>
                <a:tab pos="180975" algn="l"/>
              </a:tabLst>
            </a:pPr>
            <a:endParaRPr lang="ru-RU" sz="2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28923" y="2290874"/>
            <a:ext cx="2444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108,7</a:t>
            </a:r>
            <a:r>
              <a:rPr lang="ru-RU" sz="30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131041" y="1303771"/>
            <a:ext cx="3672408" cy="435870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Обеспечение бесперебойного функционирования систем коммунальной инфраструктуры</a:t>
            </a:r>
          </a:p>
          <a:p>
            <a:pPr marL="36195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lvl="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</a:t>
            </a:r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Капитальный ремонт водогрейных</a:t>
            </a:r>
          </a:p>
          <a:p>
            <a:pPr marL="361950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    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котлов</a:t>
            </a:r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, замена мазутного резервуара,</a:t>
            </a:r>
          </a:p>
          <a:p>
            <a:pPr marL="361950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    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насосного </a:t>
            </a:r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агрегата в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котельной </a:t>
            </a:r>
          </a:p>
          <a:p>
            <a:pPr marL="361950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пгт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Никель</a:t>
            </a:r>
          </a:p>
          <a:p>
            <a:pPr marL="361950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Ремонт участков сети теплоснабжения,</a:t>
            </a:r>
          </a:p>
          <a:p>
            <a:pPr marL="36195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г Заполярный</a:t>
            </a: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Монтаж опор и линий электропередач</a:t>
            </a:r>
          </a:p>
          <a:p>
            <a:pPr marL="36195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наружного освещения</a:t>
            </a:r>
          </a:p>
          <a:p>
            <a:pPr marL="361950" lvl="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Ремонт </a:t>
            </a:r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участков сети ХВС, г Заполярный,</a:t>
            </a:r>
          </a:p>
          <a:p>
            <a:pPr marL="361950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     </a:t>
            </a:r>
            <a:r>
              <a:rPr lang="ru-RU" sz="1600" dirty="0" err="1">
                <a:solidFill>
                  <a:prstClr val="black"/>
                </a:solidFill>
                <a:latin typeface="Bahnschrift Condensed" pitchFamily="34" charset="0"/>
              </a:rPr>
              <a:t>пгт</a:t>
            </a:r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Никель</a:t>
            </a:r>
          </a:p>
          <a:p>
            <a:pPr marL="361950" lvl="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Работы по отводу подземных вод</a:t>
            </a:r>
          </a:p>
          <a:p>
            <a:pPr marL="36195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в дренажный канал,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пгт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Никель</a:t>
            </a: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</a:t>
            </a:r>
            <a:endParaRPr lang="ru-RU" b="1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0" y="1296194"/>
            <a:ext cx="611730" cy="611730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900046" y="4542138"/>
            <a:ext cx="2989106" cy="218075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Охрана окружающей среды</a:t>
            </a:r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Ликвидация несанкционированных мест для размещения отходов,</a:t>
            </a:r>
          </a:p>
          <a:p>
            <a:pPr marL="361950" algn="just"/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пгт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Никель, «Первый мост»</a:t>
            </a: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 контейнерных площадок,</a:t>
            </a: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г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Заполяный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(4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шт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)</a:t>
            </a:r>
          </a:p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37129" y="4754535"/>
            <a:ext cx="2372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4482E6"/>
                </a:solidFill>
                <a:latin typeface="Bahnschrift Condensed" pitchFamily="34" charset="0"/>
              </a:rPr>
              <a:t>2</a:t>
            </a:r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,5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30333" y="1368202"/>
            <a:ext cx="3846497" cy="535469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Благоустройство детских и спортивных площадок</a:t>
            </a:r>
          </a:p>
          <a:p>
            <a:pPr marL="361950"/>
            <a:endParaRPr lang="ru-RU" sz="15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0000" lvl="0" algn="just"/>
            <a:r>
              <a:rPr lang="ru-RU" sz="10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10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игровых комплексов</a:t>
            </a:r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0FB3D8E8-9501-F944-88F5-024A2B6A9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70" y="1942327"/>
            <a:ext cx="524483" cy="5432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411" y="2893947"/>
            <a:ext cx="201069" cy="20106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364" y="3849049"/>
            <a:ext cx="201069" cy="20106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412" y="5410503"/>
            <a:ext cx="201069" cy="20106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253" y="6138925"/>
            <a:ext cx="201069" cy="20106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905914" y="2115502"/>
            <a:ext cx="2444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121,9</a:t>
            </a:r>
            <a:r>
              <a:rPr lang="ru-RU" sz="30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053848" y="2554034"/>
            <a:ext cx="8640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73,4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06223" y="3554722"/>
            <a:ext cx="8640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20,6  </a:t>
            </a:r>
          </a:p>
          <a:p>
            <a:r>
              <a:rPr lang="ru-RU" sz="1200" dirty="0" smtClean="0">
                <a:latin typeface="Bahnschrift Condensed" pitchFamily="34" charset="0"/>
              </a:rPr>
              <a:t>   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95011" y="4099886"/>
            <a:ext cx="8640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18,2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  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53848" y="5046923"/>
            <a:ext cx="8640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2,0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 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079918" y="4577220"/>
            <a:ext cx="7904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6,4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20" y="1232006"/>
            <a:ext cx="563783" cy="54588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3" y="4407663"/>
            <a:ext cx="580854" cy="53861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F124DFA3-69CE-7F4B-B972-ECF4C6CD63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2108" y="1323197"/>
            <a:ext cx="454695" cy="4546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2" name="TextBox 91"/>
          <p:cNvSpPr txBox="1"/>
          <p:nvPr/>
        </p:nvSpPr>
        <p:spPr>
          <a:xfrm>
            <a:off x="5096469" y="190075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13,5</a:t>
            </a:r>
            <a:r>
              <a:rPr lang="ru-RU" sz="30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 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455" y="2438920"/>
            <a:ext cx="201069" cy="201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81" y="2721990"/>
            <a:ext cx="1909613" cy="1670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97" y="2721990"/>
            <a:ext cx="1923248" cy="1670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32" y="4392539"/>
            <a:ext cx="3832861" cy="215606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8131041" y="5756026"/>
            <a:ext cx="3672408" cy="96686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Приобретение коммунальной техники и навесного оборудования к ней</a:t>
            </a:r>
            <a:endParaRPr lang="ru-RU" sz="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5735" y="6225323"/>
            <a:ext cx="22043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54,4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00046" y="720130"/>
            <a:ext cx="10837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5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КОМФОРТНАЯ СРЕДА ПРОЖИВАНИЯ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0721" y="1243350"/>
            <a:ext cx="10496627" cy="559746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2000" b="1" dirty="0" smtClean="0">
                <a:solidFill>
                  <a:prstClr val="black"/>
                </a:solidFill>
                <a:latin typeface="Bahnschrift Condensed" pitchFamily="34" charset="0"/>
              </a:rPr>
              <a:t>Проведение работ по улучшению  городской среды</a:t>
            </a:r>
          </a:p>
          <a:p>
            <a:pPr marL="361950" algn="ctr"/>
            <a:endParaRPr lang="ru-RU" sz="24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8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Ремонт лестничных спусков и пешеходных зон</a:t>
            </a:r>
          </a:p>
          <a:p>
            <a:pPr marL="361950" algn="just"/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                                       </a:t>
            </a:r>
            <a:endParaRPr lang="en-US" sz="16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en-US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                 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7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лестничных спусков</a:t>
            </a:r>
          </a:p>
          <a:p>
            <a:pPr marL="361950" algn="just"/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                 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2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пешеходные зоны</a:t>
            </a:r>
          </a:p>
          <a:p>
            <a:pPr marL="361950" algn="just"/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</a:t>
            </a:r>
          </a:p>
          <a:p>
            <a:pPr marL="361950" algn="just"/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</a:t>
            </a:r>
          </a:p>
          <a:p>
            <a:pPr marL="361950" algn="just"/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</a:t>
            </a:r>
          </a:p>
          <a:p>
            <a:pPr marL="361950" algn="just"/>
            <a:endParaRPr lang="ru-RU" sz="16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6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Новогодняя иллюминация</a:t>
            </a:r>
          </a:p>
          <a:p>
            <a:pPr marL="361950" algn="just"/>
            <a:endParaRPr lang="ru-RU" sz="16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6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</a:t>
            </a:r>
            <a:endParaRPr lang="en-US" sz="16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en-US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Общественно полезные работы,</a:t>
            </a:r>
            <a:endParaRPr lang="en-US" sz="16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en-US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озеленение,</a:t>
            </a:r>
            <a:r>
              <a:rPr lang="en-US" sz="1600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поставка скамеек</a:t>
            </a:r>
          </a:p>
          <a:p>
            <a:pPr marL="361950" algn="just"/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</a:t>
            </a:r>
          </a:p>
          <a:p>
            <a:pPr marL="361950" algn="just"/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</a:t>
            </a:r>
          </a:p>
          <a:p>
            <a:pPr marL="361950" algn="just"/>
            <a:endParaRPr lang="ru-RU" sz="16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</a:t>
            </a:r>
            <a:r>
              <a:rPr lang="en-US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                                                                                                                  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                                 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47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единиц</a:t>
            </a:r>
          </a:p>
          <a:p>
            <a:pPr marL="361950" algn="just"/>
            <a:endParaRPr lang="ru-RU" sz="16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6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6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</a:t>
            </a:r>
            <a:endParaRPr lang="ru-RU" b="1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40216" y="1434323"/>
            <a:ext cx="4434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4482E6"/>
                </a:solidFill>
                <a:latin typeface="Bahnschrift Condensed" pitchFamily="34" charset="0"/>
              </a:rPr>
              <a:t>53,8 </a:t>
            </a:r>
            <a:r>
              <a:rPr lang="ru-RU" sz="2000" u="sng" dirty="0" smtClean="0">
                <a:latin typeface="Bahnschrift Condensed" pitchFamily="34" charset="0"/>
              </a:rPr>
              <a:t>млн рублей</a:t>
            </a:r>
            <a:endParaRPr lang="ru-RU" sz="2000" u="sng" dirty="0">
              <a:latin typeface="Bahnschrift Condensed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20588" y="2060735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28,3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31262" y="4124646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10,3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99246" y="5181588"/>
            <a:ext cx="7878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8,3  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62" y="1079888"/>
            <a:ext cx="618855" cy="70887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374" y="2647476"/>
            <a:ext cx="201069" cy="20106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345536" y="2160255"/>
            <a:ext cx="792088" cy="61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6,1 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61560" y="4636144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0,7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099" y="6499349"/>
            <a:ext cx="201069" cy="2010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62" y="2880900"/>
            <a:ext cx="4203327" cy="1832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89" y="2399056"/>
            <a:ext cx="2382303" cy="1523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19" y="5250563"/>
            <a:ext cx="2492906" cy="1590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528" y="5276100"/>
            <a:ext cx="3000989" cy="1539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85" y="3403189"/>
            <a:ext cx="2492906" cy="17784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408430" y="2160255"/>
            <a:ext cx="4041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2200" b="1" dirty="0" smtClean="0">
                <a:solidFill>
                  <a:prstClr val="black"/>
                </a:solidFill>
                <a:latin typeface="Bahnschrift Condensed" pitchFamily="34" charset="0"/>
              </a:rPr>
              <a:t>         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Демонтаж </a:t>
            </a:r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пандуса, устройство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тротуара</a:t>
            </a:r>
          </a:p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и </a:t>
            </a:r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освещения к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ГОБУЗ </a:t>
            </a:r>
            <a:r>
              <a:rPr lang="ru-RU" sz="1600" b="1" dirty="0" err="1" smtClean="0">
                <a:solidFill>
                  <a:prstClr val="black"/>
                </a:solidFill>
                <a:latin typeface="Bahnschrift Condensed" pitchFamily="34" charset="0"/>
              </a:rPr>
              <a:t>Печенгская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ЦРБ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08430" y="4666922"/>
            <a:ext cx="38255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algn="just"/>
            <a:r>
              <a:rPr lang="en-US" sz="2200" b="1" dirty="0" smtClean="0">
                <a:solidFill>
                  <a:prstClr val="black"/>
                </a:solidFill>
                <a:latin typeface="Bahnschrift Condensed" pitchFamily="34" charset="0"/>
              </a:rPr>
              <a:t>     </a:t>
            </a:r>
            <a:r>
              <a:rPr lang="ru-RU" sz="2200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Эвакуация </a:t>
            </a:r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и хранение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бесхозяйного</a:t>
            </a:r>
            <a:endParaRPr lang="en-US" sz="16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lvl="0" algn="just"/>
            <a:r>
              <a:rPr lang="en-US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автотранспорта</a:t>
            </a:r>
            <a:endParaRPr lang="ru-RU" sz="1600" dirty="0">
              <a:solidFill>
                <a:srgbClr val="F79646">
                  <a:lumMod val="75000"/>
                </a:srgbClr>
              </a:solidFill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2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24160" y="77227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СОЦИАЛЬНАЯ ПОДДЕРЖКА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4462" y="1378066"/>
            <a:ext cx="3257377" cy="682220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70,4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6823" y="2327549"/>
            <a:ext cx="3265016" cy="235302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indent="85725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Поддержка семей с детьми</a:t>
            </a:r>
          </a:p>
          <a:p>
            <a:pPr marL="361950"/>
            <a:endParaRPr lang="ru-RU" sz="17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2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216000" lvl="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       Выплаты многодетным семьям</a:t>
            </a:r>
          </a:p>
          <a:p>
            <a:pPr marL="216000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      на улучшение жилищных</a:t>
            </a:r>
          </a:p>
          <a:p>
            <a:pPr marL="216000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      условий</a:t>
            </a:r>
          </a:p>
          <a:p>
            <a:pPr marL="809625" lvl="0"/>
            <a:endParaRPr lang="ru-RU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существление </a:t>
            </a:r>
            <a:r>
              <a:rPr lang="ru-RU" sz="1600" dirty="0" err="1" smtClean="0">
                <a:solidFill>
                  <a:prstClr val="black"/>
                </a:solidFill>
                <a:latin typeface="Bahnschrift Condensed" pitchFamily="34" charset="0"/>
              </a:rPr>
              <a:t>постинтернатного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патроната несовершеннолетних</a:t>
            </a: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68530" y="1497014"/>
            <a:ext cx="3333982" cy="215531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Поддержка граждан по оплате ЖКУ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Предоставление ЕЖКВ на оплату жилого помещения и коммунальных услуг </a:t>
            </a:r>
            <a:endParaRPr lang="ru-RU" sz="3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3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                                                                                                      </a:t>
            </a:r>
            <a:r>
              <a:rPr lang="ru-RU" sz="8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438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Bahnschrift Condensed" pitchFamily="34" charset="0"/>
              </a:rPr>
              <a:t>человек</a:t>
            </a:r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10550" y="2531774"/>
            <a:ext cx="187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0,5</a:t>
            </a:r>
            <a:r>
              <a:rPr lang="ru-RU" sz="2700" u="sng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600" u="sng" dirty="0">
                <a:solidFill>
                  <a:prstClr val="black"/>
                </a:solidFill>
                <a:latin typeface="Bahnschrift Condensed" pitchFamily="34" charset="0"/>
              </a:rPr>
              <a:t>млн рублей</a:t>
            </a:r>
            <a:endParaRPr lang="ru-RU" sz="1600" u="sng" dirty="0" smtClean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31099" y="1931610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22,1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6823" y="3036780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0,3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68530" y="3806208"/>
            <a:ext cx="3333982" cy="274657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Социальная поддержка</a:t>
            </a:r>
            <a:r>
              <a:rPr lang="en-US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совершеннолетних недееспособных граждан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Осуществляется уход</a:t>
            </a:r>
          </a:p>
          <a:p>
            <a:pPr marL="361950" algn="ctr"/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за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человеком</a:t>
            </a:r>
          </a:p>
          <a:p>
            <a:pPr marL="361950" algn="ctr"/>
            <a:endParaRPr lang="ru-RU" sz="17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8856" y="3936933"/>
            <a:ext cx="7665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0,2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1" y="1436657"/>
            <a:ext cx="557505" cy="5650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6" y="2142825"/>
            <a:ext cx="797037" cy="68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472" y="1386826"/>
            <a:ext cx="544784" cy="54478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4537224" y="1524411"/>
            <a:ext cx="3528392" cy="502836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 lvl="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Социальная поддержка детей-сирот, детей, оставшихся без попечения родителей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ctr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ctr"/>
            <a:r>
              <a:rPr lang="ru-RU" dirty="0" smtClean="0">
                <a:solidFill>
                  <a:prstClr val="black"/>
                </a:solidFill>
                <a:latin typeface="Bahnschrift Condensed" pitchFamily="34" charset="0"/>
              </a:rPr>
              <a:t>С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одержание ребенка в семье опекуна</a:t>
            </a:r>
            <a:endParaRPr lang="ru-RU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ctr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15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приемных семей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41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ребенок</a:t>
            </a:r>
          </a:p>
          <a:p>
            <a:pPr marL="447675" lvl="0"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38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опекунов,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40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детей</a:t>
            </a:r>
          </a:p>
          <a:p>
            <a:pPr marL="447675" lvl="0" algn="ctr"/>
            <a:endParaRPr lang="ru-RU" sz="16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Предоставление жилого помещения</a:t>
            </a:r>
          </a:p>
          <a:p>
            <a:pPr marL="447675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3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однокомнатные квартиры</a:t>
            </a:r>
          </a:p>
          <a:p>
            <a:pPr marL="447675" lvl="0" algn="just"/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 lvl="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 Предоставление ЕЖКВ на оплату</a:t>
            </a:r>
          </a:p>
          <a:p>
            <a:pPr marL="447675" lvl="0" algn="just"/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  коммунальных услуг </a:t>
            </a:r>
          </a:p>
          <a:p>
            <a:pPr marL="447675" lvl="0" algn="just"/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37 </a:t>
            </a:r>
            <a:r>
              <a:rPr lang="ru-RU" sz="1600" b="1" dirty="0" smtClean="0">
                <a:solidFill>
                  <a:schemeClr val="tx1"/>
                </a:solidFill>
                <a:latin typeface="Bahnschrift Condensed" pitchFamily="34" charset="0"/>
              </a:rPr>
              <a:t>детей-сирот</a:t>
            </a:r>
          </a:p>
          <a:p>
            <a:pPr marL="447675" lvl="0" algn="just"/>
            <a:endParaRPr lang="ru-RU" sz="16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447675" lvl="0" algn="just"/>
            <a:r>
              <a:rPr lang="ru-RU" sz="1600" b="1" dirty="0" smtClean="0">
                <a:solidFill>
                  <a:schemeClr val="tx1"/>
                </a:solidFill>
                <a:latin typeface="Bahnschrift Condensed" pitchFamily="34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 квартир, собственником</a:t>
            </a:r>
          </a:p>
          <a:p>
            <a:pPr marL="447675" lvl="0" algn="just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которых являются дети-сироты</a:t>
            </a:r>
          </a:p>
          <a:p>
            <a:pPr marL="447675" lvl="0" algn="just"/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                    4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Bahnschrift Condensed" pitchFamily="34" charset="0"/>
              </a:rPr>
              <a:t>квартиры</a:t>
            </a:r>
          </a:p>
          <a:p>
            <a:pPr marL="447675" lvl="0" algn="just"/>
            <a:endParaRPr lang="ru-RU" sz="16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447675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</a:t>
            </a:r>
          </a:p>
          <a:p>
            <a:pPr marL="447675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endParaRPr lang="ru-RU" sz="15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44767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                      </a:t>
            </a:r>
            <a:r>
              <a:rPr lang="ru-RU" sz="14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endParaRPr lang="ru-RU" sz="10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582" y="3346218"/>
            <a:ext cx="201069" cy="20106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15313" y="2321909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37,7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40420" y="2831200"/>
            <a:ext cx="8207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34,2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703" y="3202946"/>
            <a:ext cx="201069" cy="20106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704" y="3427504"/>
            <a:ext cx="201069" cy="20106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704" y="4178835"/>
            <a:ext cx="201069" cy="20106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442975" y="3752267"/>
            <a:ext cx="824488" cy="62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1,8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702" y="5135403"/>
            <a:ext cx="201069" cy="20106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440420" y="4512020"/>
            <a:ext cx="8207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1,1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20544" y="5544657"/>
            <a:ext cx="8207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0,6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5740" y="6160208"/>
            <a:ext cx="201069" cy="20106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E2CC7CA0-0EB6-0142-B5AA-A7754910F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420" y="1436657"/>
            <a:ext cx="528852" cy="4949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1" name="Прямоугольник 60"/>
          <p:cNvSpPr/>
          <p:nvPr/>
        </p:nvSpPr>
        <p:spPr>
          <a:xfrm>
            <a:off x="936822" y="4896594"/>
            <a:ext cx="3265017" cy="165618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just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Социальная интеграция инвалидов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3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endParaRPr lang="ru-RU" sz="3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Оборудование МКД пандусами откидными 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</a:p>
          <a:p>
            <a:pPr marL="361950"/>
            <a:r>
              <a:rPr lang="ru-RU" sz="800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                                    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3</a:t>
            </a:r>
            <a:r>
              <a:rPr lang="ru-RU" sz="1600" b="1" dirty="0" smtClean="0">
                <a:solidFill>
                  <a:prstClr val="black"/>
                </a:solidFill>
                <a:latin typeface="Bahnschrift Condensed" pitchFamily="34" charset="0"/>
              </a:rPr>
              <a:t> пандуса</a:t>
            </a:r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b="1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4E626B38-DEC4-F04E-A753-D788CC579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816" y="4805332"/>
            <a:ext cx="462924" cy="4629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3" name="TextBox 62"/>
          <p:cNvSpPr txBox="1"/>
          <p:nvPr/>
        </p:nvSpPr>
        <p:spPr>
          <a:xfrm>
            <a:off x="1718536" y="5123854"/>
            <a:ext cx="187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0,2</a:t>
            </a:r>
            <a:r>
              <a:rPr lang="ru-RU" sz="2700" u="sng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600" u="sng" dirty="0">
                <a:solidFill>
                  <a:prstClr val="black"/>
                </a:solidFill>
                <a:latin typeface="Bahnschrift Condensed" pitchFamily="34" charset="0"/>
              </a:rPr>
              <a:t>млн рублей</a:t>
            </a:r>
            <a:endParaRPr lang="ru-RU" sz="1600" u="sng" dirty="0" smtClean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284" y="6204661"/>
            <a:ext cx="201069" cy="20106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8966929" y="4656691"/>
            <a:ext cx="22088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0,2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903" y="5586212"/>
            <a:ext cx="201069" cy="20106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8649DDA-5331-6040-A0D1-96B2277179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2585" y="3733795"/>
            <a:ext cx="519213" cy="4450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81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93008" y="72013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ОСНОВНЫЕ ПАРАМЕТРЫ БЮДЖЕТА ОКРУГА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20800" y="1250085"/>
            <a:ext cx="2624746" cy="841553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00" algn="ctr"/>
            <a:r>
              <a:rPr lang="ru-RU" sz="2400" dirty="0" smtClean="0">
                <a:solidFill>
                  <a:schemeClr val="bg1"/>
                </a:solidFill>
                <a:latin typeface="Bahnschrift Condensed" pitchFamily="34" charset="0"/>
              </a:rPr>
              <a:t>УТОЧНЕННЫЙ ПЛАН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345545" y="1210423"/>
            <a:ext cx="2448272" cy="8812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00" algn="ctr"/>
            <a:r>
              <a:rPr lang="ru-RU" sz="2800" dirty="0" smtClean="0">
                <a:solidFill>
                  <a:srgbClr val="FFFFFF"/>
                </a:solidFill>
                <a:latin typeface="Bahnschrift Condensed" pitchFamily="34" charset="0"/>
              </a:rPr>
              <a:t>ИСПОЛНЕНО </a:t>
            </a:r>
            <a:r>
              <a:rPr lang="ru-RU" sz="28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</a:p>
          <a:p>
            <a:pPr algn="ctr"/>
            <a:endParaRPr lang="ru-RU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B4AF8B93-A40B-A646-B4A9-983E99F3E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74" y="3469209"/>
            <a:ext cx="355600" cy="317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93817" y="1243838"/>
            <a:ext cx="5872199" cy="390485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00" algn="ctr"/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МУНИЦИПАЛЬНЫЙ ДОЛГ ПЕЧЕНГСКОГО МУНИЦИПАЛЬНОГО ОКРУГА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5833368" y="1667738"/>
            <a:ext cx="2736304" cy="4239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НА 01.01.2022</a:t>
            </a:r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69672" y="1657445"/>
            <a:ext cx="3096344" cy="4238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latin typeface="Bahnschrift Light Condensed" panose="020B0502040204020203" pitchFamily="34" charset="0"/>
              </a:rPr>
              <a:t>НА 01.01.2023 </a:t>
            </a:r>
            <a:endParaRPr lang="ru-RU" sz="2000" dirty="0">
              <a:solidFill>
                <a:srgbClr val="FFFFFF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800" y="2304520"/>
            <a:ext cx="508209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ДОХОДЫ   </a:t>
            </a:r>
            <a:r>
              <a:rPr lang="ru-RU" sz="2400" dirty="0" smtClean="0">
                <a:latin typeface="Bahnschrift Condensed" pitchFamily="34" charset="0"/>
              </a:rPr>
              <a:t>3 378,3 </a:t>
            </a:r>
            <a:r>
              <a:rPr lang="ru-RU" sz="1600" dirty="0" smtClean="0">
                <a:latin typeface="Bahnschrift Condensed" pitchFamily="34" charset="0"/>
              </a:rPr>
              <a:t>млн рублей  </a:t>
            </a:r>
            <a:r>
              <a:rPr lang="en-US" sz="1600" dirty="0" smtClean="0">
                <a:latin typeface="Bahnschrift Condensed" pitchFamily="34" charset="0"/>
              </a:rPr>
              <a:t>  </a:t>
            </a:r>
            <a:r>
              <a:rPr lang="ru-RU" sz="2400" dirty="0" smtClean="0">
                <a:latin typeface="Bahnschrift Condensed" pitchFamily="34" charset="0"/>
              </a:rPr>
              <a:t>3 373,1 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</a:p>
          <a:p>
            <a:endParaRPr lang="ru-RU" sz="20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r>
              <a:rPr lang="ru-RU" sz="2000" b="1" dirty="0" smtClean="0">
                <a:solidFill>
                  <a:srgbClr val="4482E6"/>
                </a:solidFill>
                <a:latin typeface="Bahnschrift Condensed" pitchFamily="34" charset="0"/>
              </a:rPr>
              <a:t>РАСХОДЫ  </a:t>
            </a:r>
            <a:r>
              <a:rPr lang="ru-RU" sz="2400" dirty="0" smtClean="0">
                <a:latin typeface="Bahnschrift Condensed" pitchFamily="34" charset="0"/>
              </a:rPr>
              <a:t>3 531,3 </a:t>
            </a:r>
            <a:r>
              <a:rPr lang="ru-RU" sz="1600" dirty="0" smtClean="0">
                <a:latin typeface="Bahnschrift Condensed" pitchFamily="34" charset="0"/>
              </a:rPr>
              <a:t>млн рублей  </a:t>
            </a:r>
            <a:r>
              <a:rPr lang="en-US" sz="1600" dirty="0" smtClean="0">
                <a:latin typeface="Bahnschrift Condensed" pitchFamily="34" charset="0"/>
              </a:rPr>
              <a:t>  </a:t>
            </a:r>
            <a:r>
              <a:rPr lang="ru-RU" sz="2400" dirty="0" smtClean="0">
                <a:latin typeface="Bahnschrift Condensed" pitchFamily="34" charset="0"/>
              </a:rPr>
              <a:t>3 333,7 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</a:p>
          <a:p>
            <a:r>
              <a:rPr lang="ru-RU" dirty="0">
                <a:latin typeface="Bahnschrift Condensed" pitchFamily="34" charset="0"/>
              </a:rPr>
              <a:t> </a:t>
            </a:r>
            <a:r>
              <a:rPr lang="ru-RU" dirty="0" smtClean="0">
                <a:latin typeface="Bahnschrift Condensed" pitchFamily="34" charset="0"/>
              </a:rPr>
              <a:t>                                        </a:t>
            </a:r>
          </a:p>
          <a:p>
            <a:r>
              <a:rPr lang="ru-RU" sz="2000" b="1" dirty="0" smtClean="0">
                <a:latin typeface="Bahnschrift Condensed" pitchFamily="34" charset="0"/>
              </a:rPr>
              <a:t>ДЕФИЦИТ (-) /  </a:t>
            </a:r>
            <a:r>
              <a:rPr lang="ru-RU" sz="2400" dirty="0" smtClean="0">
                <a:latin typeface="Bahnschrift Condensed" pitchFamily="34" charset="0"/>
              </a:rPr>
              <a:t>-80,7</a:t>
            </a:r>
            <a:r>
              <a:rPr lang="ru-RU" sz="1600" dirty="0" smtClean="0">
                <a:latin typeface="Bahnschrift Condensed" pitchFamily="34" charset="0"/>
              </a:rPr>
              <a:t>млн рублей</a:t>
            </a:r>
            <a:r>
              <a:rPr lang="ru-RU" sz="2000" dirty="0" smtClean="0">
                <a:latin typeface="Bahnschrift Condensed" pitchFamily="34" charset="0"/>
              </a:rPr>
              <a:t>   </a:t>
            </a:r>
          </a:p>
          <a:p>
            <a:pPr lvl="0"/>
            <a:r>
              <a:rPr lang="ru-RU" sz="2000" b="1" dirty="0" smtClean="0">
                <a:latin typeface="Bahnschrift Condensed" pitchFamily="34" charset="0"/>
              </a:rPr>
              <a:t>ПРОФИЦИТ (+</a:t>
            </a:r>
            <a:r>
              <a:rPr lang="ru-RU" sz="2000" dirty="0" smtClean="0">
                <a:latin typeface="Bahnschrift Condensed" pitchFamily="34" charset="0"/>
              </a:rPr>
              <a:t>)                               </a:t>
            </a:r>
            <a:r>
              <a:rPr lang="en-US" sz="2000" dirty="0" smtClean="0">
                <a:latin typeface="Bahnschrift Condensed" pitchFamily="34" charset="0"/>
              </a:rPr>
              <a:t> </a:t>
            </a:r>
            <a:r>
              <a:rPr lang="ru-RU" sz="2000" dirty="0" smtClean="0">
                <a:latin typeface="Bahnschrift Condensed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Bahnschrift Condensed" pitchFamily="34" charset="0"/>
              </a:rPr>
              <a:t>+</a:t>
            </a:r>
            <a:r>
              <a:rPr lang="ru-RU" sz="2400" dirty="0">
                <a:solidFill>
                  <a:prstClr val="black"/>
                </a:solidFill>
                <a:latin typeface="Bahnschrift Condensed" pitchFamily="34" charset="0"/>
              </a:rPr>
              <a:t>39,4 </a:t>
            </a:r>
            <a:r>
              <a:rPr lang="ru-RU" sz="1600" dirty="0">
                <a:solidFill>
                  <a:prstClr val="black"/>
                </a:solidFill>
                <a:latin typeface="Bahnschrift Condensed" pitchFamily="34" charset="0"/>
              </a:rPr>
              <a:t>млн </a:t>
            </a:r>
            <a:r>
              <a:rPr lang="ru-RU" sz="1600" dirty="0" smtClean="0">
                <a:solidFill>
                  <a:prstClr val="black"/>
                </a:solidFill>
                <a:latin typeface="Bahnschrift Condensed" pitchFamily="34" charset="0"/>
              </a:rPr>
              <a:t>рублей</a:t>
            </a:r>
            <a:endParaRPr lang="ru-RU" sz="16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69272" y="2448322"/>
            <a:ext cx="824545" cy="4792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00"/>
            <a:r>
              <a:rPr lang="ru-RU" sz="2000" dirty="0" smtClean="0">
                <a:solidFill>
                  <a:srgbClr val="FFFFFF"/>
                </a:solidFill>
                <a:latin typeface="Bahnschrift Condensed" pitchFamily="34" charset="0"/>
              </a:rPr>
              <a:t>99,8 % </a:t>
            </a:r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endParaRPr lang="ru-RU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5275" y="3055603"/>
            <a:ext cx="788543" cy="413606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000" algn="ctr"/>
            <a:r>
              <a:rPr lang="ru-RU" dirty="0" smtClean="0">
                <a:solidFill>
                  <a:schemeClr val="bg1"/>
                </a:solidFill>
                <a:latin typeface="Bahnschrift Condensed" pitchFamily="34" charset="0"/>
              </a:rPr>
              <a:t>94,4%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60828" y="2311783"/>
            <a:ext cx="22088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106,04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</a:p>
          <a:p>
            <a:pPr algn="ctr"/>
            <a:endParaRPr lang="ru-RU" sz="1600" u="sng" dirty="0" smtClean="0">
              <a:latin typeface="Bahnschrift Condensed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106,04</a:t>
            </a:r>
            <a:r>
              <a:rPr lang="ru-RU" sz="1600" dirty="0" smtClean="0">
                <a:latin typeface="Bahnschrift Condensed" pitchFamily="34" charset="0"/>
              </a:rPr>
              <a:t> – бюджетные кредиты</a:t>
            </a:r>
            <a:endParaRPr lang="ru-RU" sz="1600" dirty="0">
              <a:latin typeface="Bahnschrift Condensed" pitchFamily="34" charset="0"/>
            </a:endParaRPr>
          </a:p>
          <a:p>
            <a:pPr algn="ctr"/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25582" y="2298406"/>
            <a:ext cx="220884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92,46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</a:p>
          <a:p>
            <a:pPr algn="ctr"/>
            <a:endParaRPr lang="ru-RU" sz="1600" u="sng" dirty="0">
              <a:latin typeface="Bahnschrift Condensed" pitchFamily="34" charset="0"/>
            </a:endParaRPr>
          </a:p>
          <a:p>
            <a:pPr algn="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92,46</a:t>
            </a:r>
            <a:r>
              <a:rPr lang="ru-RU" sz="2400" dirty="0" smtClean="0">
                <a:latin typeface="Bahnschrift Condensed" pitchFamily="34" charset="0"/>
              </a:rPr>
              <a:t> </a:t>
            </a:r>
            <a:r>
              <a:rPr lang="ru-RU" sz="1600" dirty="0" smtClean="0">
                <a:latin typeface="Bahnschrift Condensed" pitchFamily="34" charset="0"/>
              </a:rPr>
              <a:t>– бюджетные кредиты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91154" y="3467980"/>
            <a:ext cx="820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37824" y="3462537"/>
            <a:ext cx="820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33368" y="3964903"/>
            <a:ext cx="5801058" cy="57165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8,6 % </a:t>
            </a:r>
            <a:r>
              <a:rPr lang="ru-RU" sz="3200" dirty="0" smtClean="0">
                <a:solidFill>
                  <a:schemeClr val="tx1"/>
                </a:solidFill>
                <a:latin typeface="Bahnschrift Condensed" pitchFamily="34" charset="0"/>
              </a:rPr>
              <a:t>долговая нагрузка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            </a:t>
            </a:r>
            <a:endParaRPr lang="ru-RU" sz="15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FF71CEA-3B75-474E-9B1C-413E2FA31DA8}"/>
              </a:ext>
            </a:extLst>
          </p:cNvPr>
          <p:cNvSpPr/>
          <p:nvPr/>
        </p:nvSpPr>
        <p:spPr>
          <a:xfrm>
            <a:off x="780423" y="4619203"/>
            <a:ext cx="5022468" cy="208823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КЛЮЧЕВЫЕ ОРИЕНТИРЫ ПРИ ИСПОЛНЕНИИ БЮДЖЕТА ОКРУГА В 2022 ГОДУ</a:t>
            </a:r>
          </a:p>
          <a:p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      ДЕФИЦИТ  </a:t>
            </a:r>
            <a:r>
              <a:rPr lang="en-US" dirty="0" smtClean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/>
              </a:rPr>
              <a:t>≤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cs typeface="Times New Roman"/>
              </a:rPr>
              <a:t>10%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</a:rPr>
              <a:t>       МУНИЦИПАЛЬНЫЙ ДОЛГ </a:t>
            </a:r>
            <a:r>
              <a:rPr lang="ru-RU" dirty="0" smtClean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/>
              </a:rPr>
              <a:t>≤</a:t>
            </a:r>
            <a:r>
              <a:rPr lang="en-US" dirty="0" smtClean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ahnschrift Light Condensed" panose="020B0502040204020203" pitchFamily="34" charset="0"/>
                <a:cs typeface="Times New Roman"/>
              </a:rPr>
              <a:t>28%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  <a:p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  <a:p>
            <a:endParaRPr lang="ru-RU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79" y="5554852"/>
            <a:ext cx="201069" cy="20106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78" y="6092453"/>
            <a:ext cx="201069" cy="20106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17144" y="5184626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Bahnschrift Condensed" pitchFamily="34" charset="0"/>
            </a:endParaRPr>
          </a:p>
          <a:p>
            <a:pPr algn="ctr"/>
            <a:r>
              <a:rPr lang="ru-RU" sz="1600" dirty="0" smtClean="0">
                <a:latin typeface="Bahnschrift Condensed" pitchFamily="34" charset="0"/>
              </a:rPr>
              <a:t>От объема налоговых и неналоговых доходов</a:t>
            </a:r>
          </a:p>
          <a:p>
            <a:pPr algn="ctr"/>
            <a:endParaRPr lang="ru-RU" sz="1600" dirty="0">
              <a:latin typeface="Bahnschrift Condensed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C2EB147-1F2C-8642-B97F-FE9494036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58" y="4761086"/>
            <a:ext cx="896100" cy="57606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5A3F6151-10FF-8647-876A-743D25164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824" y="4634312"/>
            <a:ext cx="702838" cy="7028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380002" y="5475073"/>
            <a:ext cx="2045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Bahnschrift Condensed" pitchFamily="34" charset="0"/>
            </a:endParaRPr>
          </a:p>
          <a:p>
            <a:pPr algn="ctr"/>
            <a:r>
              <a:rPr lang="ru-RU" sz="1600" dirty="0" smtClean="0">
                <a:latin typeface="Bahnschrift Condensed" pitchFamily="34" charset="0"/>
              </a:rPr>
              <a:t>СОБЛЮДЕНИЕ УСЛОВИЙ СОГЛАШЕНИЙ С МИНФИНОМ МУРМАНСКОЙ ОБЛАСТИ</a:t>
            </a:r>
          </a:p>
          <a:p>
            <a:pPr algn="ctr"/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89752" y="556275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Bahnschrift Condensed" pitchFamily="34" charset="0"/>
            </a:endParaRPr>
          </a:p>
          <a:p>
            <a:pPr algn="ctr"/>
            <a:r>
              <a:rPr lang="ru-RU" sz="1600" dirty="0" smtClean="0">
                <a:latin typeface="Bahnschrift Condensed" pitchFamily="34" charset="0"/>
              </a:rPr>
              <a:t>ВЫСОКИЙ УРОВЕНЬ ДОЛГОВОЙ НАГРУЗКИ</a:t>
            </a:r>
            <a:endParaRPr lang="ru-RU" sz="16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88952" y="772270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РЕЗУЛЬТАТЫ ДЕЯТЕЛЬНОСТИ, ОПУБЛИКОВАННЫЕ В ТЕЧЕНИИЕ 2022 ГОДА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4" y="1781620"/>
            <a:ext cx="360040" cy="36004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53046" y="1700030"/>
            <a:ext cx="1040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800" dirty="0" smtClean="0">
              <a:latin typeface="Bahnschrift Condensed" pitchFamily="34" charset="0"/>
            </a:endParaRPr>
          </a:p>
          <a:p>
            <a:pPr algn="just"/>
            <a:r>
              <a:rPr lang="ru-RU" sz="2000" dirty="0" smtClean="0">
                <a:solidFill>
                  <a:srgbClr val="4482E6"/>
                </a:solidFill>
                <a:latin typeface="Bahnschrift Condensed" pitchFamily="34" charset="0"/>
              </a:rPr>
              <a:t>МУНИЦИПАЛЬНОЕ ОБРАЗОВАНИЕ С НАДЛЕЖАЩИМ КАЧЕСТВОМ УПРАВЛЕНИЯ МУНИЦИПАЛЬНЫМИ ФИНАНСАМИ</a:t>
            </a:r>
            <a:endParaRPr lang="ru-RU" sz="2000" dirty="0">
              <a:solidFill>
                <a:srgbClr val="4482E6"/>
              </a:solidFill>
              <a:latin typeface="Bahnschrift Condens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20" y="2244244"/>
            <a:ext cx="5760640" cy="215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7563" y="2304306"/>
            <a:ext cx="3825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ahnschrift Condensed" pitchFamily="34" charset="0"/>
              </a:rPr>
              <a:t>Печенгский округ сохранил позицию в группе (всего 13 муниципальных и городских округов)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4" y="4161324"/>
            <a:ext cx="360040" cy="360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7564" y="4027131"/>
            <a:ext cx="473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800" dirty="0" smtClean="0">
              <a:latin typeface="Bahnschrift Condensed" pitchFamily="34" charset="0"/>
            </a:endParaRPr>
          </a:p>
          <a:p>
            <a:pPr algn="just"/>
            <a:r>
              <a:rPr lang="ru-RU" sz="2000" dirty="0" smtClean="0">
                <a:solidFill>
                  <a:srgbClr val="4482E6"/>
                </a:solidFill>
                <a:latin typeface="Bahnschrift Condensed" pitchFamily="34" charset="0"/>
              </a:rPr>
              <a:t>РЕЙТИНГ ОТКРЫТОСТИ БЮДЖЕТНЫХ ДАННЫХ </a:t>
            </a:r>
            <a:endParaRPr lang="ru-RU" sz="2000" dirty="0">
              <a:solidFill>
                <a:srgbClr val="4482E6"/>
              </a:solidFill>
              <a:latin typeface="Bahnschrift Condens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824" y="4598937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ahnschrift Condensed" pitchFamily="34" charset="0"/>
              </a:rPr>
              <a:t>По итогам оценки муниципальных образований по уровню открытости бюджетных данных за 2022 год Печенгский округ занимает 6 место (всего 36 муниципальных образований)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60" y="4330577"/>
            <a:ext cx="5190600" cy="263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4" y="3654585"/>
            <a:ext cx="324036" cy="4320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7" y="1267982"/>
            <a:ext cx="324036" cy="4320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7563" y="134550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Bahnschrift Condensed" pitchFamily="34" charset="0"/>
              </a:rPr>
              <a:t>МИНФИН МУРМАНСКОЙ ОБЛАСТИ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170" y="3755499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Bahnschrift Condensed" pitchFamily="34" charset="0"/>
              </a:rPr>
              <a:t>МИНФИН МУРМАНСКОЙ ОБЛАСТИ</a:t>
            </a:r>
            <a:endParaRPr lang="ru-RU" sz="12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:\Авакова\ЭБ\Герб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32" y="1452381"/>
            <a:ext cx="744754" cy="8519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1944936" y="1452381"/>
            <a:ext cx="3907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hnschrift Condensed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Муниципальное образование Печенгского муниципального округа</a:t>
            </a:r>
            <a:endParaRPr lang="ru-RU" sz="2000" dirty="0">
              <a:latin typeface="Bahnschrift Condensed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832" y="3096394"/>
            <a:ext cx="864096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300" dirty="0" smtClean="0">
                <a:solidFill>
                  <a:srgbClr val="0070C0"/>
                </a:solidFill>
                <a:latin typeface="Bahnschrift Condensed" pitchFamily="34" charset="0"/>
              </a:rPr>
              <a:t>СПАСИБО ЗА ВНИМАНИЕ!</a:t>
            </a:r>
            <a:endParaRPr lang="ru-RU" sz="43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0549" y="460856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обращения граждан:</a:t>
            </a:r>
            <a:b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</a:t>
            </a:r>
            <a:endParaRPr lang="ru-RU" b="1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Ионова Ольга Валерьевна </a:t>
            </a:r>
            <a:b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 81554  5-02-70</a:t>
            </a:r>
            <a:b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fino@pechengamr.ru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0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БЮДЖЕТА 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792138"/>
            <a:ext cx="668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НАЛОГОВЫЕ И НЕНАЛОГОВЫЕ ДОХОДЫ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21570302"/>
              </p:ext>
            </p:extLst>
          </p:nvPr>
        </p:nvGraphicFramePr>
        <p:xfrm>
          <a:off x="206799" y="1700988"/>
          <a:ext cx="4680520" cy="459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3802" y="3600450"/>
            <a:ext cx="1590500" cy="1195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0070C0"/>
                </a:solidFill>
                <a:latin typeface="Arial Narrow" pitchFamily="34" charset="0"/>
              </a:rPr>
              <a:t>1074,4</a:t>
            </a:r>
            <a:r>
              <a:rPr lang="ru-RU" sz="3500" dirty="0" smtClean="0"/>
              <a:t> </a:t>
            </a:r>
          </a:p>
          <a:p>
            <a:pPr algn="ctr">
              <a:lnSpc>
                <a:spcPts val="1400"/>
              </a:lnSpc>
            </a:pPr>
            <a:r>
              <a:rPr lang="ru-RU" u="sng" dirty="0" smtClean="0"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млн. рублей</a:t>
            </a:r>
          </a:p>
          <a:p>
            <a:pPr algn="ctr"/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  +209,7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latin typeface="Arial Narrow" pitchFamily="34" charset="0"/>
              </a:rPr>
              <a:t>млн. рублей </a:t>
            </a:r>
          </a:p>
          <a:p>
            <a:pPr algn="ctr"/>
            <a:r>
              <a:rPr lang="ru-RU" sz="1200" dirty="0" smtClean="0">
                <a:latin typeface="Arial Narrow" pitchFamily="34" charset="0"/>
              </a:rPr>
              <a:t>к 2021 году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64,5%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9312" y="2088282"/>
            <a:ext cx="2664296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692,7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+ 89,9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2021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(+14,9%)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29312" y="3600450"/>
            <a:ext cx="2664296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НВОС</a:t>
            </a: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36,3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+15,4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2021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(+73,6%)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25656" y="3600450"/>
            <a:ext cx="2808312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Арендные платежи 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156,0</a:t>
            </a:r>
            <a:r>
              <a:rPr lang="ru-RU" sz="25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+ 10,4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2021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(+7,2%)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56364" y="5112618"/>
            <a:ext cx="2777604" cy="12961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Прочие доходы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54,9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+16,1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2021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(+41,6%)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3477605"/>
            <a:ext cx="432047" cy="521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22" y="4964893"/>
            <a:ext cx="526281" cy="5108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8" y="1928056"/>
            <a:ext cx="497052" cy="51743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339829" y="5112618"/>
            <a:ext cx="2664296" cy="1584176"/>
          </a:xfrm>
          <a:prstGeom prst="rect">
            <a:avLst/>
          </a:prstGeom>
          <a:solidFill>
            <a:srgbClr val="0070C0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900" b="1" dirty="0" smtClean="0">
                <a:solidFill>
                  <a:schemeClr val="bg1"/>
                </a:solidFill>
                <a:latin typeface="Arial Narrow" pitchFamily="34" charset="0"/>
              </a:rPr>
              <a:t>31,9%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ДОЛЯ НАЛОГОВЫХ И НЕНАЛОГОВЫХ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ДОХОДОВ В ОБЩЕМ ОБЪЕМЕ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ДОХОДОВ</a:t>
            </a:r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038198039"/>
              </p:ext>
            </p:extLst>
          </p:nvPr>
        </p:nvGraphicFramePr>
        <p:xfrm>
          <a:off x="5339829" y="4943536"/>
          <a:ext cx="984590" cy="973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04" y="3477605"/>
            <a:ext cx="497052" cy="46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456364" y="2081064"/>
            <a:ext cx="2777604" cy="1303362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Упрощенная система налогообложения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118,5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Arial Narrow" pitchFamily="34" charset="0"/>
              </a:rPr>
              <a:t>млн.рублей</a:t>
            </a:r>
            <a:endParaRPr lang="ru-RU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+ 75,4 </a:t>
            </a:r>
            <a:r>
              <a:rPr lang="ru-RU" sz="1200" dirty="0" smtClean="0">
                <a:solidFill>
                  <a:schemeClr val="tx1"/>
                </a:solidFill>
                <a:latin typeface="Arial Narrow" pitchFamily="34" charset="0"/>
              </a:rPr>
              <a:t>млн. рублей к 2021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(+175,1%)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6F164DEB-B7F1-E94D-B1CE-6F485B98CE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9953" y="1944688"/>
            <a:ext cx="429218" cy="4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ОКРУГА 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37024" y="10008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БЕЗВОЗМЕЗДНЫЕ ПОСТУПЛЕНИЯ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6899" y="3696841"/>
            <a:ext cx="2422214" cy="1296144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542925"/>
            <a:r>
              <a:rPr lang="ru-RU" sz="2000" dirty="0" smtClean="0">
                <a:solidFill>
                  <a:schemeClr val="tx1"/>
                </a:solidFill>
                <a:latin typeface="Bahnschrift Condensed" pitchFamily="34" charset="0"/>
              </a:rPr>
              <a:t>ДОТАЦИИ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4482E6"/>
                </a:solidFill>
                <a:latin typeface="Arial Narrow" pitchFamily="34" charset="0"/>
              </a:rPr>
              <a:t>      343,8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+86,0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 к 2021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(+33,3%)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5137" y="3759007"/>
            <a:ext cx="2578438" cy="1233977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2000" dirty="0" smtClean="0">
                <a:solidFill>
                  <a:schemeClr val="tx1"/>
                </a:solidFill>
                <a:latin typeface="Bahnschrift Condensed" pitchFamily="34" charset="0"/>
              </a:rPr>
              <a:t>    СУБВЕНЦИИ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4482E6"/>
                </a:solidFill>
                <a:latin typeface="Arial Narrow" pitchFamily="34" charset="0"/>
              </a:rPr>
              <a:t>     940,3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+ 112,3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 к 2021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(+13,6%)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06898" y="5151015"/>
            <a:ext cx="2422215" cy="1296144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2000" dirty="0" smtClean="0">
                <a:solidFill>
                  <a:schemeClr val="tx1"/>
                </a:solidFill>
                <a:latin typeface="Bahnschrift SemiBold Condensed" pitchFamily="34" charset="0"/>
              </a:rPr>
              <a:t>    СУБСИДИИ</a:t>
            </a: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>
              <a:solidFill>
                <a:schemeClr val="tx1"/>
              </a:solidFill>
              <a:latin typeface="Arial Narrow" pitchFamily="34" charset="0"/>
            </a:endParaRPr>
          </a:p>
          <a:p>
            <a:pPr marL="361950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4482E6"/>
                </a:solidFill>
                <a:latin typeface="Arial Narrow" pitchFamily="34" charset="0"/>
              </a:rPr>
              <a:t>    952,5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+548,4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 к 2021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(+135,7%)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45138" y="5164980"/>
            <a:ext cx="2578437" cy="1263948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2000" dirty="0" smtClean="0">
                <a:solidFill>
                  <a:schemeClr val="tx1"/>
                </a:solidFill>
                <a:latin typeface="Bahnschrift Condensed" pitchFamily="34" charset="0"/>
              </a:rPr>
              <a:t>    ИНЫЕ МБТ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4482E6"/>
                </a:solidFill>
                <a:latin typeface="Arial Narrow" pitchFamily="34" charset="0"/>
              </a:rPr>
              <a:t>     58,3</a:t>
            </a:r>
            <a:r>
              <a:rPr lang="ru-RU" sz="25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-229,7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 к 2021 году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(-79,8%)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06899" y="2353307"/>
            <a:ext cx="3258569" cy="119124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Bahnschrift Condensed" pitchFamily="34" charset="0"/>
              </a:rPr>
              <a:t>НАЦПРОЕКТЫ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>
              <a:lnSpc>
                <a:spcPts val="1700"/>
              </a:lnSpc>
            </a:pPr>
            <a:r>
              <a:rPr lang="ru-RU" sz="2000" b="1" dirty="0" smtClean="0">
                <a:solidFill>
                  <a:srgbClr val="4482E6"/>
                </a:solidFill>
                <a:latin typeface="Arial Narrow" pitchFamily="34" charset="0"/>
              </a:rPr>
              <a:t>109,8</a:t>
            </a:r>
          </a:p>
          <a:p>
            <a:pPr algn="ctr">
              <a:lnSpc>
                <a:spcPts val="1700"/>
              </a:lnSpc>
            </a:pPr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м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лн рублей</a:t>
            </a:r>
          </a:p>
          <a:p>
            <a:pPr algn="ctr">
              <a:lnSpc>
                <a:spcPts val="1700"/>
              </a:lnSpc>
            </a:pP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+38,4 </a:t>
            </a:r>
            <a:r>
              <a:rPr lang="ru-RU" sz="1400" dirty="0">
                <a:solidFill>
                  <a:prstClr val="black"/>
                </a:solidFill>
                <a:latin typeface="Arial Narrow" pitchFamily="34" charset="0"/>
              </a:rPr>
              <a:t>млн рублей к </a:t>
            </a:r>
            <a:r>
              <a:rPr lang="ru-RU" sz="1400" dirty="0" smtClean="0">
                <a:solidFill>
                  <a:prstClr val="black"/>
                </a:solidFill>
                <a:latin typeface="Arial Narrow" pitchFamily="34" charset="0"/>
              </a:rPr>
              <a:t>2021 году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(+53,2%)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59378" y="2376314"/>
            <a:ext cx="3749881" cy="119547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tabLst>
                <a:tab pos="714375" algn="l"/>
              </a:tabLst>
            </a:pPr>
            <a:r>
              <a:rPr lang="ru-RU" sz="2900" b="1" dirty="0" smtClean="0">
                <a:solidFill>
                  <a:schemeClr val="bg1"/>
                </a:solidFill>
                <a:latin typeface="Arial Narrow" pitchFamily="34" charset="0"/>
              </a:rPr>
              <a:t>68,1%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Bahnschrift Condensed" pitchFamily="34" charset="0"/>
              </a:rPr>
              <a:t>ДОЛЯ БЕЗВОЗМЕЗДНЫХ ПОСТУПЛЕНИЙ В ОБЩЕМ ОБЪЕМЕ ДОХОДОВ</a:t>
            </a:r>
            <a:endParaRPr lang="ru-RU" sz="1600" dirty="0">
              <a:solidFill>
                <a:schemeClr val="bg1"/>
              </a:solidFill>
              <a:latin typeface="Bahnschrift Condensed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867919670"/>
              </p:ext>
            </p:extLst>
          </p:nvPr>
        </p:nvGraphicFramePr>
        <p:xfrm>
          <a:off x="4627925" y="2393318"/>
          <a:ext cx="579438" cy="55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92" y="3773822"/>
            <a:ext cx="474700" cy="4747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07" y="5151015"/>
            <a:ext cx="524336" cy="5243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81" y="3785301"/>
            <a:ext cx="570492" cy="58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12" y="5164980"/>
            <a:ext cx="516025" cy="51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66" y="2448322"/>
            <a:ext cx="648072" cy="633264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1136492" y="2247548"/>
            <a:ext cx="3185780" cy="1191245"/>
          </a:xfrm>
          <a:prstGeom prst="wedgeRectCallou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425656" y="2353308"/>
            <a:ext cx="3240360" cy="2811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3500" dirty="0" smtClean="0">
                <a:solidFill>
                  <a:srgbClr val="FFFFFF"/>
                </a:solidFill>
                <a:latin typeface="Bahnschrift Condensed" pitchFamily="34" charset="0"/>
              </a:rPr>
              <a:t>ВСЕГО ДОХОДОВ</a:t>
            </a:r>
            <a:endParaRPr lang="ru-RU" sz="3500" dirty="0">
              <a:solidFill>
                <a:srgbClr val="FFFFFF"/>
              </a:solidFill>
              <a:latin typeface="Bahnschrift Condensed" pitchFamily="34" charset="0"/>
            </a:endParaRPr>
          </a:p>
          <a:p>
            <a:pPr marL="361950"/>
            <a:endParaRPr lang="ru-RU" sz="1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FFFFFF"/>
                </a:solidFill>
                <a:latin typeface="Arial Narrow" pitchFamily="34" charset="0"/>
              </a:rPr>
              <a:t>  </a:t>
            </a:r>
            <a:r>
              <a:rPr lang="ru-RU" sz="4500" b="1" dirty="0" smtClean="0">
                <a:solidFill>
                  <a:srgbClr val="FFFFFF"/>
                </a:solidFill>
                <a:latin typeface="Arial Narrow" pitchFamily="34" charset="0"/>
              </a:rPr>
              <a:t>3 373,1</a:t>
            </a:r>
            <a:r>
              <a:rPr lang="ru-RU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sz="2100" dirty="0" smtClean="0">
                <a:solidFill>
                  <a:srgbClr val="FFFFFF"/>
                </a:solidFill>
                <a:latin typeface="Arial Narrow" pitchFamily="34" charset="0"/>
              </a:rPr>
              <a:t>млн рублей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Narrow" pitchFamily="34" charset="0"/>
              </a:rPr>
              <a:t>_____________________________________</a:t>
            </a:r>
            <a:r>
              <a:rPr lang="ru-RU" sz="2000" b="1" dirty="0" smtClean="0">
                <a:solidFill>
                  <a:srgbClr val="FFFFFF"/>
                </a:solidFill>
                <a:latin typeface="Arial Narrow" pitchFamily="34" charset="0"/>
              </a:rPr>
              <a:t>+718,4 </a:t>
            </a:r>
            <a:r>
              <a:rPr lang="ru-RU" sz="2000" dirty="0" smtClean="0">
                <a:solidFill>
                  <a:srgbClr val="FFFFFF"/>
                </a:solidFill>
                <a:latin typeface="Arial Narrow" pitchFamily="34" charset="0"/>
              </a:rPr>
              <a:t>млн рублей к 2021 году (+27,1%)</a:t>
            </a:r>
            <a:endParaRPr lang="ru-RU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899" y="1708726"/>
            <a:ext cx="6238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sz="2500" dirty="0" smtClean="0">
                <a:solidFill>
                  <a:srgbClr val="4482E6"/>
                </a:solidFill>
                <a:latin typeface="Bahnschrift Condensed" pitchFamily="34" charset="0"/>
              </a:rPr>
              <a:t>2 298,7 </a:t>
            </a:r>
            <a:r>
              <a:rPr lang="ru-RU" dirty="0" smtClean="0">
                <a:latin typeface="Bahnschrift Condensed" pitchFamily="34" charset="0"/>
              </a:rPr>
              <a:t>млн рублей </a:t>
            </a:r>
            <a:r>
              <a:rPr lang="ru-RU" sz="2200" dirty="0" smtClean="0">
                <a:solidFill>
                  <a:srgbClr val="0070C0"/>
                </a:solidFill>
                <a:latin typeface="Bahnschrift Condensed" pitchFamily="34" charset="0"/>
              </a:rPr>
              <a:t>/ </a:t>
            </a:r>
            <a:r>
              <a:rPr lang="ru-RU" sz="2200" dirty="0" smtClean="0">
                <a:solidFill>
                  <a:srgbClr val="4482E6"/>
                </a:solidFill>
                <a:latin typeface="Bahnschrift Condensed" pitchFamily="34" charset="0"/>
              </a:rPr>
              <a:t>+508,7 </a:t>
            </a:r>
            <a:r>
              <a:rPr lang="ru-RU" dirty="0" smtClean="0">
                <a:latin typeface="Bahnschrift Condensed" pitchFamily="34" charset="0"/>
              </a:rPr>
              <a:t>млн рулей к 2021 году </a:t>
            </a:r>
            <a:r>
              <a:rPr lang="ru-RU" dirty="0" smtClean="0">
                <a:solidFill>
                  <a:srgbClr val="4482E6"/>
                </a:solidFill>
                <a:latin typeface="Bahnschrift Condensed" pitchFamily="34" charset="0"/>
              </a:rPr>
              <a:t>(+28,4%)</a:t>
            </a:r>
            <a:endParaRPr lang="ru-RU" dirty="0">
              <a:solidFill>
                <a:srgbClr val="4482E6"/>
              </a:solidFill>
              <a:latin typeface="Bahnschrift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16" y="1746089"/>
            <a:ext cx="402327" cy="40232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8425656" y="5328642"/>
            <a:ext cx="3240360" cy="12241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3500" dirty="0" smtClean="0">
                <a:solidFill>
                  <a:srgbClr val="FFFFFF"/>
                </a:solidFill>
                <a:latin typeface="Bahnschrift Condensed" pitchFamily="34" charset="0"/>
              </a:rPr>
              <a:t>ИСПОЛНЕНО 99,8%</a:t>
            </a:r>
            <a:r>
              <a:rPr lang="ru-RU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</a:p>
          <a:p>
            <a:pPr algn="ctr"/>
            <a:endParaRPr lang="ru-RU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6409432" y="3785301"/>
            <a:ext cx="1899828" cy="2643627"/>
          </a:xfrm>
          <a:prstGeom prst="rect">
            <a:avLst/>
          </a:prstGeom>
          <a:solidFill>
            <a:srgbClr val="EAEA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endParaRPr lang="ru-RU" sz="20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endParaRPr lang="ru-RU" sz="20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r>
              <a:rPr lang="ru-RU" sz="2000" dirty="0" smtClean="0">
                <a:solidFill>
                  <a:schemeClr val="tx1"/>
                </a:solidFill>
                <a:latin typeface="Bahnschrift Condensed" pitchFamily="34" charset="0"/>
              </a:rPr>
              <a:t>СПОНСОРСКАЯ ПОМОЩЬ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4482E6"/>
                </a:solidFill>
                <a:latin typeface="Arial Narrow" pitchFamily="34" charset="0"/>
              </a:rPr>
              <a:t> 4,5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- 8,0 </a:t>
            </a:r>
            <a:r>
              <a:rPr lang="ru-RU" sz="1400" dirty="0" smtClean="0">
                <a:solidFill>
                  <a:schemeClr val="tx1"/>
                </a:solidFill>
                <a:latin typeface="Arial Narrow" pitchFamily="34" charset="0"/>
              </a:rPr>
              <a:t>млн рублей к 2021 году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(- 64,3%)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18" y="3815128"/>
            <a:ext cx="623186" cy="61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8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93008" y="72013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НАЦИОНАЛЬНЫЕ ПРОЕКТЫ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2498" y="2232298"/>
            <a:ext cx="2138621" cy="2520280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80000"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2</a:t>
            </a:r>
          </a:p>
          <a:p>
            <a:pPr marL="180000" algn="ctr"/>
            <a:r>
              <a:rPr lang="ru-RU" sz="2400" b="1" dirty="0" smtClean="0">
                <a:solidFill>
                  <a:schemeClr val="tx1"/>
                </a:solidFill>
                <a:latin typeface="Bahnschrift Condensed" pitchFamily="34" charset="0"/>
              </a:rPr>
              <a:t>НАЦИОНАЛЬНЫХ ПРОЕКТА</a:t>
            </a:r>
          </a:p>
          <a:p>
            <a:pPr marL="180000"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</a:t>
            </a:r>
          </a:p>
          <a:p>
            <a:pPr marL="180000" algn="ctr"/>
            <a:r>
              <a:rPr lang="ru-RU" sz="2400" b="1" dirty="0" smtClean="0">
                <a:solidFill>
                  <a:schemeClr val="tx1"/>
                </a:solidFill>
                <a:latin typeface="Bahnschrift Condensed" pitchFamily="34" charset="0"/>
              </a:rPr>
              <a:t>РЕГИОНАЛЬНЫЙ ПРОЕКТ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249192" y="2232298"/>
            <a:ext cx="3371279" cy="3024336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2800" b="1" dirty="0" smtClean="0">
                <a:solidFill>
                  <a:schemeClr val="tx1"/>
                </a:solidFill>
                <a:latin typeface="Bahnschrift Condensed" pitchFamily="34" charset="0"/>
              </a:rPr>
              <a:t>ЖИЛЬЁ И ГОРОДСКАЯ СРЕДА</a:t>
            </a:r>
          </a:p>
          <a:p>
            <a:pPr marL="361950" algn="ctr"/>
            <a:endParaRPr lang="ru-RU" sz="2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113,1</a:t>
            </a:r>
            <a:r>
              <a:rPr lang="ru-RU" sz="2800" b="1" dirty="0" smtClean="0">
                <a:solidFill>
                  <a:schemeClr val="tx1"/>
                </a:solidFill>
                <a:latin typeface="Bahnschrift Condensed" pitchFamily="34" charset="0"/>
              </a:rPr>
              <a:t> млн рублей</a:t>
            </a:r>
          </a:p>
          <a:p>
            <a:pPr marL="361950" algn="ctr"/>
            <a:endParaRPr lang="ru-RU" sz="2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r>
              <a:rPr lang="ru-RU" sz="28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95,6%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8774" y="1518669"/>
            <a:ext cx="6048730" cy="497605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dirty="0" smtClean="0">
                <a:solidFill>
                  <a:schemeClr val="bg1"/>
                </a:solidFill>
                <a:latin typeface="Bahnschrift Condensed" pitchFamily="34" charset="0"/>
              </a:rPr>
              <a:t>   </a:t>
            </a:r>
            <a:r>
              <a:rPr lang="ru-RU" sz="2400" dirty="0" smtClean="0">
                <a:solidFill>
                  <a:schemeClr val="bg1"/>
                </a:solidFill>
                <a:latin typeface="Bahnschrift Condensed" pitchFamily="34" charset="0"/>
              </a:rPr>
              <a:t> 114 ,8 МЛН РУБЛЕЙ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12923" y="1498363"/>
            <a:ext cx="4293054" cy="517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2800" dirty="0" smtClean="0">
                <a:solidFill>
                  <a:srgbClr val="FFFFFF"/>
                </a:solidFill>
                <a:latin typeface="Bahnschrift Condensed" pitchFamily="34" charset="0"/>
              </a:rPr>
              <a:t>ИСПОЛНЕНО 95,6%</a:t>
            </a:r>
            <a:r>
              <a:rPr lang="ru-RU" sz="28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</a:p>
          <a:p>
            <a:pPr algn="ctr"/>
            <a:endParaRPr lang="ru-RU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837586" y="2232298"/>
            <a:ext cx="3456384" cy="3024336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</a:t>
            </a:r>
            <a:r>
              <a:rPr lang="ru-RU" sz="2800" b="1" dirty="0" smtClean="0">
                <a:solidFill>
                  <a:schemeClr val="tx1"/>
                </a:solidFill>
                <a:latin typeface="Bahnschrift Condensed" pitchFamily="34" charset="0"/>
              </a:rPr>
              <a:t>ОБРАЗОВАНИЕ</a:t>
            </a:r>
          </a:p>
          <a:p>
            <a:pPr marL="361950"/>
            <a:endParaRPr lang="ru-RU" sz="2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/>
            <a:endParaRPr lang="ru-RU" sz="2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1,7</a:t>
            </a:r>
            <a:r>
              <a:rPr lang="ru-RU" sz="2800" b="1" dirty="0" smtClean="0">
                <a:solidFill>
                  <a:schemeClr val="tx1"/>
                </a:solidFill>
                <a:latin typeface="Bahnschrift Condensed" pitchFamily="34" charset="0"/>
              </a:rPr>
              <a:t> млн рублей</a:t>
            </a:r>
          </a:p>
          <a:p>
            <a:pPr marL="361950" algn="ctr"/>
            <a:endParaRPr lang="ru-RU" sz="2800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r>
              <a:rPr lang="ru-RU" sz="28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100% 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B4AF8B93-A40B-A646-B4A9-983E99F3E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99" y="1572898"/>
            <a:ext cx="355600" cy="317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22" y="2036862"/>
            <a:ext cx="719149" cy="7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33" y="2100602"/>
            <a:ext cx="700751" cy="70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216" y="4459682"/>
            <a:ext cx="436912" cy="4369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379" y="4480095"/>
            <a:ext cx="436912" cy="4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93008" y="79213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НАПРАВЛЕНИЯ РАСХОДОВАНИЯ СРЕДСТВ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itchFamily="34" charset="0"/>
              </a:rPr>
              <a:t>-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8774" y="2232298"/>
            <a:ext cx="1800258" cy="1543672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Образование</a:t>
            </a: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 1 499,3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</a:t>
            </a:r>
            <a:r>
              <a:rPr lang="ru-RU" sz="24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рублей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+ 200,4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</a:t>
            </a:r>
            <a:endParaRPr lang="ru-RU" sz="8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98,7%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8774" y="3960490"/>
            <a:ext cx="1800258" cy="170753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Комфортная</a:t>
            </a:r>
          </a:p>
          <a:p>
            <a:pPr marL="361950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среда       </a:t>
            </a:r>
          </a:p>
          <a:p>
            <a:pPr marL="361950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проживания </a:t>
            </a:r>
            <a:endParaRPr lang="ru-RU" sz="2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438,0</a:t>
            </a:r>
            <a:r>
              <a:rPr lang="ru-RU" sz="2400" b="1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+ 226,7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</a:t>
            </a: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79,3%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26795" y="2232299"/>
            <a:ext cx="1682437" cy="1543672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 Культура</a:t>
            </a:r>
          </a:p>
          <a:p>
            <a:pPr marL="361950"/>
            <a:endParaRPr lang="ru-RU" sz="8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/>
            <a:endParaRPr lang="ru-RU" sz="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marL="361950"/>
            <a:endParaRPr lang="ru-RU" sz="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marL="361950"/>
            <a:endParaRPr lang="ru-RU" sz="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545,7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+ 175,2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</a:t>
            </a: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endParaRPr lang="ru-RU" sz="3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96,9%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Bahnschrift Condensed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9" y="2117760"/>
            <a:ext cx="477997" cy="479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829177"/>
            <a:ext cx="495652" cy="50483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625456" y="2232298"/>
            <a:ext cx="5256583" cy="42484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Муниципальное управление и гражданское  общество </a:t>
            </a:r>
          </a:p>
          <a:p>
            <a:pPr marL="36195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253,3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 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- 12,4 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                 Исполнено</a:t>
            </a:r>
            <a:r>
              <a:rPr lang="ru-RU" sz="1400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Bahnschrift Condensed" pitchFamily="34" charset="0"/>
              </a:rPr>
              <a:t> 96,9%</a:t>
            </a:r>
          </a:p>
          <a:p>
            <a:pPr marL="36195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Формирование современной городской среды</a:t>
            </a:r>
          </a:p>
          <a:p>
            <a:pPr marL="36195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119,3</a:t>
            </a:r>
            <a:r>
              <a:rPr lang="ru-RU" sz="1400" b="1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   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+ 48,3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                 Исполнено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94,7%</a:t>
            </a:r>
          </a:p>
          <a:p>
            <a:pPr marL="36195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Транспортная система</a:t>
            </a:r>
          </a:p>
          <a:p>
            <a:pPr marL="36195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104,8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млн рублей  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- 17,6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                  Исполнено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85,4%</a:t>
            </a:r>
          </a:p>
          <a:p>
            <a:pPr marL="36195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Муниципальное </a:t>
            </a:r>
            <a:r>
              <a:rPr lang="en-US" sz="14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имущество и земельные ресурсы</a:t>
            </a:r>
          </a:p>
          <a:p>
            <a:pPr marL="36195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84,6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млн рублей     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+ 7,2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                   Исполнено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92,3%  </a:t>
            </a:r>
          </a:p>
          <a:p>
            <a:pPr marL="36195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Обеспечение социальной стабильности</a:t>
            </a:r>
          </a:p>
          <a:p>
            <a:pPr marL="36195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70,4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млн рублей     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+ 3,6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                   Исполнено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94,3%</a:t>
            </a:r>
          </a:p>
          <a:p>
            <a:pPr marL="36195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Молодежная политика</a:t>
            </a:r>
          </a:p>
          <a:p>
            <a:pPr marL="36195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10,0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млн рублей      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+ 9,2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                   Исполнено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87,7%                                 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361950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Экономический потенциал</a:t>
            </a:r>
          </a:p>
          <a:p>
            <a:pPr marL="361950"/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1,8</a:t>
            </a:r>
            <a:r>
              <a:rPr lang="ru-RU" sz="1400" b="1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       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+ 0,9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                  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100%                                                          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Энергосбережение и повышение энергетической эффективности</a:t>
            </a:r>
          </a:p>
          <a:p>
            <a:pPr marL="361950"/>
            <a:r>
              <a:rPr lang="ru-RU" sz="1400" b="1" dirty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0,06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                        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+ 0,04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                Исполнено</a:t>
            </a:r>
            <a:r>
              <a:rPr lang="ru-RU" sz="14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75%        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32" y="2067458"/>
            <a:ext cx="734412" cy="5839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99" y="4862346"/>
            <a:ext cx="376988" cy="359853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926546" y="3960490"/>
            <a:ext cx="1682686" cy="170753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Физическая</a:t>
            </a:r>
          </a:p>
          <a:p>
            <a:pPr marL="361950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культура и</a:t>
            </a:r>
          </a:p>
          <a:p>
            <a:pPr marL="361950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спорт</a:t>
            </a:r>
          </a:p>
          <a:p>
            <a:pPr marL="361950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105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+33,7 к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2021 году</a:t>
            </a: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71,3%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66" y="3961548"/>
            <a:ext cx="391940" cy="39194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008775" y="5715069"/>
            <a:ext cx="5472666" cy="765701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Непрограммная деятельность </a:t>
            </a:r>
            <a:r>
              <a:rPr lang="ru-RU" sz="1600" b="1" dirty="0" smtClean="0">
                <a:solidFill>
                  <a:srgbClr val="4482E6"/>
                </a:solidFill>
                <a:latin typeface="Bahnschrift Condensed" pitchFamily="34" charset="0"/>
              </a:rPr>
              <a:t>8,1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-15,6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</a:t>
            </a:r>
          </a:p>
          <a:p>
            <a:pPr marL="361950"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100%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2" y="5622582"/>
            <a:ext cx="566362" cy="5160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03" y="4477363"/>
            <a:ext cx="392003" cy="40133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008774" y="1518669"/>
            <a:ext cx="6048730" cy="497605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dirty="0" smtClean="0">
                <a:solidFill>
                  <a:schemeClr val="bg1"/>
                </a:solidFill>
                <a:latin typeface="Bahnschrift Condensed" pitchFamily="34" charset="0"/>
              </a:rPr>
              <a:t>   </a:t>
            </a:r>
            <a:r>
              <a:rPr lang="ru-RU" sz="2400" dirty="0" smtClean="0">
                <a:solidFill>
                  <a:schemeClr val="bg1"/>
                </a:solidFill>
                <a:latin typeface="Bahnschrift Condensed" pitchFamily="34" charset="0"/>
              </a:rPr>
              <a:t>3 333,7 МЛН РУБЛЕЙ / +676,2 МЛН РУБЛЕЙ (+25,5 %)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12922" y="1498363"/>
            <a:ext cx="4869117" cy="5179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sz="2800" dirty="0" smtClean="0">
                <a:solidFill>
                  <a:srgbClr val="FFFFFF"/>
                </a:solidFill>
                <a:latin typeface="Bahnschrift Condensed" pitchFamily="34" charset="0"/>
              </a:rPr>
              <a:t>ИСПОЛНЕНО 94,4%</a:t>
            </a:r>
            <a:r>
              <a:rPr lang="ru-RU" sz="28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</a:p>
          <a:p>
            <a:pPr algn="ctr"/>
            <a:endParaRPr lang="ru-RU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32" y="3866539"/>
            <a:ext cx="648337" cy="58080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681240" y="2232299"/>
            <a:ext cx="1800200" cy="1543672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Муниципальные</a:t>
            </a: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финансы </a:t>
            </a:r>
          </a:p>
          <a:p>
            <a:pPr marL="447675"/>
            <a:endParaRPr lang="ru-RU" sz="2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endParaRPr lang="ru-RU" sz="200" b="1" dirty="0" smtClean="0">
              <a:solidFill>
                <a:srgbClr val="4482E6"/>
              </a:solidFill>
              <a:latin typeface="Bahnschrift Condensed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66,9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</a:t>
            </a:r>
            <a:r>
              <a:rPr lang="ru-RU" sz="24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рублей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+ 14,1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88,9%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62" y="2095997"/>
            <a:ext cx="542822" cy="52685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4681240" y="3927380"/>
            <a:ext cx="1800200" cy="1740644"/>
          </a:xfrm>
          <a:prstGeom prst="rect">
            <a:avLst/>
          </a:prstGeom>
          <a:solidFill>
            <a:schemeClr val="bg1"/>
          </a:solidFill>
          <a:ln w="19050">
            <a:solidFill>
              <a:srgbClr val="448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Обеспечение</a:t>
            </a: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общественного</a:t>
            </a:r>
          </a:p>
          <a:p>
            <a:pPr marL="361950"/>
            <a:r>
              <a:rPr lang="ru-RU" sz="1600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порядка </a:t>
            </a:r>
          </a:p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26,3</a:t>
            </a:r>
            <a:r>
              <a:rPr lang="ru-RU" sz="2400" b="1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+ 2,5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к 2021 году </a:t>
            </a: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Bahnschrift Condensed" pitchFamily="34" charset="0"/>
              </a:rPr>
              <a:t>Исполнено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97,3%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62" y="3866539"/>
            <a:ext cx="556287" cy="52274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70" y="2239803"/>
            <a:ext cx="386499" cy="3864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00C921C9-D2B9-5F42-8AD6-08069C2AC7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7838" y="3472839"/>
            <a:ext cx="355600" cy="3937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4F9EF3F-955B-9040-8964-B284947534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7838" y="3077497"/>
            <a:ext cx="355600" cy="3556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6C3D1223-9E2F-C74B-8C20-8D6A006437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63999" y="5276843"/>
            <a:ext cx="355600" cy="3556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AF819839-B9D3-0D4D-841E-9EA6DD50D9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03641" y="2632683"/>
            <a:ext cx="292100" cy="3556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B4AF8B93-A40B-A646-B4A9-983E99F3E27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6899" y="1572898"/>
            <a:ext cx="355600" cy="3175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1249" y="3416239"/>
            <a:ext cx="253450" cy="2534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8661" y="3416239"/>
            <a:ext cx="253450" cy="2534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33103" y="3490871"/>
            <a:ext cx="253450" cy="2534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9473" y="5378344"/>
            <a:ext cx="253450" cy="2534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41067" y="5378993"/>
            <a:ext cx="253450" cy="25345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28676" y="5368613"/>
            <a:ext cx="253450" cy="2534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2415" y="6127157"/>
            <a:ext cx="253450" cy="25345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66917" y="2499577"/>
            <a:ext cx="253450" cy="25345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76442" y="3162789"/>
            <a:ext cx="253450" cy="2534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76442" y="3617596"/>
            <a:ext cx="253450" cy="25345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58486" y="4089207"/>
            <a:ext cx="253450" cy="25345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66917" y="4516567"/>
            <a:ext cx="253450" cy="2534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66917" y="4950931"/>
            <a:ext cx="253450" cy="2534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66917" y="5668024"/>
            <a:ext cx="253450" cy="25345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58486" y="6161849"/>
            <a:ext cx="253450" cy="2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16074"/>
            <a:ext cx="11018520" cy="630030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93008" y="648122"/>
            <a:ext cx="681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ОБРАЗОВАНИЕ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5012" y="1171342"/>
            <a:ext cx="2727920" cy="630443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1 499,4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  <a:endParaRPr lang="ru-RU" sz="1400" dirty="0" smtClean="0">
              <a:solidFill>
                <a:schemeClr val="bg1"/>
              </a:solidFill>
              <a:latin typeface="Bahnschrift Condensed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62689" y="1178708"/>
            <a:ext cx="4158911" cy="441154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Организация бесплатным питанием и молоком обучающихся</a:t>
            </a:r>
          </a:p>
          <a:p>
            <a:pPr algn="ctr"/>
            <a:r>
              <a:rPr lang="ru-RU" sz="3500" u="sng" dirty="0" smtClean="0">
                <a:solidFill>
                  <a:srgbClr val="4482E6"/>
                </a:solidFill>
                <a:latin typeface="Bahnschrift Condensed" pitchFamily="34" charset="0"/>
              </a:rPr>
              <a:t>55,6</a:t>
            </a:r>
            <a:r>
              <a:rPr lang="ru-RU" sz="2200" u="sng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из них:</a:t>
            </a:r>
          </a:p>
          <a:p>
            <a:pPr marL="809625"/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о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беспечение бесплатным горячим питанием обучающихся 1-4 классов, в </a:t>
            </a:r>
            <a:r>
              <a:rPr lang="ru-RU" sz="1500" dirty="0" err="1" smtClean="0">
                <a:solidFill>
                  <a:schemeClr val="tx1"/>
                </a:solidFill>
                <a:latin typeface="Bahnschrift Condensed" pitchFamily="34" charset="0"/>
              </a:rPr>
              <a:t>т.ч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. </a:t>
            </a:r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д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вухразовым льготным категориям</a:t>
            </a:r>
          </a:p>
          <a:p>
            <a:pPr marL="809625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/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о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беспечение бесплатным питанием обучающихся 5-11 классов (льготные категории)</a:t>
            </a:r>
          </a:p>
          <a:p>
            <a:pPr marL="809625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/>
            <a:r>
              <a:rPr lang="ru-RU" sz="1500" dirty="0">
                <a:solidFill>
                  <a:schemeClr val="tx1"/>
                </a:solidFill>
                <a:latin typeface="Bahnschrift Condensed" pitchFamily="34" charset="0"/>
              </a:rPr>
              <a:t>о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беспечение </a:t>
            </a:r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бесплатным молоком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учащихся 1-4 классов</a:t>
            </a:r>
          </a:p>
          <a:p>
            <a:pPr marL="809625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 algn="ctr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 algn="ctr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Обеспечены горячим питанием и молоком 100% обучающихся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32" y="1081664"/>
            <a:ext cx="600754" cy="478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2689" y="2520330"/>
            <a:ext cx="83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37,4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7143" y="3240410"/>
            <a:ext cx="78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14,7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7143" y="3993701"/>
            <a:ext cx="7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3,5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12" y="1216926"/>
            <a:ext cx="413025" cy="49118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905012" y="1944266"/>
            <a:ext cx="2727920" cy="468052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Финансовое обеспечение образовательной деятельности</a:t>
            </a:r>
          </a:p>
          <a:p>
            <a:pPr marL="361950" algn="ctr"/>
            <a:r>
              <a:rPr lang="ru-RU" sz="3500" u="sng" dirty="0" smtClean="0">
                <a:solidFill>
                  <a:srgbClr val="4482E6"/>
                </a:solidFill>
                <a:latin typeface="Bahnschrift Condensed" pitchFamily="34" charset="0"/>
              </a:rPr>
              <a:t>1 221,3</a:t>
            </a:r>
            <a:r>
              <a:rPr lang="ru-RU" sz="2200" u="sng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Образовательные учреждения Печенгского округа:</a:t>
            </a:r>
            <a:endParaRPr lang="ru-RU" sz="8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Bahnschrift Condensed" pitchFamily="34" charset="0"/>
              </a:rPr>
              <a:t>14</a:t>
            </a:r>
            <a:r>
              <a:rPr lang="ru-RU" sz="1600" b="1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детских садов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        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2 169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воспитанников</a:t>
            </a:r>
            <a:endParaRPr lang="en-US" sz="1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endParaRPr lang="ru-RU" sz="1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10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общеобразовательных организаций</a:t>
            </a:r>
          </a:p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4 240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учащихся</a:t>
            </a:r>
            <a:endParaRPr lang="en-US" sz="1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endParaRPr lang="ru-RU" sz="1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Bahnschrift Condensed" pitchFamily="34" charset="0"/>
              </a:rPr>
              <a:t>3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Bahnschrift Condensed" pitchFamily="34" charset="0"/>
              </a:rPr>
              <a:t>учреждения дополнительного образования</a:t>
            </a:r>
          </a:p>
          <a:p>
            <a:r>
              <a:rPr lang="ru-RU" sz="1300" dirty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3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2 572 </a:t>
            </a:r>
            <a:r>
              <a:rPr lang="ru-RU" sz="1300" dirty="0">
                <a:solidFill>
                  <a:prstClr val="black"/>
                </a:solidFill>
                <a:latin typeface="Bahnschrift Condensed" pitchFamily="34" charset="0"/>
              </a:rPr>
              <a:t>учащихся</a:t>
            </a:r>
            <a:r>
              <a:rPr lang="ru-RU" sz="1600" u="sng" dirty="0" smtClean="0">
                <a:solidFill>
                  <a:schemeClr val="tx1"/>
                </a:solidFill>
                <a:latin typeface="Bahnschrift Condensed" pitchFamily="34" charset="0"/>
              </a:rPr>
              <a:t>   </a:t>
            </a:r>
          </a:p>
          <a:p>
            <a:endParaRPr lang="ru-RU" sz="1600" u="sng" dirty="0">
              <a:solidFill>
                <a:schemeClr val="tx1"/>
              </a:solidFill>
              <a:latin typeface="Bahnschrift Condensed" pitchFamily="34" charset="0"/>
            </a:endParaRPr>
          </a:p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    565 </a:t>
            </a:r>
            <a:r>
              <a:rPr lang="ru-RU" sz="1600" b="1" dirty="0" smtClean="0">
                <a:solidFill>
                  <a:schemeClr val="tx1"/>
                </a:solidFill>
                <a:latin typeface="Bahnschrift Condensed" pitchFamily="34" charset="0"/>
              </a:rPr>
              <a:t>педагогов, воспитателей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           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7" y="1863942"/>
            <a:ext cx="447945" cy="4639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68" y="4333927"/>
            <a:ext cx="285565" cy="19344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6" y="5016661"/>
            <a:ext cx="285565" cy="19344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39" y="5690207"/>
            <a:ext cx="285565" cy="193447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 flipH="1">
            <a:off x="8073998" y="846104"/>
            <a:ext cx="3808039" cy="592269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09625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Выплата 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вознаграждения за классное руководство (кураторство) педагогам муниципальных и областных учреждений</a:t>
            </a: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Обеспечение деятельности советников директоров по воспитанию и взаимодействию с детскими общественными объединениями</a:t>
            </a:r>
          </a:p>
          <a:p>
            <a:pPr marL="809625" lvl="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Выплаты </a:t>
            </a:r>
            <a:r>
              <a:rPr lang="ru-RU" sz="1500" dirty="0">
                <a:solidFill>
                  <a:prstClr val="black"/>
                </a:solidFill>
                <a:latin typeface="Bahnschrift Condensed" pitchFamily="34" charset="0"/>
              </a:rPr>
              <a:t>педагогическим работникам общеобразовательных учреждений за руководство школьными спортивными </a:t>
            </a:r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клубами</a:t>
            </a:r>
          </a:p>
          <a:p>
            <a:pPr marL="809625" lvl="0"/>
            <a:endParaRPr lang="ru-RU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Победители грантов</a:t>
            </a:r>
          </a:p>
          <a:p>
            <a:pPr marL="809625" lvl="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МБУ ООШ № 20, «</a:t>
            </a:r>
            <a:r>
              <a:rPr lang="ru-RU" sz="1500" dirty="0" err="1">
                <a:solidFill>
                  <a:schemeClr val="tx1"/>
                </a:solidFill>
                <a:latin typeface="Bahnschrift Condensed" pitchFamily="34" charset="0"/>
              </a:rPr>
              <a:t>О</a:t>
            </a:r>
            <a:r>
              <a:rPr lang="ru-RU" sz="1500" dirty="0" err="1" smtClean="0">
                <a:solidFill>
                  <a:schemeClr val="tx1"/>
                </a:solidFill>
                <a:latin typeface="Bahnschrift Condensed" pitchFamily="34" charset="0"/>
              </a:rPr>
              <a:t>лимпионик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» (1 место) </a:t>
            </a:r>
            <a:r>
              <a:rPr lang="ru-RU" b="1" dirty="0" smtClean="0">
                <a:solidFill>
                  <a:srgbClr val="4482E6"/>
                </a:solidFill>
                <a:latin typeface="Bahnschrift Condensed" pitchFamily="34" charset="0"/>
              </a:rPr>
              <a:t>1,5</a:t>
            </a:r>
            <a:r>
              <a:rPr lang="ru-RU" sz="1500" b="1" dirty="0" smtClean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marL="809625" lvl="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МБУ СОШ № 3, «</a:t>
            </a:r>
            <a:r>
              <a:rPr lang="en-US" sz="1500" dirty="0" smtClean="0">
                <a:solidFill>
                  <a:schemeClr val="tx1"/>
                </a:solidFill>
                <a:latin typeface="Bahnschrift Condensed" pitchFamily="34" charset="0"/>
              </a:rPr>
              <a:t>Re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форма» (2 место)</a:t>
            </a:r>
            <a:r>
              <a:rPr lang="ru-RU" b="1" dirty="0" smtClean="0">
                <a:solidFill>
                  <a:srgbClr val="4482E6"/>
                </a:solidFill>
                <a:latin typeface="Bahnschrift Condensed" pitchFamily="34" charset="0"/>
              </a:rPr>
              <a:t> 1,0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marL="809625" lvl="0"/>
            <a:endParaRPr lang="ru-RU" sz="1500" b="1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11" y="648122"/>
            <a:ext cx="504056" cy="53058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074001" y="1080170"/>
            <a:ext cx="92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34,4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37624" y="1772749"/>
            <a:ext cx="79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1,7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37625" y="2706594"/>
            <a:ext cx="7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482E6"/>
                </a:solidFill>
                <a:latin typeface="Bahnschrift Condensed" pitchFamily="34" charset="0"/>
              </a:rPr>
              <a:t>0,5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28" y="4907218"/>
            <a:ext cx="3267979" cy="186158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587" y="6080484"/>
            <a:ext cx="253450" cy="2534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6961" y="5075192"/>
            <a:ext cx="253450" cy="2534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6210" y="4491087"/>
            <a:ext cx="253450" cy="2534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6942" y="3942837"/>
            <a:ext cx="253450" cy="2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12035" y="1402857"/>
            <a:ext cx="2973813" cy="195467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Замена окон в образовательных организациях</a:t>
            </a:r>
            <a:endParaRPr lang="ru-RU" b="1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12,5</a:t>
            </a:r>
            <a:r>
              <a:rPr lang="ru-RU" sz="3200" u="sng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u="sng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</a:t>
            </a:r>
          </a:p>
          <a:p>
            <a:pPr algn="ctr"/>
            <a:endParaRPr lang="ru-RU" sz="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238 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окон в МБУ СОШ №№ 11,19,23 </a:t>
            </a:r>
            <a:endParaRPr lang="ru-RU" sz="1600" u="sng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47059" y="792138"/>
            <a:ext cx="688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ОБРАЗОВАНИЕ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73128" y="1402857"/>
            <a:ext cx="4248472" cy="545999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47675" algn="ctr"/>
            <a:r>
              <a:rPr lang="ru-RU" b="1" dirty="0" err="1" smtClean="0">
                <a:solidFill>
                  <a:schemeClr val="tx1"/>
                </a:solidFill>
                <a:latin typeface="Bahnschrift Condensed" pitchFamily="34" charset="0"/>
              </a:rPr>
              <a:t>Софинансирование</a:t>
            </a:r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 грантов на реализацию проекта </a:t>
            </a:r>
            <a:r>
              <a:rPr lang="en-US" b="1" dirty="0" err="1" smtClean="0">
                <a:solidFill>
                  <a:schemeClr val="tx1"/>
                </a:solidFill>
                <a:latin typeface="Bahnschrift Condensed" pitchFamily="34" charset="0"/>
              </a:rPr>
              <a:t>Arctik</a:t>
            </a:r>
            <a:r>
              <a:rPr lang="en-US" b="1" dirty="0" smtClean="0">
                <a:solidFill>
                  <a:schemeClr val="tx1"/>
                </a:solidFill>
                <a:latin typeface="Bahnschrift Condensed" pitchFamily="34" charset="0"/>
              </a:rPr>
              <a:t> schools</a:t>
            </a:r>
            <a:endParaRPr lang="ru-RU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algn="ctr"/>
            <a:r>
              <a:rPr lang="en-US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0,4</a:t>
            </a:r>
            <a:r>
              <a:rPr lang="ru-RU" sz="2200" u="sng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u="sng" dirty="0" smtClean="0">
                <a:solidFill>
                  <a:schemeClr val="tx1"/>
                </a:solidFill>
                <a:latin typeface="Bahnschrift Condensed" pitchFamily="34" charset="0"/>
              </a:rPr>
              <a:t>млн рублей </a:t>
            </a:r>
            <a:endParaRPr lang="en-US" u="sng" dirty="0">
              <a:solidFill>
                <a:schemeClr val="tx1"/>
              </a:solidFill>
              <a:latin typeface="Bahnschrift Condensed" pitchFamily="34" charset="0"/>
            </a:endParaRPr>
          </a:p>
          <a:p>
            <a:pPr algn="just"/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       </a:t>
            </a:r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«</a:t>
            </a:r>
            <a:r>
              <a:rPr lang="ru-RU" sz="1500" b="1" dirty="0" err="1" smtClean="0">
                <a:solidFill>
                  <a:schemeClr val="tx1"/>
                </a:solidFill>
                <a:latin typeface="Bahnschrift Condensed" pitchFamily="34" charset="0"/>
              </a:rPr>
              <a:t>ИгроДром</a:t>
            </a:r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», 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МБДОУ № 38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            «Юный скалолаз»,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МБДОУ № 6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            «Арктический </a:t>
            </a:r>
            <a:r>
              <a:rPr lang="ru-RU" sz="1500" b="1" dirty="0" err="1" smtClean="0">
                <a:solidFill>
                  <a:schemeClr val="tx1"/>
                </a:solidFill>
                <a:latin typeface="Bahnschrift Condensed" pitchFamily="34" charset="0"/>
              </a:rPr>
              <a:t>микс</a:t>
            </a:r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»,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МБУ СОШ № 19 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            «</a:t>
            </a:r>
            <a:r>
              <a:rPr lang="en-US" sz="1500" b="1" dirty="0" smtClean="0">
                <a:solidFill>
                  <a:schemeClr val="tx1"/>
                </a:solidFill>
                <a:latin typeface="Bahnschrift Condensed" pitchFamily="34" charset="0"/>
              </a:rPr>
              <a:t>V</a:t>
            </a:r>
            <a:r>
              <a:rPr lang="ru-RU" sz="1500" b="1" dirty="0" err="1" smtClean="0">
                <a:solidFill>
                  <a:schemeClr val="tx1"/>
                </a:solidFill>
                <a:latin typeface="Bahnschrift Condensed" pitchFamily="34" charset="0"/>
              </a:rPr>
              <a:t>ертикаль</a:t>
            </a:r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» ,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МБУ СОШ № 1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            «</a:t>
            </a:r>
            <a:r>
              <a:rPr lang="ru-RU" sz="1500" b="1" dirty="0" err="1" smtClean="0">
                <a:solidFill>
                  <a:schemeClr val="tx1"/>
                </a:solidFill>
                <a:latin typeface="Bahnschrift Condensed" pitchFamily="34" charset="0"/>
              </a:rPr>
              <a:t>СпортМи</a:t>
            </a:r>
            <a:r>
              <a:rPr lang="en-US" sz="1500" b="1" dirty="0" smtClean="0">
                <a:solidFill>
                  <a:schemeClr val="tx1"/>
                </a:solidFill>
                <a:latin typeface="Bahnschrift Condensed" pitchFamily="34" charset="0"/>
              </a:rPr>
              <a:t>x</a:t>
            </a:r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»,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МБУ СОШ № 7</a:t>
            </a:r>
          </a:p>
          <a:p>
            <a:pPr algn="just"/>
            <a:r>
              <a:rPr lang="ru-RU" sz="1500" b="1" dirty="0" smtClean="0">
                <a:solidFill>
                  <a:schemeClr val="tx1"/>
                </a:solidFill>
                <a:latin typeface="Bahnschrift Condensed" pitchFamily="34" charset="0"/>
              </a:rPr>
              <a:t>            «Современный кабинет физики», 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МБУ СОШ № 11</a:t>
            </a:r>
          </a:p>
          <a:p>
            <a:pPr algn="just"/>
            <a:endParaRPr lang="ru-RU" sz="1500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algn="just"/>
            <a:endParaRPr lang="ru-RU" sz="15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5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1292" y="3456434"/>
            <a:ext cx="2973814" cy="3406413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lvl="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Обновление МТБ, ремонты </a:t>
            </a:r>
            <a:r>
              <a:rPr lang="ru-RU" b="1" dirty="0">
                <a:solidFill>
                  <a:prstClr val="black"/>
                </a:solidFill>
                <a:latin typeface="Bahnschrift Condensed" pitchFamily="34" charset="0"/>
              </a:rPr>
              <a:t>образовательных 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учреждений, иллюминация</a:t>
            </a:r>
          </a:p>
          <a:p>
            <a:pPr lvl="0"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72,7</a:t>
            </a:r>
            <a:r>
              <a:rPr lang="ru-RU" sz="2200" u="sng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u="sng" dirty="0">
                <a:solidFill>
                  <a:prstClr val="black"/>
                </a:solidFill>
                <a:latin typeface="Bahnschrift Condensed" pitchFamily="34" charset="0"/>
              </a:rPr>
              <a:t>млн рублей </a:t>
            </a:r>
            <a:endParaRPr lang="ru-RU" u="sng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66336" y="1402857"/>
            <a:ext cx="3671688" cy="241361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09625" lvl="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Обеспечение комплексной безопасности образовательных </a:t>
            </a:r>
          </a:p>
          <a:p>
            <a:pPr marL="809625" lvl="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учреждений (ПАО «</a:t>
            </a:r>
            <a:r>
              <a:rPr lang="ru-RU" b="1" dirty="0" err="1" smtClean="0">
                <a:solidFill>
                  <a:prstClr val="black"/>
                </a:solidFill>
                <a:latin typeface="Bahnschrift Condensed" pitchFamily="34" charset="0"/>
              </a:rPr>
              <a:t>НорНикель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»)</a:t>
            </a:r>
          </a:p>
          <a:p>
            <a:pPr lvl="0"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7,1</a:t>
            </a:r>
            <a:r>
              <a:rPr lang="ru-RU" sz="2200" u="sng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u="sng" dirty="0">
                <a:solidFill>
                  <a:prstClr val="black"/>
                </a:solidFill>
                <a:latin typeface="Bahnschrift Condensed" pitchFamily="34" charset="0"/>
              </a:rPr>
              <a:t>млн рублей </a:t>
            </a:r>
            <a:endParaRPr lang="ru-RU" u="sng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            Частичный ремонт кровли МБУ СОШ № 7</a:t>
            </a:r>
            <a:endParaRPr lang="ru-RU" sz="3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lvl="0"/>
            <a:endParaRPr lang="ru-RU" sz="15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lvl="0"/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              Ремонт кровли пристройки, замена окон МБУ  ДО ДЮСШ </a:t>
            </a:r>
            <a:r>
              <a:rPr lang="ru-RU" sz="1500" dirty="0" err="1" smtClean="0">
                <a:solidFill>
                  <a:schemeClr val="tx1"/>
                </a:solidFill>
                <a:latin typeface="Bahnschrift Condensed" pitchFamily="34" charset="0"/>
              </a:rPr>
              <a:t>пгт</a:t>
            </a:r>
            <a:r>
              <a:rPr lang="ru-RU" sz="1500" dirty="0" smtClean="0">
                <a:solidFill>
                  <a:schemeClr val="tx1"/>
                </a:solidFill>
                <a:latin typeface="Bahnschrift Condensed" pitchFamily="34" charset="0"/>
              </a:rPr>
              <a:t>. Никель</a:t>
            </a:r>
            <a:endParaRPr lang="ru-RU" sz="15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66336" y="3905249"/>
            <a:ext cx="3671689" cy="295759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Организация временного трудоустройства несовершеннолетних в свободное от учебы время</a:t>
            </a:r>
          </a:p>
          <a:p>
            <a:pPr lvl="0"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1,5</a:t>
            </a:r>
            <a:r>
              <a:rPr lang="ru-RU" sz="2200" u="sng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  <a:r>
              <a:rPr lang="ru-RU" u="sng" dirty="0">
                <a:solidFill>
                  <a:prstClr val="black"/>
                </a:solidFill>
                <a:latin typeface="Bahnschrift Condensed" pitchFamily="34" charset="0"/>
              </a:rPr>
              <a:t>млн рублей </a:t>
            </a:r>
            <a:endParaRPr lang="ru-RU" u="sng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lvl="0" algn="ctr"/>
            <a:endParaRPr lang="ru-RU" u="sng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266700" algn="ctr"/>
            <a:r>
              <a:rPr lang="ru-RU" dirty="0" smtClean="0">
                <a:solidFill>
                  <a:prstClr val="black"/>
                </a:solidFill>
                <a:latin typeface="Bahnschrift Condensed" pitchFamily="34" charset="0"/>
              </a:rPr>
              <a:t> 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4" y="3398955"/>
            <a:ext cx="596438" cy="618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2" y="4891393"/>
            <a:ext cx="1401106" cy="1640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2" y="4891393"/>
            <a:ext cx="1476163" cy="16485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128" y="4032499"/>
            <a:ext cx="2129655" cy="15072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9638" y="3776626"/>
            <a:ext cx="1507280" cy="201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24" y="5537381"/>
            <a:ext cx="2448271" cy="129335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7B5AA7-B279-E84D-8202-99B4C4589D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258" y="1283665"/>
            <a:ext cx="453893" cy="4538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CAA602-FD80-5D43-9869-4FE62A3ABE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01" y="1279312"/>
            <a:ext cx="503336" cy="5489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F49562D-46F6-CB4F-8498-D6D625EAD3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1697" y="1307887"/>
            <a:ext cx="602988" cy="5383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656" y="5256634"/>
            <a:ext cx="2880320" cy="15345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309FDBA-0D53-C441-9535-E6CA08B236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4750" y="3857623"/>
            <a:ext cx="509587" cy="4191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418" y="2845745"/>
            <a:ext cx="253450" cy="2534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8157" y="2482940"/>
            <a:ext cx="253450" cy="2534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8157" y="2733095"/>
            <a:ext cx="253450" cy="2534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8157" y="2985140"/>
            <a:ext cx="253450" cy="2534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8473" y="3230811"/>
            <a:ext cx="253450" cy="2534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93865" y="2736390"/>
            <a:ext cx="253450" cy="2534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8789" y="3689749"/>
            <a:ext cx="253450" cy="25345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8157" y="3454769"/>
            <a:ext cx="253450" cy="2534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93865" y="3202984"/>
            <a:ext cx="253450" cy="2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65016" y="79213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КУЛЬТУРА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824" y="1368202"/>
            <a:ext cx="3096481" cy="532013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545,7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90875" y="2016274"/>
            <a:ext cx="3142430" cy="2736304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Ремонт, оснащение учреждений дополнительного образования в сфере культуры</a:t>
            </a:r>
            <a:endParaRPr lang="ru-RU" sz="800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Ремонты мастерских, холла</a:t>
            </a: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Оснащение класса ИЗО</a:t>
            </a: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 фасада </a:t>
            </a: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 по утеплению чердачного помещения</a:t>
            </a:r>
            <a:endParaRPr lang="ru-RU" sz="16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06010" y="1368202"/>
            <a:ext cx="3671688" cy="528984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Реконструкция, капитальный ремонт объектов культуры</a:t>
            </a:r>
            <a:endParaRPr lang="ru-RU" sz="800" b="1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ctr"/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     </a:t>
            </a:r>
          </a:p>
          <a:p>
            <a:pPr marL="361950" algn="just"/>
            <a:r>
              <a:rPr lang="ru-RU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             Реконструкция МБУК ДК </a:t>
            </a:r>
          </a:p>
          <a:p>
            <a:pPr marL="361950" algn="just"/>
            <a:r>
              <a:rPr lang="ru-RU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             «Восход» (</a:t>
            </a:r>
            <a:r>
              <a:rPr lang="en-US" dirty="0" smtClean="0">
                <a:solidFill>
                  <a:schemeClr val="tx1"/>
                </a:solidFill>
                <a:latin typeface="Bahnschrift Condensed" pitchFamily="34" charset="0"/>
              </a:rPr>
              <a:t>II 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этап)</a:t>
            </a:r>
          </a:p>
          <a:p>
            <a:pPr marL="361950" algn="ctr"/>
            <a:endParaRPr lang="ru-RU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             Капитальный ремонт системы</a:t>
            </a:r>
          </a:p>
          <a:p>
            <a:pPr marL="361950" algn="just"/>
            <a:r>
              <a:rPr lang="ru-RU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            вентиляции и </a:t>
            </a:r>
            <a:r>
              <a:rPr lang="ru-RU" dirty="0" err="1" smtClean="0">
                <a:solidFill>
                  <a:schemeClr val="tx1"/>
                </a:solidFill>
                <a:latin typeface="Bahnschrift Condensed" pitchFamily="34" charset="0"/>
              </a:rPr>
              <a:t>дымоудаления</a:t>
            </a:r>
            <a:endParaRPr lang="ru-RU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dirty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              здания МБУК ДК «Октябрь»</a:t>
            </a:r>
            <a:endParaRPr lang="ru-RU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09632" y="223229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482E6"/>
                </a:solidFill>
                <a:latin typeface="Bahnschrift Condensed" pitchFamily="34" charset="0"/>
              </a:rPr>
              <a:t>264,4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17" y="1270030"/>
            <a:ext cx="629159" cy="652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3" y="1366243"/>
            <a:ext cx="515010" cy="50849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39263" y="2878628"/>
            <a:ext cx="1845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ahnschrift Condensed" pitchFamily="34" charset="0"/>
              </a:rPr>
              <a:t>    </a:t>
            </a:r>
            <a:r>
              <a:rPr lang="ru-RU" sz="3200" u="sng" dirty="0" smtClean="0">
                <a:solidFill>
                  <a:srgbClr val="4482E6"/>
                </a:solidFill>
                <a:latin typeface="Bahnschrift Condensed" pitchFamily="34" charset="0"/>
              </a:rPr>
              <a:t>9,1</a:t>
            </a:r>
            <a:r>
              <a:rPr lang="ru-RU" sz="3200" u="sng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0875" y="4824586"/>
            <a:ext cx="3142430" cy="19442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Приобретение музыкальных инструментов , оборудования для ДМШ</a:t>
            </a:r>
          </a:p>
          <a:p>
            <a:pPr marL="361950" algn="ctr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Музыкальные инструменты</a:t>
            </a: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Мультимедийное оборудование</a:t>
            </a:r>
            <a:endParaRPr lang="ru-RU" sz="16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44337" y="5590253"/>
            <a:ext cx="2219962" cy="606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4482E6"/>
                </a:solidFill>
                <a:latin typeface="Bahnschrift Condensed" pitchFamily="34" charset="0"/>
              </a:rPr>
              <a:t>0,3</a:t>
            </a:r>
            <a:r>
              <a:rPr lang="ru-RU" sz="2400" u="sng" dirty="0">
                <a:solidFill>
                  <a:srgbClr val="4482E6"/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126781" y="1368202"/>
            <a:ext cx="3744416" cy="5400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Ремонт, оснащение учреждений культуры </a:t>
            </a:r>
          </a:p>
          <a:p>
            <a:pPr marL="361950" algn="ctr"/>
            <a:endParaRPr lang="ru-RU" b="1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 и оснащение сельского ф-ла МБО</a:t>
            </a: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 сельского клуба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нп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Раякоски</a:t>
            </a:r>
            <a:endParaRPr lang="ru-RU" sz="16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Новогодняя иллюминация</a:t>
            </a:r>
          </a:p>
          <a:p>
            <a:pPr marL="36195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Экспозиция «Музей истории 61 Бригады морской пехоты СФ»</a:t>
            </a:r>
          </a:p>
          <a:p>
            <a:pPr marL="361950" algn="just"/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361950" algn="ctr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69272" y="186354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4482E6"/>
                </a:solidFill>
                <a:latin typeface="Bahnschrift Condensed" pitchFamily="34" charset="0"/>
              </a:rPr>
              <a:t>23,8</a:t>
            </a:r>
            <a:r>
              <a:rPr lang="ru-RU" sz="2900" u="sng" dirty="0" smtClean="0">
                <a:solidFill>
                  <a:srgbClr val="0070C0"/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7" y="1981526"/>
            <a:ext cx="578877" cy="64441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209632" y="3168402"/>
            <a:ext cx="7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482E6"/>
                </a:solidFill>
                <a:latin typeface="Bahnschrift Condensed" pitchFamily="34" charset="0"/>
              </a:rPr>
              <a:t>16,9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24" y="4013126"/>
            <a:ext cx="3540074" cy="2611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27" y="3814733"/>
            <a:ext cx="1827361" cy="1296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89" y="3841381"/>
            <a:ext cx="1807195" cy="12949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40" y="5215170"/>
            <a:ext cx="2736304" cy="15536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A45105C-A147-A944-92AE-F7561E771D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733" y="4775382"/>
            <a:ext cx="480854" cy="5435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46" y="1270030"/>
            <a:ext cx="633084" cy="70091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42" y="3427382"/>
            <a:ext cx="253450" cy="2534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160" y="3680832"/>
            <a:ext cx="253450" cy="25345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42" y="3945089"/>
            <a:ext cx="253450" cy="2534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42" y="4235389"/>
            <a:ext cx="253450" cy="2534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42" y="6070180"/>
            <a:ext cx="253450" cy="2534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160" y="6323630"/>
            <a:ext cx="253450" cy="2534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0163" y="2766227"/>
            <a:ext cx="253450" cy="25345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0163" y="2499210"/>
            <a:ext cx="253450" cy="25345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0163" y="3036844"/>
            <a:ext cx="253450" cy="25345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0163" y="3336678"/>
            <a:ext cx="253450" cy="25345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5591" y="2321597"/>
            <a:ext cx="253450" cy="25345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8207" y="3130976"/>
            <a:ext cx="253450" cy="2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140" y="288370"/>
            <a:ext cx="11018520" cy="647784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ИСПОЛНЕНИЕ БЮДЖЕТА </a:t>
            </a:r>
            <a:r>
              <a:rPr lang="ru-RU" sz="2500" dirty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ОКРУГА </a:t>
            </a:r>
            <a:r>
              <a:rPr lang="ru-RU" sz="2500" dirty="0" smtClean="0">
                <a:solidFill>
                  <a:prstClr val="black">
                    <a:tint val="75000"/>
                  </a:prstClr>
                </a:solidFill>
                <a:latin typeface="Bahnschrift Condensed" pitchFamily="34" charset="0"/>
                <a:ea typeface="+mn-ea"/>
                <a:cs typeface="+mn-cs"/>
              </a:rPr>
              <a:t>ЗА 2022 ГОД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65016" y="79213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-</a:t>
            </a:r>
            <a:r>
              <a:rPr lang="ru-RU" sz="2800" dirty="0" smtClean="0">
                <a:latin typeface="Bahnschrift Condensed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ФИЗИЧЕСКАЯ КУЛЬТУРА И СПОРТ</a:t>
            </a:r>
            <a:r>
              <a:rPr lang="ru-RU" sz="2800" dirty="0" smtClean="0">
                <a:solidFill>
                  <a:srgbClr val="0070C0"/>
                </a:solidFill>
                <a:latin typeface="Bahnschrift Condensed" pitchFamily="34" charset="0"/>
              </a:rPr>
              <a:t> -</a:t>
            </a:r>
            <a:endParaRPr lang="ru-RU" sz="2800" dirty="0">
              <a:solidFill>
                <a:srgbClr val="0070C0"/>
              </a:solidFill>
              <a:latin typeface="Bahnschrift Condens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6899" y="53286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Налог на доходы физических лиц</a:t>
            </a:r>
          </a:p>
          <a:p>
            <a:pPr algn="ctr"/>
            <a:r>
              <a:rPr lang="ru-RU" sz="1400" b="1" dirty="0" smtClean="0">
                <a:solidFill>
                  <a:srgbClr val="FFFFFF"/>
                </a:solidFill>
                <a:latin typeface="Arial Narrow" pitchFamily="34" charset="0"/>
              </a:rPr>
              <a:t>68,6%</a:t>
            </a:r>
            <a:endParaRPr lang="ru-RU" sz="14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808" y="1315359"/>
            <a:ext cx="3240359" cy="637080"/>
          </a:xfrm>
          <a:prstGeom prst="rect">
            <a:avLst/>
          </a:prstGeom>
          <a:solidFill>
            <a:srgbClr val="007AD6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        </a:t>
            </a:r>
            <a:r>
              <a:rPr lang="ru-RU" sz="3500" dirty="0" smtClean="0">
                <a:solidFill>
                  <a:schemeClr val="bg1"/>
                </a:solidFill>
                <a:latin typeface="Bahnschrift Condensed" pitchFamily="34" charset="0"/>
              </a:rPr>
              <a:t>105,0 </a:t>
            </a:r>
            <a:r>
              <a:rPr lang="ru-RU" sz="1600" dirty="0" smtClean="0">
                <a:solidFill>
                  <a:schemeClr val="bg1"/>
                </a:solidFill>
                <a:latin typeface="Bahnschrift Condensed" pitchFamily="34" charset="0"/>
              </a:rPr>
              <a:t>млн рублей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72550" y="2191119"/>
            <a:ext cx="3260618" cy="464969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Ремонты, оснащение СК</a:t>
            </a:r>
          </a:p>
          <a:p>
            <a:pPr marL="361950"/>
            <a:endParaRPr lang="ru-RU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18000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Устройство освещения лыжной трассы, монтаж лыжного домика</a:t>
            </a:r>
            <a:endParaRPr lang="ru-RU" sz="1600" dirty="0">
              <a:solidFill>
                <a:schemeClr val="tx1"/>
              </a:solidFill>
              <a:latin typeface="Bahnschrift Condensed" pitchFamily="34" charset="0"/>
            </a:endParaRPr>
          </a:p>
          <a:p>
            <a:pPr marL="18000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Приобретение тренажеров</a:t>
            </a:r>
          </a:p>
          <a:p>
            <a:pPr marL="18000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Замена канала теплотрассы и трубопровода отопления и ХВС</a:t>
            </a:r>
          </a:p>
          <a:p>
            <a:pPr marL="18000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Ремонт входной группы СК Строитель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7200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72000"/>
            <a:endParaRPr lang="ru-RU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361950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809625" lvl="0"/>
            <a:endParaRPr lang="ru-RU" sz="10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52849" y="2402814"/>
            <a:ext cx="25202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       </a:t>
            </a:r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7,7</a:t>
            </a:r>
            <a:r>
              <a:rPr lang="ru-RU" sz="33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214877" y="1449076"/>
            <a:ext cx="3274675" cy="24153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 algn="ctr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Разработка и аудит ПСД</a:t>
            </a:r>
          </a:p>
          <a:p>
            <a:pPr marL="361950" algn="ctr"/>
            <a:endParaRPr lang="ru-RU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 algn="ctr"/>
            <a:endParaRPr lang="ru-RU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756000"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Футбольное поле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г.Заполярный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(1-4 этапы)</a:t>
            </a:r>
          </a:p>
          <a:p>
            <a:pPr marL="756000" algn="just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Рабочая документация по благоустройству территории </a:t>
            </a:r>
          </a:p>
          <a:p>
            <a:pPr marL="756000" algn="just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    </a:t>
            </a:r>
            <a:r>
              <a:rPr lang="ru-RU" sz="1600" dirty="0" err="1" smtClean="0">
                <a:solidFill>
                  <a:schemeClr val="tx1"/>
                </a:solidFill>
                <a:latin typeface="Bahnschrift Condensed" pitchFamily="34" charset="0"/>
              </a:rPr>
              <a:t>Крытытй</a:t>
            </a:r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 хоккейный каток                г. Заполярный</a:t>
            </a:r>
          </a:p>
          <a:p>
            <a:pPr marL="361950" algn="r"/>
            <a:endParaRPr lang="ru-RU" sz="1600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9" y="1375751"/>
            <a:ext cx="662411" cy="57668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262360" y="2191119"/>
            <a:ext cx="7665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2,0   </a:t>
            </a:r>
          </a:p>
          <a:p>
            <a:pPr algn="ctr"/>
            <a:r>
              <a:rPr lang="ru-RU" sz="1200" dirty="0" smtClean="0">
                <a:latin typeface="Bahnschrift Condensed" pitchFamily="34" charset="0"/>
              </a:rPr>
              <a:t>млн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2360" y="2702896"/>
            <a:ext cx="7665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0,9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62361" y="3248838"/>
            <a:ext cx="7665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1,7</a:t>
            </a:r>
          </a:p>
          <a:p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53248" y="1728242"/>
            <a:ext cx="2376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3,5</a:t>
            </a:r>
            <a:r>
              <a:rPr lang="ru-RU" sz="32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69572" y="1442063"/>
            <a:ext cx="4248472" cy="2944521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                 Р</a:t>
            </a:r>
            <a:r>
              <a:rPr lang="ru-RU" b="1" dirty="0" smtClean="0">
                <a:solidFill>
                  <a:schemeClr val="tx1"/>
                </a:solidFill>
                <a:latin typeface="Bahnschrift Condensed" pitchFamily="34" charset="0"/>
              </a:rPr>
              <a:t>еализация местных инициатив</a:t>
            </a:r>
          </a:p>
          <a:p>
            <a:pPr marL="828000"/>
            <a:endParaRPr lang="ru-RU" sz="800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pPr marL="82800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Приобретение спецтехники</a:t>
            </a:r>
          </a:p>
          <a:p>
            <a:pPr marL="828000"/>
            <a:endParaRPr lang="ru-RU" sz="800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Освещение лыжной трассы </a:t>
            </a:r>
            <a:r>
              <a:rPr lang="ru-RU" dirty="0" err="1" smtClean="0">
                <a:solidFill>
                  <a:schemeClr val="tx1"/>
                </a:solidFill>
                <a:latin typeface="Bahnschrift Condensed" pitchFamily="34" charset="0"/>
              </a:rPr>
              <a:t>пгт</a:t>
            </a:r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 Никель</a:t>
            </a:r>
          </a:p>
          <a:p>
            <a:pPr marL="82800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endParaRPr lang="ru-RU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endParaRPr lang="ru-RU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828000"/>
            <a:endParaRPr lang="ru-RU" b="1" dirty="0">
              <a:solidFill>
                <a:schemeClr val="accent6">
                  <a:lumMod val="75000"/>
                </a:schemeClr>
              </a:solidFill>
              <a:latin typeface="Bahnschrift Condensed" pitchFamily="34" charset="0"/>
            </a:endParaRPr>
          </a:p>
          <a:p>
            <a:pPr marL="72000"/>
            <a:endParaRPr lang="ru-RU" b="1" dirty="0">
              <a:solidFill>
                <a:srgbClr val="4482E6"/>
              </a:solidFill>
              <a:latin typeface="Bahnschrift Condensed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41580" y="4678971"/>
            <a:ext cx="4212468" cy="215836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         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Открытие спортивных пространств</a:t>
            </a:r>
          </a:p>
          <a:p>
            <a:pPr marL="361950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1700" dirty="0" smtClean="0">
                <a:solidFill>
                  <a:prstClr val="black"/>
                </a:solidFill>
                <a:latin typeface="Bahnschrift Condensed" pitchFamily="34" charset="0"/>
              </a:rPr>
              <a:t>          </a:t>
            </a:r>
          </a:p>
          <a:p>
            <a:pPr marL="361950"/>
            <a:endParaRPr lang="ru-RU" sz="1700" dirty="0">
              <a:solidFill>
                <a:prstClr val="black"/>
              </a:solidFill>
              <a:latin typeface="Bahnschrift Condense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9" y="4386584"/>
            <a:ext cx="2014560" cy="14652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14" y="5328642"/>
            <a:ext cx="1823905" cy="1526966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4214877" y="4104505"/>
            <a:ext cx="3274675" cy="273630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61950"/>
            <a:r>
              <a:rPr lang="ru-RU" sz="1500" dirty="0" smtClean="0">
                <a:solidFill>
                  <a:prstClr val="black"/>
                </a:solidFill>
                <a:latin typeface="Bahnschrift Condensed" pitchFamily="34" charset="0"/>
              </a:rPr>
              <a:t>             </a:t>
            </a:r>
            <a:r>
              <a:rPr lang="ru-RU" b="1" dirty="0" smtClean="0">
                <a:solidFill>
                  <a:prstClr val="black"/>
                </a:solidFill>
                <a:latin typeface="Bahnschrift Condensed" pitchFamily="34" charset="0"/>
              </a:rPr>
              <a:t>Массовый спорт</a:t>
            </a:r>
          </a:p>
          <a:p>
            <a:pPr marL="361950"/>
            <a:endParaRPr lang="ru-RU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dirty="0" smtClean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Первенство СЗВО по мини-футболу</a:t>
            </a: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Чемпионат и первенство России по восточным единоборствам</a:t>
            </a: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Чемпионат СЗФО по плаванию</a:t>
            </a:r>
          </a:p>
          <a:p>
            <a:pPr marL="361950"/>
            <a:r>
              <a:rPr lang="ru-RU" sz="1600" dirty="0" smtClean="0">
                <a:solidFill>
                  <a:schemeClr val="tx1"/>
                </a:solidFill>
                <a:latin typeface="Bahnschrift Condensed" pitchFamily="34" charset="0"/>
              </a:rPr>
              <a:t>«Лыжня Печенгского муниципального округа 2022»</a:t>
            </a:r>
          </a:p>
          <a:p>
            <a:pPr marL="361950"/>
            <a:endParaRPr lang="ru-RU" sz="800" dirty="0">
              <a:solidFill>
                <a:prstClr val="black"/>
              </a:solidFill>
              <a:latin typeface="Bahnschrift Condensed" pitchFamily="34" charset="0"/>
            </a:endParaRPr>
          </a:p>
          <a:p>
            <a:pPr marL="361950"/>
            <a:endParaRPr lang="ru-RU" sz="800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53248" y="438658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482E6"/>
                </a:solidFill>
                <a:latin typeface="Bahnschrift Condensed" pitchFamily="34" charset="0"/>
              </a:rPr>
              <a:t>3,1</a:t>
            </a:r>
            <a:r>
              <a:rPr lang="ru-RU" sz="3200" u="sng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1600" u="sng" dirty="0" smtClean="0">
                <a:latin typeface="Bahnschrift Condensed" pitchFamily="34" charset="0"/>
              </a:rPr>
              <a:t>млн рублей</a:t>
            </a:r>
            <a:endParaRPr lang="ru-RU" sz="1600" u="sng" dirty="0">
              <a:latin typeface="Bahnschrift Condense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7777582" y="1728242"/>
            <a:ext cx="8640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2,6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7777582" y="2191120"/>
            <a:ext cx="8640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4482E6"/>
                </a:solidFill>
                <a:latin typeface="Bahnschrift Condensed" pitchFamily="34" charset="0"/>
              </a:rPr>
              <a:t>1,1</a:t>
            </a:r>
          </a:p>
          <a:p>
            <a:pPr algn="ctr"/>
            <a:r>
              <a:rPr lang="ru-RU" sz="1200" dirty="0">
                <a:latin typeface="Bahnschrift Condensed" pitchFamily="34" charset="0"/>
              </a:rPr>
              <a:t>м</a:t>
            </a:r>
            <a:r>
              <a:rPr lang="ru-RU" sz="1200" dirty="0" smtClean="0">
                <a:latin typeface="Bahnschrift Condensed" pitchFamily="34" charset="0"/>
              </a:rPr>
              <a:t>лн рублей</a:t>
            </a:r>
            <a:endParaRPr lang="ru-RU" sz="1200" dirty="0">
              <a:latin typeface="Bahnschrift Condensed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99" y="2618006"/>
            <a:ext cx="2589159" cy="1729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99" y="5060354"/>
            <a:ext cx="2674208" cy="171811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 flipH="1">
            <a:off x="7777583" y="5060354"/>
            <a:ext cx="1155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482E6"/>
                </a:solidFill>
                <a:latin typeface="Bahnschrift Condensed" pitchFamily="34" charset="0"/>
              </a:rPr>
              <a:t>5,3</a:t>
            </a:r>
          </a:p>
          <a:p>
            <a:pPr algn="ctr"/>
            <a:r>
              <a:rPr lang="ru-RU" sz="1600" dirty="0">
                <a:latin typeface="Bahnschrift Condensed" pitchFamily="34" charset="0"/>
              </a:rPr>
              <a:t>м</a:t>
            </a:r>
            <a:r>
              <a:rPr lang="ru-RU" sz="1600" dirty="0" smtClean="0">
                <a:latin typeface="Bahnschrift Condensed" pitchFamily="34" charset="0"/>
              </a:rPr>
              <a:t>лн рублей</a:t>
            </a:r>
            <a:endParaRPr lang="ru-RU" sz="1600" dirty="0">
              <a:latin typeface="Bahnschrift Condensed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flipH="1">
            <a:off x="7849592" y="582830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ahnschrift Condensed" pitchFamily="34" charset="0"/>
              </a:rPr>
              <a:t>СОПКИ-СПОРТ</a:t>
            </a:r>
            <a:endParaRPr lang="ru-RU" sz="2000" b="1" dirty="0">
              <a:latin typeface="Bahnschrift Condensed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09" y="2943959"/>
            <a:ext cx="201069" cy="20106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09" y="3397432"/>
            <a:ext cx="201069" cy="20106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08" y="3706897"/>
            <a:ext cx="201069" cy="20106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09" y="4150466"/>
            <a:ext cx="201069" cy="20106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17E502BD-3D90-0C41-8437-FE8095357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79" y="2082228"/>
            <a:ext cx="468370" cy="4683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3948257-2628-784E-A681-059B465B52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5402" y="1372971"/>
            <a:ext cx="561078" cy="5114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659" y="2311322"/>
            <a:ext cx="201069" cy="20106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1659" y="2806672"/>
            <a:ext cx="201069" cy="20106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652" y="3296897"/>
            <a:ext cx="201069" cy="201069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1145" y="1927789"/>
            <a:ext cx="201069" cy="20106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3127" y="2328406"/>
            <a:ext cx="201069" cy="201069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337" y="5018688"/>
            <a:ext cx="201069" cy="201069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2083" y="5288641"/>
            <a:ext cx="201069" cy="20106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5336" y="5751327"/>
            <a:ext cx="201069" cy="20106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B9771DE4-C9D2-E44B-BD36-6E885F223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2083" y="6027347"/>
            <a:ext cx="201069" cy="20106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6A2CB1AA-4B44-494B-BD25-4AD65EB014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9225" y="1306084"/>
            <a:ext cx="520734" cy="5207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02" y="3960600"/>
            <a:ext cx="648337" cy="58080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70" y="4479554"/>
            <a:ext cx="648337" cy="5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5923</TotalTime>
  <Words>2285</Words>
  <Application>Microsoft Office PowerPoint</Application>
  <PresentationFormat>Произвольный</PresentationFormat>
  <Paragraphs>731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ИСПОЛНЕНИЕ БЮДЖЕТА ОКРУГА ЗА 2022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Пикина Надежда Анатольевна</cp:lastModifiedBy>
  <cp:revision>501</cp:revision>
  <cp:lastPrinted>2023-05-05T11:44:23Z</cp:lastPrinted>
  <dcterms:created xsi:type="dcterms:W3CDTF">2022-04-18T14:32:00Z</dcterms:created>
  <dcterms:modified xsi:type="dcterms:W3CDTF">2023-05-05T12:49:52Z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2022-04-18T00:00:00Z</vt:filetime>
  </property>
</Properties>
</file>