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9" r:id="rId1"/>
  </p:sldMasterIdLst>
  <p:notesMasterIdLst>
    <p:notesMasterId r:id="rId21"/>
  </p:notesMasterIdLst>
  <p:handoutMasterIdLst>
    <p:handoutMasterId r:id="rId22"/>
  </p:handoutMasterIdLst>
  <p:sldIdLst>
    <p:sldId id="256" r:id="rId2"/>
    <p:sldId id="298" r:id="rId3"/>
    <p:sldId id="324" r:id="rId4"/>
    <p:sldId id="302" r:id="rId5"/>
    <p:sldId id="327" r:id="rId6"/>
    <p:sldId id="325" r:id="rId7"/>
    <p:sldId id="303" r:id="rId8"/>
    <p:sldId id="319" r:id="rId9"/>
    <p:sldId id="304" r:id="rId10"/>
    <p:sldId id="307" r:id="rId11"/>
    <p:sldId id="308" r:id="rId12"/>
    <p:sldId id="306" r:id="rId13"/>
    <p:sldId id="315" r:id="rId14"/>
    <p:sldId id="326" r:id="rId15"/>
    <p:sldId id="305" r:id="rId16"/>
    <p:sldId id="316" r:id="rId17"/>
    <p:sldId id="322" r:id="rId18"/>
    <p:sldId id="323" r:id="rId19"/>
    <p:sldId id="311" r:id="rId20"/>
  </p:sldIdLst>
  <p:sldSz cx="12242800" cy="7200900"/>
  <p:notesSz cx="9929813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82E6"/>
    <a:srgbClr val="007AD6"/>
    <a:srgbClr val="ECECEC"/>
    <a:srgbClr val="E6E6E6"/>
    <a:srgbClr val="FFFFFF"/>
    <a:srgbClr val="EAEAEA"/>
    <a:srgbClr val="EEEEEE"/>
    <a:srgbClr val="E0E0E0"/>
    <a:srgbClr val="D818CA"/>
    <a:srgbClr val="E8E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98" autoAdjust="0"/>
    <p:restoredTop sz="94431" autoAdjust="0"/>
  </p:normalViewPr>
  <p:slideViewPr>
    <p:cSldViewPr>
      <p:cViewPr>
        <p:scale>
          <a:sx n="100" d="100"/>
          <a:sy n="100" d="100"/>
        </p:scale>
        <p:origin x="-414" y="-120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5" d="100"/>
          <a:sy n="115" d="100"/>
        </p:scale>
        <p:origin x="-1410" y="-96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386278234427249E-2"/>
          <c:y val="8.6942584465048683E-2"/>
          <c:w val="0.87331751872882601"/>
          <c:h val="0.906000592610805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"/>
          <c:dPt>
            <c:idx val="0"/>
            <c:bubble3D val="0"/>
            <c:explosion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rgbClr val="4482E6"/>
              </a:solidFill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Pt>
            <c:idx val="3"/>
            <c:bubble3D val="0"/>
            <c:explosion val="2"/>
            <c:spPr>
              <a:solidFill>
                <a:schemeClr val="tx1">
                  <a:lumMod val="50000"/>
                  <a:lumOff val="50000"/>
                </a:schemeClr>
              </a:solidFill>
            </c:spPr>
          </c:dPt>
          <c:dPt>
            <c:idx val="4"/>
            <c:bubble3D val="0"/>
            <c:explosion val="2"/>
          </c:dPt>
          <c:cat>
            <c:strRef>
              <c:f>Лист1!$A$2:$A$6</c:f>
              <c:strCache>
                <c:ptCount val="5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  <c:pt idx="4">
                  <c:v>Кв.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763.3</c:v>
                </c:pt>
                <c:pt idx="1">
                  <c:v>161.30000000000001</c:v>
                </c:pt>
                <c:pt idx="2">
                  <c:v>126.2</c:v>
                </c:pt>
                <c:pt idx="3">
                  <c:v>74.8</c:v>
                </c:pt>
                <c:pt idx="4">
                  <c:v>12.4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340618937831992"/>
          <c:y val="0.26096194270755207"/>
          <c:w val="0.58869377101128384"/>
          <c:h val="0.5955089888032942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0070C0"/>
            </a:solidFill>
            <a:ln w="34925" cmpd="sng">
              <a:solidFill>
                <a:srgbClr val="FFFFFF"/>
              </a:solidFill>
            </a:ln>
          </c:spPr>
          <c:explosion val="19"/>
          <c:cat>
            <c:strRef>
              <c:f>Лист1!$A$2:$A$5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14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386278234427249E-2"/>
          <c:y val="8.6942584465048683E-2"/>
          <c:w val="0.87331751872882601"/>
          <c:h val="0.906000592610805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"/>
          <c:dPt>
            <c:idx val="0"/>
            <c:bubble3D val="0"/>
            <c:explosion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rgbClr val="4482E6"/>
              </a:solidFill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Pt>
            <c:idx val="3"/>
            <c:bubble3D val="0"/>
            <c:explosion val="2"/>
            <c:spPr>
              <a:solidFill>
                <a:schemeClr val="tx1">
                  <a:lumMod val="50000"/>
                  <a:lumOff val="50000"/>
                </a:schemeClr>
              </a:solidFill>
            </c:spPr>
          </c:dPt>
          <c:dPt>
            <c:idx val="4"/>
            <c:bubble3D val="0"/>
            <c:explosion val="2"/>
          </c:dPt>
          <c:cat>
            <c:strRef>
              <c:f>Лист1!$A$2:$A$6</c:f>
              <c:strCache>
                <c:ptCount val="5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  <c:pt idx="4">
                  <c:v>Кв.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346.3</c:v>
                </c:pt>
                <c:pt idx="1">
                  <c:v>976.2</c:v>
                </c:pt>
                <c:pt idx="2">
                  <c:v>641.5</c:v>
                </c:pt>
                <c:pt idx="3">
                  <c:v>50.4</c:v>
                </c:pt>
                <c:pt idx="4">
                  <c:v>31.5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340618937831992"/>
          <c:y val="0.26096194270755207"/>
          <c:w val="0.58869377101128384"/>
          <c:h val="0.5955089888032942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0070C0"/>
            </a:solidFill>
            <a:ln w="34925" cmpd="sng">
              <a:solidFill>
                <a:srgbClr val="FFFFFF"/>
              </a:solidFill>
            </a:ln>
          </c:spPr>
          <c:explosion val="19"/>
          <c:cat>
            <c:strRef>
              <c:f>Лист1!$A$2:$A$5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14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0.30357</cdr:x>
      <cdr:y>0.37996</cdr:y>
    </cdr:from>
    <cdr:to>
      <cdr:x>0.7089</cdr:x>
      <cdr:y>0.72096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224135" y="1500326"/>
          <a:ext cx="1634480" cy="13464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0.33929</cdr:x>
      <cdr:y>0.37996</cdr:y>
    </cdr:from>
    <cdr:to>
      <cdr:x>0.73214</cdr:x>
      <cdr:y>0.74469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368151" y="1500326"/>
          <a:ext cx="1584176" cy="14401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0.33333</cdr:x>
      <cdr:y>0.09717</cdr:y>
    </cdr:from>
    <cdr:to>
      <cdr:x>0.46582</cdr:x>
      <cdr:y>0.12184</cdr:y>
    </cdr:to>
    <cdr:cxnSp macro="">
      <cdr:nvCxnSpPr>
        <cdr:cNvPr id="4" name="Прямая соединительная линия 3"/>
        <cdr:cNvCxnSpPr>
          <a:endCxn xmlns:a="http://schemas.openxmlformats.org/drawingml/2006/main" id="6" idx="2"/>
        </cdr:cNvCxnSpPr>
      </cdr:nvCxnSpPr>
      <cdr:spPr>
        <a:xfrm xmlns:a="http://schemas.openxmlformats.org/drawingml/2006/main">
          <a:off x="1440160" y="404672"/>
          <a:ext cx="572411" cy="102729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accent6">
              <a:lumMod val="7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0.43333</cdr:x>
      <cdr:y>0.05749</cdr:y>
    </cdr:from>
    <cdr:to>
      <cdr:x>0.49831</cdr:x>
      <cdr:y>0.12184</cdr:y>
    </cdr:to>
    <cdr:pic>
      <cdr:nvPicPr>
        <cdr:cNvPr id="6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1872208" y="239435"/>
          <a:ext cx="280725" cy="26796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0.06154</cdr:x>
      <cdr:y>0.45597</cdr:y>
    </cdr:from>
    <cdr:to>
      <cdr:x>0.33333</cdr:x>
      <cdr:y>0.61667</cdr:y>
    </cdr:to>
    <cdr:sp macro="" textlink="">
      <cdr:nvSpPr>
        <cdr:cNvPr id="7" name="TextBox 3"/>
        <cdr:cNvSpPr txBox="1"/>
      </cdr:nvSpPr>
      <cdr:spPr>
        <a:xfrm xmlns:a="http://schemas.openxmlformats.org/drawingml/2006/main">
          <a:off x="288039" y="2095944"/>
          <a:ext cx="1272119" cy="73866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0" dirty="0" smtClean="0">
              <a:latin typeface="Arial Narrow" pitchFamily="34" charset="0"/>
            </a:rPr>
            <a:t>Арендные платежи</a:t>
          </a:r>
        </a:p>
        <a:p xmlns:a="http://schemas.openxmlformats.org/drawingml/2006/main">
          <a:r>
            <a:rPr lang="ru-RU" sz="1400" b="0" dirty="0" smtClean="0">
              <a:latin typeface="Arial Narrow" pitchFamily="34" charset="0"/>
            </a:rPr>
            <a:t>16,3%</a:t>
          </a:r>
          <a:endParaRPr lang="ru-RU" sz="1400" b="0" dirty="0">
            <a:latin typeface="Arial Narrow" pitchFamily="34" charset="0"/>
          </a:endParaRPr>
        </a:p>
      </cdr:txBody>
    </cdr:sp>
  </cdr:relSizeAnchor>
  <cdr:relSizeAnchor xmlns:cdr="http://schemas.openxmlformats.org/drawingml/2006/chartDrawing">
    <cdr:from>
      <cdr:x>2.13651E-7</cdr:x>
      <cdr:y>0.03133</cdr:y>
    </cdr:from>
    <cdr:to>
      <cdr:x>0.4</cdr:x>
      <cdr:y>0.17523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1" y="144016"/>
          <a:ext cx="1872208" cy="6614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Arial Narrow" panose="020B0606020202030204" pitchFamily="34" charset="0"/>
            </a:rPr>
            <a:t>Прочие доходы  </a:t>
          </a:r>
          <a:r>
            <a:rPr lang="en-US" sz="1400" dirty="0" smtClean="0">
              <a:latin typeface="Arial Narrow" panose="020B0606020202030204" pitchFamily="34" charset="0"/>
            </a:rPr>
            <a:t>6,6</a:t>
          </a:r>
          <a:r>
            <a:rPr lang="ru-RU" sz="1400" dirty="0" smtClean="0">
              <a:latin typeface="Arial Narrow" panose="020B0606020202030204" pitchFamily="34" charset="0"/>
            </a:rPr>
            <a:t>%</a:t>
          </a:r>
          <a:endParaRPr lang="ru-RU" sz="1400" dirty="0"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0.4</cdr:x>
      <cdr:y>0</cdr:y>
    </cdr:from>
    <cdr:to>
      <cdr:x>0.97136</cdr:x>
      <cdr:y>0.11658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1872208" y="0"/>
          <a:ext cx="2674241" cy="5358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ru-RU" sz="1400" dirty="0" smtClean="0">
              <a:latin typeface="Arial Narrow" panose="020B0606020202030204" pitchFamily="34" charset="0"/>
            </a:rPr>
            <a:t>Имущественные налоги 1,</a:t>
          </a:r>
          <a:r>
            <a:rPr lang="en-US" sz="1400" dirty="0" smtClean="0">
              <a:latin typeface="Arial Narrow" panose="020B0606020202030204" pitchFamily="34" charset="0"/>
            </a:rPr>
            <a:t>0</a:t>
          </a:r>
          <a:r>
            <a:rPr lang="ru-RU" sz="1400" dirty="0" smtClean="0">
              <a:latin typeface="Arial Narrow" panose="020B0606020202030204" pitchFamily="34" charset="0"/>
            </a:rPr>
            <a:t>%</a:t>
          </a:r>
          <a:endParaRPr lang="ru-RU" sz="1400" dirty="0"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0.1252</cdr:x>
      <cdr:y>0.20958</cdr:y>
    </cdr:from>
    <cdr:to>
      <cdr:x>0.40212</cdr:x>
      <cdr:y>0.41323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586009" y="963357"/>
          <a:ext cx="1296145" cy="9361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solidFill>
                <a:schemeClr val="tx1"/>
              </a:solidFill>
              <a:latin typeface="Arial Narrow" pitchFamily="34" charset="0"/>
            </a:rPr>
            <a:t>Упрощенная система налогообложения</a:t>
          </a:r>
        </a:p>
        <a:p xmlns:a="http://schemas.openxmlformats.org/drawingml/2006/main">
          <a:r>
            <a:rPr lang="ru-RU" sz="1200" dirty="0" smtClean="0">
              <a:solidFill>
                <a:schemeClr val="tx1"/>
              </a:solidFill>
              <a:latin typeface="Arial Narrow" pitchFamily="34" charset="0"/>
            </a:rPr>
            <a:t>13,6%</a:t>
          </a:r>
          <a:endParaRPr lang="ru-RU" sz="1200" dirty="0">
            <a:solidFill>
              <a:schemeClr val="tx1"/>
            </a:solidFill>
            <a:latin typeface="Arial Narrow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0.30357</cdr:x>
      <cdr:y>0.37996</cdr:y>
    </cdr:from>
    <cdr:to>
      <cdr:x>0.7089</cdr:x>
      <cdr:y>0.72096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224135" y="1500326"/>
          <a:ext cx="1634480" cy="13464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0.33929</cdr:x>
      <cdr:y>0.37996</cdr:y>
    </cdr:from>
    <cdr:to>
      <cdr:x>0.73214</cdr:x>
      <cdr:y>0.74469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368151" y="1500326"/>
          <a:ext cx="1584176" cy="14401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0.33333</cdr:x>
      <cdr:y>0.09717</cdr:y>
    </cdr:from>
    <cdr:to>
      <cdr:x>0.43289</cdr:x>
      <cdr:y>0.13125</cdr:y>
    </cdr:to>
    <cdr:cxnSp macro="">
      <cdr:nvCxnSpPr>
        <cdr:cNvPr id="4" name="Прямая соединительная линия 3"/>
        <cdr:cNvCxnSpPr/>
      </cdr:nvCxnSpPr>
      <cdr:spPr>
        <a:xfrm xmlns:a="http://schemas.openxmlformats.org/drawingml/2006/main">
          <a:off x="1560158" y="446658"/>
          <a:ext cx="466011" cy="156660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accent6">
              <a:lumMod val="7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0.43333</cdr:x>
      <cdr:y>0.05749</cdr:y>
    </cdr:from>
    <cdr:to>
      <cdr:x>0.49831</cdr:x>
      <cdr:y>0.12184</cdr:y>
    </cdr:to>
    <cdr:pic>
      <cdr:nvPicPr>
        <cdr:cNvPr id="6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2028210" y="264263"/>
          <a:ext cx="304140" cy="295795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0.06154</cdr:x>
      <cdr:y>0.45597</cdr:y>
    </cdr:from>
    <cdr:to>
      <cdr:x>0.33333</cdr:x>
      <cdr:y>0.5698</cdr:y>
    </cdr:to>
    <cdr:sp macro="" textlink="">
      <cdr:nvSpPr>
        <cdr:cNvPr id="7" name="TextBox 3"/>
        <cdr:cNvSpPr txBox="1"/>
      </cdr:nvSpPr>
      <cdr:spPr>
        <a:xfrm xmlns:a="http://schemas.openxmlformats.org/drawingml/2006/main">
          <a:off x="288039" y="2095944"/>
          <a:ext cx="1272119" cy="52322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smtClean="0">
              <a:latin typeface="Arial Narrow" pitchFamily="34" charset="0"/>
            </a:rPr>
            <a:t>Субсидии</a:t>
          </a:r>
        </a:p>
        <a:p xmlns:a="http://schemas.openxmlformats.org/drawingml/2006/main">
          <a:r>
            <a:rPr lang="ru-RU" sz="1400" dirty="0" smtClean="0">
              <a:latin typeface="Arial Narrow" pitchFamily="34" charset="0"/>
            </a:rPr>
            <a:t>34,8%</a:t>
          </a:r>
          <a:endParaRPr lang="ru-RU" sz="1400" dirty="0">
            <a:latin typeface="Arial Narrow" pitchFamily="34" charset="0"/>
          </a:endParaRPr>
        </a:p>
      </cdr:txBody>
    </cdr:sp>
  </cdr:relSizeAnchor>
  <cdr:relSizeAnchor xmlns:cdr="http://schemas.openxmlformats.org/drawingml/2006/chartDrawing">
    <cdr:from>
      <cdr:x>0</cdr:x>
      <cdr:y>0.01544</cdr:y>
    </cdr:from>
    <cdr:to>
      <cdr:x>0.4</cdr:x>
      <cdr:y>0.15934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-206799" y="70957"/>
          <a:ext cx="1872207" cy="6614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dirty="0" smtClean="0">
              <a:latin typeface="Arial Narrow" panose="020B0606020202030204" pitchFamily="34" charset="0"/>
            </a:rPr>
            <a:t>Спонсорская помощь 6,4%</a:t>
          </a:r>
          <a:r>
            <a:rPr lang="en-US" sz="1400" dirty="0" smtClean="0">
              <a:latin typeface="Arial Narrow" panose="020B0606020202030204" pitchFamily="34" charset="0"/>
            </a:rPr>
            <a:t>    </a:t>
          </a:r>
          <a:endParaRPr lang="ru-RU" sz="1400" dirty="0"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0.43289</cdr:x>
      <cdr:y>0</cdr:y>
    </cdr:from>
    <cdr:to>
      <cdr:x>0.84828</cdr:x>
      <cdr:y>0.11658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2026170" y="0"/>
          <a:ext cx="1944222" cy="5358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ru-RU" sz="1400" dirty="0" smtClean="0">
              <a:latin typeface="Arial Narrow" panose="020B0606020202030204" pitchFamily="34" charset="0"/>
            </a:rPr>
            <a:t>Иные МБТ </a:t>
          </a:r>
          <a:r>
            <a:rPr lang="en-US" sz="1400" b="0" dirty="0" smtClean="0">
              <a:latin typeface="Arial Narrow" panose="020B0606020202030204" pitchFamily="34" charset="0"/>
            </a:rPr>
            <a:t> </a:t>
          </a:r>
          <a:r>
            <a:rPr lang="ru-RU" sz="1400" b="0" dirty="0" smtClean="0">
              <a:latin typeface="Arial Narrow" panose="020B0606020202030204" pitchFamily="34" charset="0"/>
            </a:rPr>
            <a:t>4,7%  </a:t>
          </a:r>
          <a:endParaRPr lang="ru-RU" sz="1400" b="0" dirty="0"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0.5252</cdr:x>
      <cdr:y>0.16197</cdr:y>
    </cdr:from>
    <cdr:to>
      <cdr:x>0.87037</cdr:x>
      <cdr:y>0.34996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2458217" y="744503"/>
          <a:ext cx="1615575" cy="8641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>
              <a:solidFill>
                <a:schemeClr val="tx1"/>
              </a:solidFill>
              <a:latin typeface="Arial Narrow" pitchFamily="34" charset="0"/>
            </a:rPr>
            <a:t>Дотации </a:t>
          </a:r>
        </a:p>
        <a:p xmlns:a="http://schemas.openxmlformats.org/drawingml/2006/main">
          <a:r>
            <a:rPr lang="ru-RU" sz="1400" dirty="0" smtClean="0">
              <a:solidFill>
                <a:schemeClr val="tx1"/>
              </a:solidFill>
              <a:latin typeface="Arial Narrow" pitchFamily="34" charset="0"/>
            </a:rPr>
            <a:t>10,8%</a:t>
          </a:r>
          <a:endParaRPr lang="ru-RU" sz="1400" dirty="0">
            <a:solidFill>
              <a:schemeClr val="tx1"/>
            </a:solidFill>
            <a:latin typeface="Arial Narrow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2813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3825" y="1"/>
            <a:ext cx="430440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A587D-D604-45DB-96AC-1EF3CED36835}" type="datetimeFigureOut">
              <a:rPr lang="ru-RU" smtClean="0"/>
              <a:pPr/>
              <a:t>15.05.2025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6456364"/>
            <a:ext cx="4302813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3825" y="6456364"/>
            <a:ext cx="430440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AC73C8-F35C-4800-93D6-30FCD0DA89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2775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2813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3825" y="1"/>
            <a:ext cx="430440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EF6C4-8CEF-47E8-A48E-12EC4F4B4ED6}" type="datetimeFigureOut">
              <a:rPr lang="ru-RU" smtClean="0"/>
              <a:pPr/>
              <a:t>15.05.2025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797175" y="509588"/>
            <a:ext cx="4335463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347" y="3228976"/>
            <a:ext cx="7945121" cy="30591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456364"/>
            <a:ext cx="4302813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3825" y="6456364"/>
            <a:ext cx="430440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78DC81-5719-4B41-97B9-1C148EE83F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48525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8DC81-5719-4B41-97B9-1C148EE83FF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1387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DC81-5719-4B41-97B9-1C148EE83FF0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066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DC81-5719-4B41-97B9-1C148EE83FF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8061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DC81-5719-4B41-97B9-1C148EE83FF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806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8210" y="2236948"/>
            <a:ext cx="10406380" cy="154352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6420" y="4080510"/>
            <a:ext cx="8569960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55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10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66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2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77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32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87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443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E4F63-2CBF-4212-A378-53E9BB177F72}" type="datetime1">
              <a:rPr lang="en-US" smtClean="0"/>
              <a:t>5/15/2025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lang="ru-RU" spc="-60" smtClean="0"/>
              <a:pPr marL="38100">
                <a:lnSpc>
                  <a:spcPts val="1240"/>
                </a:lnSpc>
              </a:pPr>
              <a:t>‹#›</a:t>
            </a:fld>
            <a:endParaRPr lang="ru-RU" spc="-60" dirty="0"/>
          </a:p>
        </p:txBody>
      </p:sp>
    </p:spTree>
    <p:extLst>
      <p:ext uri="{BB962C8B-B14F-4D97-AF65-F5344CB8AC3E}">
        <p14:creationId xmlns:p14="http://schemas.microsoft.com/office/powerpoint/2010/main" val="2948603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AD768-8358-4302-8764-627072A2AC6C}" type="datetime1">
              <a:rPr lang="en-US" smtClean="0"/>
              <a:t>5/15/2025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lang="ru-RU" spc="-60" smtClean="0"/>
              <a:pPr marL="38100">
                <a:lnSpc>
                  <a:spcPts val="1240"/>
                </a:lnSpc>
              </a:pPr>
              <a:t>‹#›</a:t>
            </a:fld>
            <a:endParaRPr lang="ru-RU" spc="-60" dirty="0"/>
          </a:p>
        </p:txBody>
      </p:sp>
    </p:spTree>
    <p:extLst>
      <p:ext uri="{BB962C8B-B14F-4D97-AF65-F5344CB8AC3E}">
        <p14:creationId xmlns:p14="http://schemas.microsoft.com/office/powerpoint/2010/main" val="3735485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883593" y="303373"/>
            <a:ext cx="3687718" cy="645080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20439" y="303373"/>
            <a:ext cx="10859109" cy="645080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0AA0A-3917-42FE-B982-17CAE878AF7B}" type="datetime1">
              <a:rPr lang="en-US" smtClean="0"/>
              <a:t>5/15/2025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lang="ru-RU" spc="-60" smtClean="0"/>
              <a:pPr marL="38100">
                <a:lnSpc>
                  <a:spcPts val="1240"/>
                </a:lnSpc>
              </a:pPr>
              <a:t>‹#›</a:t>
            </a:fld>
            <a:endParaRPr lang="ru-RU" spc="-60" dirty="0"/>
          </a:p>
        </p:txBody>
      </p:sp>
    </p:spTree>
    <p:extLst>
      <p:ext uri="{BB962C8B-B14F-4D97-AF65-F5344CB8AC3E}">
        <p14:creationId xmlns:p14="http://schemas.microsoft.com/office/powerpoint/2010/main" val="504124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ПРОЕКТ БЮДЖЕТА ОКРУГА НА 2023-2025 ГОДЫ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57CED-CE6F-4BAC-B28D-D85A81D7DA50}" type="datetime1">
              <a:rPr lang="en-US" smtClean="0"/>
              <a:t>5/15/2025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spc="-60" dirty="0"/>
              <a:pPr marL="38100">
                <a:lnSpc>
                  <a:spcPts val="1240"/>
                </a:lnSpc>
              </a:pPr>
              <a:t>‹#›</a:t>
            </a:fld>
            <a:endParaRPr spc="-6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8F457-4C15-4B22-80E4-F58482E15368}" type="datetime1">
              <a:rPr lang="en-US" smtClean="0"/>
              <a:t>5/15/2025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lang="ru-RU" spc="-60" smtClean="0"/>
              <a:pPr marL="38100">
                <a:lnSpc>
                  <a:spcPts val="1240"/>
                </a:lnSpc>
              </a:pPr>
              <a:t>‹#›</a:t>
            </a:fld>
            <a:endParaRPr lang="ru-RU" spc="-60" dirty="0"/>
          </a:p>
        </p:txBody>
      </p:sp>
    </p:spTree>
    <p:extLst>
      <p:ext uri="{BB962C8B-B14F-4D97-AF65-F5344CB8AC3E}">
        <p14:creationId xmlns:p14="http://schemas.microsoft.com/office/powerpoint/2010/main" val="3467150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7097" y="4627246"/>
            <a:ext cx="10406380" cy="143017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7097" y="3052049"/>
            <a:ext cx="10406380" cy="1575196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554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10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662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216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770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324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878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44319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F7171-85F6-4760-85FE-BF5521DB22B8}" type="datetime1">
              <a:rPr lang="en-US" smtClean="0"/>
              <a:t>5/15/2025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lang="ru-RU" spc="-60" smtClean="0"/>
              <a:pPr marL="38100">
                <a:lnSpc>
                  <a:spcPts val="1240"/>
                </a:lnSpc>
              </a:pPr>
              <a:t>‹#›</a:t>
            </a:fld>
            <a:endParaRPr lang="ru-RU" spc="-60" dirty="0"/>
          </a:p>
        </p:txBody>
      </p:sp>
    </p:spTree>
    <p:extLst>
      <p:ext uri="{BB962C8B-B14F-4D97-AF65-F5344CB8AC3E}">
        <p14:creationId xmlns:p14="http://schemas.microsoft.com/office/powerpoint/2010/main" val="2702933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20440" y="1763554"/>
            <a:ext cx="7273413" cy="4990624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97900" y="1763554"/>
            <a:ext cx="7273413" cy="4990624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45C10-5637-4377-8193-CB4DDAC18508}" type="datetime1">
              <a:rPr lang="en-US" smtClean="0"/>
              <a:t>5/15/2025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lang="ru-RU" spc="-60" smtClean="0"/>
              <a:pPr marL="38100">
                <a:lnSpc>
                  <a:spcPts val="1240"/>
                </a:lnSpc>
              </a:pPr>
              <a:t>‹#›</a:t>
            </a:fld>
            <a:endParaRPr lang="ru-RU" spc="-60" dirty="0"/>
          </a:p>
        </p:txBody>
      </p:sp>
    </p:spTree>
    <p:extLst>
      <p:ext uri="{BB962C8B-B14F-4D97-AF65-F5344CB8AC3E}">
        <p14:creationId xmlns:p14="http://schemas.microsoft.com/office/powerpoint/2010/main" val="2043229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12001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2140" y="1611869"/>
            <a:ext cx="5409363" cy="67175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400" indent="0">
              <a:buNone/>
              <a:defRPr sz="2400" b="1"/>
            </a:lvl2pPr>
            <a:lvl3pPr marL="1110800" indent="0">
              <a:buNone/>
              <a:defRPr sz="2200" b="1"/>
            </a:lvl3pPr>
            <a:lvl4pPr marL="1666200" indent="0">
              <a:buNone/>
              <a:defRPr sz="1900" b="1"/>
            </a:lvl4pPr>
            <a:lvl5pPr marL="2221600" indent="0">
              <a:buNone/>
              <a:defRPr sz="1900" b="1"/>
            </a:lvl5pPr>
            <a:lvl6pPr marL="2777000" indent="0">
              <a:buNone/>
              <a:defRPr sz="1900" b="1"/>
            </a:lvl6pPr>
            <a:lvl7pPr marL="3332400" indent="0">
              <a:buNone/>
              <a:defRPr sz="1900" b="1"/>
            </a:lvl7pPr>
            <a:lvl8pPr marL="3887800" indent="0">
              <a:buNone/>
              <a:defRPr sz="1900" b="1"/>
            </a:lvl8pPr>
            <a:lvl9pPr marL="4443199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2140" y="2283619"/>
            <a:ext cx="5409363" cy="4148852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19174" y="1611869"/>
            <a:ext cx="5411488" cy="67175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400" indent="0">
              <a:buNone/>
              <a:defRPr sz="2400" b="1"/>
            </a:lvl2pPr>
            <a:lvl3pPr marL="1110800" indent="0">
              <a:buNone/>
              <a:defRPr sz="2200" b="1"/>
            </a:lvl3pPr>
            <a:lvl4pPr marL="1666200" indent="0">
              <a:buNone/>
              <a:defRPr sz="1900" b="1"/>
            </a:lvl4pPr>
            <a:lvl5pPr marL="2221600" indent="0">
              <a:buNone/>
              <a:defRPr sz="1900" b="1"/>
            </a:lvl5pPr>
            <a:lvl6pPr marL="2777000" indent="0">
              <a:buNone/>
              <a:defRPr sz="1900" b="1"/>
            </a:lvl6pPr>
            <a:lvl7pPr marL="3332400" indent="0">
              <a:buNone/>
              <a:defRPr sz="1900" b="1"/>
            </a:lvl7pPr>
            <a:lvl8pPr marL="3887800" indent="0">
              <a:buNone/>
              <a:defRPr sz="1900" b="1"/>
            </a:lvl8pPr>
            <a:lvl9pPr marL="4443199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19174" y="2283619"/>
            <a:ext cx="5411488" cy="4148852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A5769-756F-416A-ABA2-6CB657961F1B}" type="datetime1">
              <a:rPr lang="en-US" smtClean="0"/>
              <a:t>5/15/2025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lang="ru-RU" spc="-60" smtClean="0"/>
              <a:pPr marL="38100">
                <a:lnSpc>
                  <a:spcPts val="1240"/>
                </a:lnSpc>
              </a:pPr>
              <a:t>‹#›</a:t>
            </a:fld>
            <a:endParaRPr lang="ru-RU" spc="-60" dirty="0"/>
          </a:p>
        </p:txBody>
      </p:sp>
    </p:spTree>
    <p:extLst>
      <p:ext uri="{BB962C8B-B14F-4D97-AF65-F5344CB8AC3E}">
        <p14:creationId xmlns:p14="http://schemas.microsoft.com/office/powerpoint/2010/main" val="2521632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A731F-9AA5-4DBA-8D23-7A585A86B9C1}" type="datetime1">
              <a:rPr lang="en-US" smtClean="0"/>
              <a:t>5/15/2025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lang="ru-RU" spc="-60" smtClean="0"/>
              <a:pPr marL="38100">
                <a:lnSpc>
                  <a:spcPts val="1240"/>
                </a:lnSpc>
              </a:pPr>
              <a:t>‹#›</a:t>
            </a:fld>
            <a:endParaRPr lang="ru-RU" spc="-60" dirty="0"/>
          </a:p>
        </p:txBody>
      </p:sp>
    </p:spTree>
    <p:extLst>
      <p:ext uri="{BB962C8B-B14F-4D97-AF65-F5344CB8AC3E}">
        <p14:creationId xmlns:p14="http://schemas.microsoft.com/office/powerpoint/2010/main" val="20404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E233A-A752-4C36-AAA3-116A872304BE}" type="datetime1">
              <a:rPr lang="en-US" smtClean="0"/>
              <a:t>5/15/2025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lang="ru-RU" spc="-60" smtClean="0"/>
              <a:pPr marL="38100">
                <a:lnSpc>
                  <a:spcPts val="1240"/>
                </a:lnSpc>
              </a:pPr>
              <a:t>‹#›</a:t>
            </a:fld>
            <a:endParaRPr lang="ru-RU" spc="-60" dirty="0"/>
          </a:p>
        </p:txBody>
      </p:sp>
    </p:spTree>
    <p:extLst>
      <p:ext uri="{BB962C8B-B14F-4D97-AF65-F5344CB8AC3E}">
        <p14:creationId xmlns:p14="http://schemas.microsoft.com/office/powerpoint/2010/main" val="2201531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142" y="286702"/>
            <a:ext cx="4027797" cy="1220153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6595" y="286704"/>
            <a:ext cx="6844065" cy="6145769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2142" y="1506857"/>
            <a:ext cx="4027797" cy="4925616"/>
          </a:xfrm>
        </p:spPr>
        <p:txBody>
          <a:bodyPr/>
          <a:lstStyle>
            <a:lvl1pPr marL="0" indent="0">
              <a:buNone/>
              <a:defRPr sz="1700"/>
            </a:lvl1pPr>
            <a:lvl2pPr marL="555400" indent="0">
              <a:buNone/>
              <a:defRPr sz="1500"/>
            </a:lvl2pPr>
            <a:lvl3pPr marL="1110800" indent="0">
              <a:buNone/>
              <a:defRPr sz="1200"/>
            </a:lvl3pPr>
            <a:lvl4pPr marL="1666200" indent="0">
              <a:buNone/>
              <a:defRPr sz="1100"/>
            </a:lvl4pPr>
            <a:lvl5pPr marL="2221600" indent="0">
              <a:buNone/>
              <a:defRPr sz="1100"/>
            </a:lvl5pPr>
            <a:lvl6pPr marL="2777000" indent="0">
              <a:buNone/>
              <a:defRPr sz="1100"/>
            </a:lvl6pPr>
            <a:lvl7pPr marL="3332400" indent="0">
              <a:buNone/>
              <a:defRPr sz="1100"/>
            </a:lvl7pPr>
            <a:lvl8pPr marL="3887800" indent="0">
              <a:buNone/>
              <a:defRPr sz="1100"/>
            </a:lvl8pPr>
            <a:lvl9pPr marL="4443199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13A02-8D82-4B0E-8C5D-1E35504A92F4}" type="datetime1">
              <a:rPr lang="en-US" smtClean="0"/>
              <a:t>5/15/2025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lang="ru-RU" spc="-60" smtClean="0"/>
              <a:pPr marL="38100">
                <a:lnSpc>
                  <a:spcPts val="1240"/>
                </a:lnSpc>
              </a:pPr>
              <a:t>‹#›</a:t>
            </a:fld>
            <a:endParaRPr lang="ru-RU" spc="-60" dirty="0"/>
          </a:p>
        </p:txBody>
      </p:sp>
    </p:spTree>
    <p:extLst>
      <p:ext uri="{BB962C8B-B14F-4D97-AF65-F5344CB8AC3E}">
        <p14:creationId xmlns:p14="http://schemas.microsoft.com/office/powerpoint/2010/main" val="1351189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9674" y="5040631"/>
            <a:ext cx="7345680" cy="595075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99674" y="643414"/>
            <a:ext cx="7345680" cy="4320540"/>
          </a:xfrm>
        </p:spPr>
        <p:txBody>
          <a:bodyPr/>
          <a:lstStyle>
            <a:lvl1pPr marL="0" indent="0">
              <a:buNone/>
              <a:defRPr sz="3900"/>
            </a:lvl1pPr>
            <a:lvl2pPr marL="555400" indent="0">
              <a:buNone/>
              <a:defRPr sz="3400"/>
            </a:lvl2pPr>
            <a:lvl3pPr marL="1110800" indent="0">
              <a:buNone/>
              <a:defRPr sz="2900"/>
            </a:lvl3pPr>
            <a:lvl4pPr marL="1666200" indent="0">
              <a:buNone/>
              <a:defRPr sz="2400"/>
            </a:lvl4pPr>
            <a:lvl5pPr marL="2221600" indent="0">
              <a:buNone/>
              <a:defRPr sz="2400"/>
            </a:lvl5pPr>
            <a:lvl6pPr marL="2777000" indent="0">
              <a:buNone/>
              <a:defRPr sz="2400"/>
            </a:lvl6pPr>
            <a:lvl7pPr marL="3332400" indent="0">
              <a:buNone/>
              <a:defRPr sz="2400"/>
            </a:lvl7pPr>
            <a:lvl8pPr marL="3887800" indent="0">
              <a:buNone/>
              <a:defRPr sz="2400"/>
            </a:lvl8pPr>
            <a:lvl9pPr marL="4443199" indent="0">
              <a:buNone/>
              <a:defRPr sz="24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99674" y="5635706"/>
            <a:ext cx="7345680" cy="845105"/>
          </a:xfrm>
        </p:spPr>
        <p:txBody>
          <a:bodyPr/>
          <a:lstStyle>
            <a:lvl1pPr marL="0" indent="0">
              <a:buNone/>
              <a:defRPr sz="1700"/>
            </a:lvl1pPr>
            <a:lvl2pPr marL="555400" indent="0">
              <a:buNone/>
              <a:defRPr sz="1500"/>
            </a:lvl2pPr>
            <a:lvl3pPr marL="1110800" indent="0">
              <a:buNone/>
              <a:defRPr sz="1200"/>
            </a:lvl3pPr>
            <a:lvl4pPr marL="1666200" indent="0">
              <a:buNone/>
              <a:defRPr sz="1100"/>
            </a:lvl4pPr>
            <a:lvl5pPr marL="2221600" indent="0">
              <a:buNone/>
              <a:defRPr sz="1100"/>
            </a:lvl5pPr>
            <a:lvl6pPr marL="2777000" indent="0">
              <a:buNone/>
              <a:defRPr sz="1100"/>
            </a:lvl6pPr>
            <a:lvl7pPr marL="3332400" indent="0">
              <a:buNone/>
              <a:defRPr sz="1100"/>
            </a:lvl7pPr>
            <a:lvl8pPr marL="3887800" indent="0">
              <a:buNone/>
              <a:defRPr sz="1100"/>
            </a:lvl8pPr>
            <a:lvl9pPr marL="4443199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91284-1B10-4787-95B9-C287015109DB}" type="datetime1">
              <a:rPr lang="en-US" smtClean="0"/>
              <a:t>5/15/2025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lang="ru-RU" spc="-60" smtClean="0"/>
              <a:pPr marL="38100">
                <a:lnSpc>
                  <a:spcPts val="1240"/>
                </a:lnSpc>
              </a:pPr>
              <a:t>‹#›</a:t>
            </a:fld>
            <a:endParaRPr lang="ru-RU" spc="-60" dirty="0"/>
          </a:p>
        </p:txBody>
      </p:sp>
    </p:spTree>
    <p:extLst>
      <p:ext uri="{BB962C8B-B14F-4D97-AF65-F5344CB8AC3E}">
        <p14:creationId xmlns:p14="http://schemas.microsoft.com/office/powerpoint/2010/main" val="2911618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1200150"/>
          </a:xfrm>
          <a:prstGeom prst="rect">
            <a:avLst/>
          </a:prstGeom>
        </p:spPr>
        <p:txBody>
          <a:bodyPr vert="horz" lIns="111080" tIns="55540" rIns="111080" bIns="5554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2140" y="1680212"/>
            <a:ext cx="11018520" cy="4752261"/>
          </a:xfrm>
          <a:prstGeom prst="rect">
            <a:avLst/>
          </a:prstGeom>
        </p:spPr>
        <p:txBody>
          <a:bodyPr vert="horz" lIns="111080" tIns="55540" rIns="111080" bIns="5554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12140" y="6674169"/>
            <a:ext cx="2856653" cy="383381"/>
          </a:xfrm>
          <a:prstGeom prst="rect">
            <a:avLst/>
          </a:prstGeom>
        </p:spPr>
        <p:txBody>
          <a:bodyPr vert="horz" lIns="111080" tIns="55540" rIns="111080" bIns="55540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2C15EC-06A9-4C31-908B-A19864F1F754}" type="datetime1">
              <a:rPr lang="en-US" smtClean="0"/>
              <a:t>5/15/2025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82958" y="6674169"/>
            <a:ext cx="3876887" cy="383381"/>
          </a:xfrm>
          <a:prstGeom prst="rect">
            <a:avLst/>
          </a:prstGeom>
        </p:spPr>
        <p:txBody>
          <a:bodyPr vert="horz" lIns="111080" tIns="55540" rIns="111080" bIns="55540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74007" y="6674169"/>
            <a:ext cx="2856653" cy="383381"/>
          </a:xfrm>
          <a:prstGeom prst="rect">
            <a:avLst/>
          </a:prstGeom>
        </p:spPr>
        <p:txBody>
          <a:bodyPr vert="horz" lIns="111080" tIns="55540" rIns="111080" bIns="55540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lang="ru-RU" spc="-60" smtClean="0"/>
              <a:pPr marL="38100">
                <a:lnSpc>
                  <a:spcPts val="1240"/>
                </a:lnSpc>
              </a:pPr>
              <a:t>‹#›</a:t>
            </a:fld>
            <a:endParaRPr lang="ru-RU" spc="-60" dirty="0"/>
          </a:p>
        </p:txBody>
      </p:sp>
    </p:spTree>
    <p:extLst>
      <p:ext uri="{BB962C8B-B14F-4D97-AF65-F5344CB8AC3E}">
        <p14:creationId xmlns:p14="http://schemas.microsoft.com/office/powerpoint/2010/main" val="2457318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hf sldNum="0" hdr="0" dt="0"/>
  <p:txStyles>
    <p:titleStyle>
      <a:lvl1pPr algn="ctr" defTabSz="1110800" rtl="0" eaLnBrk="1" latinLnBrk="0" hangingPunct="1">
        <a:spcBef>
          <a:spcPct val="0"/>
        </a:spcBef>
        <a:buNone/>
        <a:defRPr sz="5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6551" indent="-416551" algn="l" defTabSz="1110800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02525" indent="-347124" algn="l" defTabSz="1110800" rtl="0" eaLnBrk="1" latinLnBrk="0" hangingPunct="1">
        <a:spcBef>
          <a:spcPct val="20000"/>
        </a:spcBef>
        <a:buFont typeface="Arial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388500" indent="-277700" algn="l" defTabSz="111080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43900" indent="-277700" algn="l" defTabSz="11108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99300" indent="-277700" algn="l" defTabSz="1110800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4700" indent="-277700" algn="l" defTabSz="1110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10099" indent="-277700" algn="l" defTabSz="1110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65500" indent="-277700" algn="l" defTabSz="1110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720900" indent="-277700" algn="l" defTabSz="1110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11080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5400" algn="l" defTabSz="111080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10800" algn="l" defTabSz="111080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66200" algn="l" defTabSz="111080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21600" algn="l" defTabSz="111080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7000" algn="l" defTabSz="111080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32400" algn="l" defTabSz="111080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87800" algn="l" defTabSz="111080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43199" algn="l" defTabSz="111080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83.jpeg"/><Relationship Id="rId3" Type="http://schemas.openxmlformats.org/officeDocument/2006/relationships/image" Target="../media/image48.emf"/><Relationship Id="rId7" Type="http://schemas.openxmlformats.org/officeDocument/2006/relationships/image" Target="../media/image77.png"/><Relationship Id="rId12" Type="http://schemas.openxmlformats.org/officeDocument/2006/relationships/image" Target="../media/image82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6.emf"/><Relationship Id="rId11" Type="http://schemas.openxmlformats.org/officeDocument/2006/relationships/image" Target="../media/image81.jpeg"/><Relationship Id="rId5" Type="http://schemas.openxmlformats.org/officeDocument/2006/relationships/image" Target="../media/image42.png"/><Relationship Id="rId10" Type="http://schemas.openxmlformats.org/officeDocument/2006/relationships/image" Target="../media/image80.jpeg"/><Relationship Id="rId4" Type="http://schemas.openxmlformats.org/officeDocument/2006/relationships/image" Target="../media/image75.emf"/><Relationship Id="rId9" Type="http://schemas.openxmlformats.org/officeDocument/2006/relationships/image" Target="../media/image7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5.png"/><Relationship Id="rId7" Type="http://schemas.openxmlformats.org/officeDocument/2006/relationships/image" Target="../media/image77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emf"/><Relationship Id="rId5" Type="http://schemas.openxmlformats.org/officeDocument/2006/relationships/image" Target="../media/image87.png"/><Relationship Id="rId10" Type="http://schemas.openxmlformats.org/officeDocument/2006/relationships/image" Target="../media/image90.jpeg"/><Relationship Id="rId4" Type="http://schemas.openxmlformats.org/officeDocument/2006/relationships/image" Target="../media/image86.png"/><Relationship Id="rId9" Type="http://schemas.openxmlformats.org/officeDocument/2006/relationships/image" Target="../media/image8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emf"/><Relationship Id="rId13" Type="http://schemas.openxmlformats.org/officeDocument/2006/relationships/image" Target="../media/image98.png"/><Relationship Id="rId3" Type="http://schemas.openxmlformats.org/officeDocument/2006/relationships/image" Target="../media/image91.png"/><Relationship Id="rId7" Type="http://schemas.openxmlformats.org/officeDocument/2006/relationships/image" Target="../media/image48.emf"/><Relationship Id="rId12" Type="http://schemas.openxmlformats.org/officeDocument/2006/relationships/image" Target="../media/image9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4.png"/><Relationship Id="rId11" Type="http://schemas.openxmlformats.org/officeDocument/2006/relationships/image" Target="../media/image96.jpeg"/><Relationship Id="rId5" Type="http://schemas.openxmlformats.org/officeDocument/2006/relationships/image" Target="../media/image93.emf"/><Relationship Id="rId10" Type="http://schemas.openxmlformats.org/officeDocument/2006/relationships/image" Target="../media/image78.png"/><Relationship Id="rId4" Type="http://schemas.openxmlformats.org/officeDocument/2006/relationships/image" Target="../media/image92.png"/><Relationship Id="rId9" Type="http://schemas.openxmlformats.org/officeDocument/2006/relationships/image" Target="../media/image7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image" Target="../media/image99.png"/><Relationship Id="rId7" Type="http://schemas.openxmlformats.org/officeDocument/2006/relationships/image" Target="../media/image102.png"/><Relationship Id="rId12" Type="http://schemas.openxmlformats.org/officeDocument/2006/relationships/image" Target="../media/image10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1.png"/><Relationship Id="rId11" Type="http://schemas.openxmlformats.org/officeDocument/2006/relationships/image" Target="../media/image105.jpeg"/><Relationship Id="rId5" Type="http://schemas.openxmlformats.org/officeDocument/2006/relationships/image" Target="../media/image48.emf"/><Relationship Id="rId10" Type="http://schemas.openxmlformats.org/officeDocument/2006/relationships/image" Target="../media/image77.png"/><Relationship Id="rId4" Type="http://schemas.openxmlformats.org/officeDocument/2006/relationships/image" Target="../media/image100.emf"/><Relationship Id="rId9" Type="http://schemas.openxmlformats.org/officeDocument/2006/relationships/image" Target="../media/image10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emf"/><Relationship Id="rId13" Type="http://schemas.openxmlformats.org/officeDocument/2006/relationships/image" Target="../media/image114.jpeg"/><Relationship Id="rId3" Type="http://schemas.openxmlformats.org/officeDocument/2006/relationships/image" Target="../media/image48.emf"/><Relationship Id="rId7" Type="http://schemas.openxmlformats.org/officeDocument/2006/relationships/image" Target="../media/image109.emf"/><Relationship Id="rId12" Type="http://schemas.openxmlformats.org/officeDocument/2006/relationships/image" Target="../media/image113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1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emf"/><Relationship Id="rId11" Type="http://schemas.openxmlformats.org/officeDocument/2006/relationships/image" Target="../media/image112.jpeg"/><Relationship Id="rId5" Type="http://schemas.openxmlformats.org/officeDocument/2006/relationships/image" Target="../media/image108.emf"/><Relationship Id="rId15" Type="http://schemas.openxmlformats.org/officeDocument/2006/relationships/image" Target="../media/image116.jpeg"/><Relationship Id="rId10" Type="http://schemas.openxmlformats.org/officeDocument/2006/relationships/image" Target="../media/image111.jpeg"/><Relationship Id="rId4" Type="http://schemas.openxmlformats.org/officeDocument/2006/relationships/image" Target="../media/image107.emf"/><Relationship Id="rId9" Type="http://schemas.openxmlformats.org/officeDocument/2006/relationships/image" Target="../media/image77.png"/><Relationship Id="rId14" Type="http://schemas.openxmlformats.org/officeDocument/2006/relationships/image" Target="../media/image11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jpeg"/><Relationship Id="rId3" Type="http://schemas.openxmlformats.org/officeDocument/2006/relationships/image" Target="../media/image119.emf"/><Relationship Id="rId7" Type="http://schemas.openxmlformats.org/officeDocument/2006/relationships/image" Target="../media/image122.jpeg"/><Relationship Id="rId2" Type="http://schemas.openxmlformats.org/officeDocument/2006/relationships/image" Target="../media/image118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1.jpeg"/><Relationship Id="rId5" Type="http://schemas.openxmlformats.org/officeDocument/2006/relationships/image" Target="../media/image120.emf"/><Relationship Id="rId10" Type="http://schemas.openxmlformats.org/officeDocument/2006/relationships/image" Target="../media/image125.png"/><Relationship Id="rId4" Type="http://schemas.openxmlformats.org/officeDocument/2006/relationships/image" Target="../media/image107.emf"/><Relationship Id="rId9" Type="http://schemas.openxmlformats.org/officeDocument/2006/relationships/image" Target="../media/image1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7" Type="http://schemas.openxmlformats.org/officeDocument/2006/relationships/image" Target="../media/image110.emf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emf"/><Relationship Id="rId5" Type="http://schemas.openxmlformats.org/officeDocument/2006/relationships/image" Target="../media/image48.emf"/><Relationship Id="rId4" Type="http://schemas.openxmlformats.org/officeDocument/2006/relationships/image" Target="../media/image1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0.emf"/><Relationship Id="rId4" Type="http://schemas.openxmlformats.org/officeDocument/2006/relationships/image" Target="../media/image129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3.png"/><Relationship Id="rId4" Type="http://schemas.openxmlformats.org/officeDocument/2006/relationships/image" Target="../media/image132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emf"/><Relationship Id="rId10" Type="http://schemas.openxmlformats.org/officeDocument/2006/relationships/image" Target="../media/image17.jpeg"/><Relationship Id="rId4" Type="http://schemas.openxmlformats.org/officeDocument/2006/relationships/image" Target="../media/image11.png"/><Relationship Id="rId9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png"/><Relationship Id="rId18" Type="http://schemas.openxmlformats.org/officeDocument/2006/relationships/image" Target="../media/image32.jpeg"/><Relationship Id="rId3" Type="http://schemas.openxmlformats.org/officeDocument/2006/relationships/image" Target="../media/image12.emf"/><Relationship Id="rId21" Type="http://schemas.openxmlformats.org/officeDocument/2006/relationships/image" Target="../media/image35.jpe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jpeg"/><Relationship Id="rId2" Type="http://schemas.openxmlformats.org/officeDocument/2006/relationships/image" Target="../media/image18.png"/><Relationship Id="rId16" Type="http://schemas.openxmlformats.org/officeDocument/2006/relationships/image" Target="../media/image30.png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23" Type="http://schemas.openxmlformats.org/officeDocument/2006/relationships/image" Target="../media/image37.emf"/><Relationship Id="rId10" Type="http://schemas.openxmlformats.org/officeDocument/2006/relationships/image" Target="../media/image24.png"/><Relationship Id="rId19" Type="http://schemas.openxmlformats.org/officeDocument/2006/relationships/image" Target="../media/image33.jpeg"/><Relationship Id="rId4" Type="http://schemas.openxmlformats.org/officeDocument/2006/relationships/image" Target="../media/image13.png"/><Relationship Id="rId9" Type="http://schemas.openxmlformats.org/officeDocument/2006/relationships/image" Target="../media/image23.jpeg"/><Relationship Id="rId14" Type="http://schemas.openxmlformats.org/officeDocument/2006/relationships/image" Target="../media/image28.jpeg"/><Relationship Id="rId22" Type="http://schemas.openxmlformats.org/officeDocument/2006/relationships/image" Target="../media/image3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5.emf"/><Relationship Id="rId18" Type="http://schemas.openxmlformats.org/officeDocument/2006/relationships/image" Target="../media/image49.png"/><Relationship Id="rId3" Type="http://schemas.openxmlformats.org/officeDocument/2006/relationships/image" Target="../media/image10.png"/><Relationship Id="rId7" Type="http://schemas.openxmlformats.org/officeDocument/2006/relationships/image" Target="../media/image40.png"/><Relationship Id="rId12" Type="http://schemas.openxmlformats.org/officeDocument/2006/relationships/image" Target="../media/image44.png"/><Relationship Id="rId17" Type="http://schemas.openxmlformats.org/officeDocument/2006/relationships/image" Target="../media/image48.emf"/><Relationship Id="rId2" Type="http://schemas.openxmlformats.org/officeDocument/2006/relationships/image" Target="../media/image9.png"/><Relationship Id="rId16" Type="http://schemas.openxmlformats.org/officeDocument/2006/relationships/image" Target="../media/image12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png"/><Relationship Id="rId11" Type="http://schemas.openxmlformats.org/officeDocument/2006/relationships/image" Target="../media/image43.png"/><Relationship Id="rId5" Type="http://schemas.openxmlformats.org/officeDocument/2006/relationships/image" Target="../media/image38.png"/><Relationship Id="rId15" Type="http://schemas.openxmlformats.org/officeDocument/2006/relationships/image" Target="../media/image47.emf"/><Relationship Id="rId10" Type="http://schemas.openxmlformats.org/officeDocument/2006/relationships/image" Target="../media/image4.png"/><Relationship Id="rId19" Type="http://schemas.openxmlformats.org/officeDocument/2006/relationships/image" Target="../media/image50.emf"/><Relationship Id="rId4" Type="http://schemas.openxmlformats.org/officeDocument/2006/relationships/image" Target="../media/image11.png"/><Relationship Id="rId9" Type="http://schemas.openxmlformats.org/officeDocument/2006/relationships/image" Target="../media/image42.png"/><Relationship Id="rId14" Type="http://schemas.openxmlformats.org/officeDocument/2006/relationships/image" Target="../media/image46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emf"/><Relationship Id="rId3" Type="http://schemas.openxmlformats.org/officeDocument/2006/relationships/image" Target="../media/image52.png"/><Relationship Id="rId7" Type="http://schemas.openxmlformats.org/officeDocument/2006/relationships/image" Target="../media/image48.emf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9" Type="http://schemas.openxmlformats.org/officeDocument/2006/relationships/image" Target="../media/image57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66.jpg"/><Relationship Id="rId3" Type="http://schemas.openxmlformats.org/officeDocument/2006/relationships/image" Target="../media/image59.emf"/><Relationship Id="rId7" Type="http://schemas.openxmlformats.org/officeDocument/2006/relationships/image" Target="../media/image14.png"/><Relationship Id="rId12" Type="http://schemas.openxmlformats.org/officeDocument/2006/relationships/image" Target="../media/image65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emf"/><Relationship Id="rId11" Type="http://schemas.openxmlformats.org/officeDocument/2006/relationships/image" Target="../media/image64.jpeg"/><Relationship Id="rId5" Type="http://schemas.openxmlformats.org/officeDocument/2006/relationships/image" Target="../media/image61.emf"/><Relationship Id="rId10" Type="http://schemas.openxmlformats.org/officeDocument/2006/relationships/image" Target="../media/image63.jpeg"/><Relationship Id="rId4" Type="http://schemas.openxmlformats.org/officeDocument/2006/relationships/image" Target="../media/image60.emf"/><Relationship Id="rId9" Type="http://schemas.openxmlformats.org/officeDocument/2006/relationships/image" Target="../media/image6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7.png"/><Relationship Id="rId7" Type="http://schemas.openxmlformats.org/officeDocument/2006/relationships/image" Target="../media/image14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emf"/><Relationship Id="rId11" Type="http://schemas.openxmlformats.org/officeDocument/2006/relationships/image" Target="../media/image73.jpeg"/><Relationship Id="rId5" Type="http://schemas.openxmlformats.org/officeDocument/2006/relationships/image" Target="../media/image69.png"/><Relationship Id="rId10" Type="http://schemas.openxmlformats.org/officeDocument/2006/relationships/image" Target="../media/image72.jpeg"/><Relationship Id="rId4" Type="http://schemas.openxmlformats.org/officeDocument/2006/relationships/image" Target="../media/image68.emf"/><Relationship Id="rId9" Type="http://schemas.openxmlformats.org/officeDocument/2006/relationships/image" Target="../media/image7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380488"/>
            <a:ext cx="12237720" cy="4819015"/>
          </a:xfrm>
          <a:custGeom>
            <a:avLst/>
            <a:gdLst/>
            <a:ahLst/>
            <a:cxnLst/>
            <a:rect l="l" t="t" r="r" b="b"/>
            <a:pathLst>
              <a:path w="12237720" h="4819015">
                <a:moveTo>
                  <a:pt x="12237720" y="0"/>
                </a:moveTo>
                <a:lnTo>
                  <a:pt x="0" y="0"/>
                </a:lnTo>
                <a:lnTo>
                  <a:pt x="0" y="4818888"/>
                </a:lnTo>
                <a:lnTo>
                  <a:pt x="12237720" y="4818888"/>
                </a:lnTo>
                <a:lnTo>
                  <a:pt x="12237720" y="0"/>
                </a:lnTo>
                <a:close/>
              </a:path>
            </a:pathLst>
          </a:custGeom>
          <a:noFill/>
        </p:spPr>
        <p:txBody>
          <a:bodyPr wrap="square" lIns="0" tIns="0" rIns="0" bIns="0" rtlCol="0"/>
          <a:lstStyle/>
          <a:p>
            <a:endParaRPr lang="ru-RU" dirty="0" smtClean="0">
              <a:latin typeface="Bahnschrift Condensed" pitchFamily="34" charset="0"/>
            </a:endParaRPr>
          </a:p>
          <a:p>
            <a:endParaRPr lang="ru-RU" dirty="0">
              <a:latin typeface="Bahnschrift Condensed" pitchFamily="34" charset="0"/>
            </a:endParaRPr>
          </a:p>
          <a:p>
            <a:endParaRPr lang="ru-RU" dirty="0" smtClean="0">
              <a:latin typeface="Bahnschrift Condensed" pitchFamily="34" charset="0"/>
            </a:endParaRPr>
          </a:p>
          <a:p>
            <a:endParaRPr lang="ru-RU" dirty="0">
              <a:latin typeface="Bahnschrift Condensed" pitchFamily="34" charset="0"/>
            </a:endParaRPr>
          </a:p>
          <a:p>
            <a:endParaRPr lang="ru-RU" dirty="0" smtClean="0">
              <a:latin typeface="Bahnschrift Condensed" pitchFamily="34" charset="0"/>
            </a:endParaRPr>
          </a:p>
          <a:p>
            <a:endParaRPr lang="ru-RU" dirty="0">
              <a:latin typeface="Bahnschrift Condensed" pitchFamily="34" charset="0"/>
            </a:endParaRPr>
          </a:p>
          <a:p>
            <a:endParaRPr lang="ru-RU" dirty="0" smtClean="0">
              <a:latin typeface="Bahnschrift Condensed" pitchFamily="34" charset="0"/>
            </a:endParaRPr>
          </a:p>
          <a:p>
            <a:endParaRPr dirty="0">
              <a:latin typeface="Bahnschrift Condensed" pitchFamily="34" charset="0"/>
            </a:endParaRPr>
          </a:p>
        </p:txBody>
      </p:sp>
      <p:pic>
        <p:nvPicPr>
          <p:cNvPr id="23" name="Рисунок 22" descr="O:\Авакова\ЭБ\Герб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552450"/>
            <a:ext cx="954800" cy="109197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7" name="TextBox 26"/>
          <p:cNvSpPr txBox="1"/>
          <p:nvPr/>
        </p:nvSpPr>
        <p:spPr>
          <a:xfrm>
            <a:off x="1746482" y="744495"/>
            <a:ext cx="39079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Bahnschrift Condensed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Муниципальное образование </a:t>
            </a:r>
            <a:r>
              <a:rPr lang="ru-RU" sz="2000" dirty="0" smtClean="0">
                <a:latin typeface="Bahnschrift Condensed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Печенгский муниципальный округ</a:t>
            </a:r>
            <a:endParaRPr lang="ru-RU" sz="2000" dirty="0">
              <a:latin typeface="Bahnschrift Condensed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97000" y="3510991"/>
            <a:ext cx="8112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92808" y="2756938"/>
            <a:ext cx="819284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0070C0"/>
                </a:solidFill>
                <a:latin typeface="Bahnschrift Condensed" pitchFamily="34" charset="0"/>
                <a:ea typeface="Microsoft JhengHei UI" pitchFamily="34" charset="-120"/>
              </a:rPr>
              <a:t>ОБ ИСПОЛНЕНИИ БЮДЖЕТА ОКРУГА ЗА 2024 ГОД  </a:t>
            </a:r>
            <a:endParaRPr lang="ru-RU" sz="6600" dirty="0">
              <a:solidFill>
                <a:srgbClr val="0070C0"/>
              </a:solidFill>
              <a:latin typeface="Bahnschrift Condensed" pitchFamily="34" charset="0"/>
              <a:ea typeface="Microsoft JhengHei UI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2024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665016" y="792138"/>
            <a:ext cx="6768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ФИЗИЧЕСКАЯ КУЛЬТУРА И СПОРТ</a:t>
            </a:r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 -</a:t>
            </a:r>
            <a:endParaRPr lang="ru-RU" sz="2800" dirty="0">
              <a:solidFill>
                <a:srgbClr val="0070C0"/>
              </a:solidFill>
              <a:latin typeface="Bahnschrift Condense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6899" y="532864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Налог на доходы физических лиц</a:t>
            </a:r>
          </a:p>
          <a:p>
            <a:pPr algn="ctr"/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68,6%</a:t>
            </a:r>
            <a:endParaRPr lang="ru-RU" sz="1400" b="1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92808" y="1315359"/>
            <a:ext cx="4176464" cy="637080"/>
          </a:xfrm>
          <a:prstGeom prst="rect">
            <a:avLst/>
          </a:prstGeom>
          <a:solidFill>
            <a:srgbClr val="007AD6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        </a:t>
            </a:r>
            <a:r>
              <a:rPr lang="ru-RU" sz="3500" dirty="0" smtClean="0">
                <a:solidFill>
                  <a:schemeClr val="bg1"/>
                </a:solidFill>
                <a:latin typeface="Bahnschrift Condensed" pitchFamily="34" charset="0"/>
              </a:rPr>
              <a:t>113,7 </a:t>
            </a:r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млн рублей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772548" y="2082229"/>
            <a:ext cx="4196723" cy="4758582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/>
            <a:r>
              <a:rPr lang="ru-RU" sz="2000" b="1" dirty="0" smtClean="0">
                <a:solidFill>
                  <a:prstClr val="black"/>
                </a:solidFill>
                <a:latin typeface="Bahnschrift Condensed" pitchFamily="34" charset="0"/>
              </a:rPr>
              <a:t>Ремонты, оснащение СК</a:t>
            </a:r>
          </a:p>
          <a:p>
            <a:pPr marL="361950"/>
            <a:endParaRPr lang="ru-RU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8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180000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Ремонт санитарной комнаты  для создание условий доступности инвалидов в СК Металлург</a:t>
            </a:r>
          </a:p>
          <a:p>
            <a:pPr marL="180000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Комплекс работ на объекте «Тропа Здоровья»</a:t>
            </a:r>
          </a:p>
          <a:p>
            <a:pPr marL="180000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Разработка проекта узлов учета тепловой энергии</a:t>
            </a:r>
          </a:p>
          <a:p>
            <a:pPr marL="180000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Замена декоративного освещения входной группы СК «Дельфин» </a:t>
            </a:r>
          </a:p>
          <a:p>
            <a:pPr marL="180000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Приобретение инвентаря, поставка и установка крытого хоккейного корта в пгт Никель</a:t>
            </a:r>
          </a:p>
          <a:p>
            <a:pPr marL="180000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Благоустройство территории у СК Строитель</a:t>
            </a:r>
            <a:endParaRPr lang="ru-RU" sz="1400" dirty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72000"/>
            <a:endParaRPr lang="ru-RU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72000"/>
            <a:endParaRPr lang="ru-RU" b="1" dirty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361950"/>
            <a:endParaRPr lang="ru-RU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 lvl="0"/>
            <a:endParaRPr lang="ru-RU" sz="10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13455" y="2282902"/>
            <a:ext cx="216024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4482E6"/>
                </a:solidFill>
                <a:latin typeface="Bahnschrift Condensed" pitchFamily="34" charset="0"/>
              </a:rPr>
              <a:t>       </a:t>
            </a:r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14,3</a:t>
            </a:r>
            <a:r>
              <a:rPr lang="ru-RU" sz="33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69" y="1375751"/>
            <a:ext cx="662411" cy="576688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5185296" y="1375751"/>
            <a:ext cx="3096344" cy="5465058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/>
            <a:r>
              <a:rPr lang="ru-RU" sz="2400" b="1" dirty="0" smtClean="0">
                <a:solidFill>
                  <a:prstClr val="black"/>
                </a:solidFill>
                <a:latin typeface="Bahnschrift Condensed" pitchFamily="34" charset="0"/>
              </a:rPr>
              <a:t>Открытие спортивного  пространства   в пгт Печенга «Сопки»</a:t>
            </a:r>
            <a:endParaRPr lang="ru-RU" sz="2400" b="1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828000"/>
            <a:endParaRPr lang="ru-RU" sz="8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828000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    </a:t>
            </a:r>
          </a:p>
          <a:p>
            <a:pPr marL="828000"/>
            <a:endParaRPr lang="ru-RU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265113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Проведен ремонт помещения;</a:t>
            </a:r>
          </a:p>
          <a:p>
            <a:pPr marL="265113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Приобретение тренажеров, оборудования</a:t>
            </a:r>
          </a:p>
          <a:p>
            <a:pPr marL="265113"/>
            <a:endParaRPr lang="ru-RU" sz="16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828000"/>
            <a:endParaRPr lang="ru-RU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828000"/>
            <a:endParaRPr lang="ru-RU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828000"/>
            <a:endParaRPr lang="ru-RU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828000"/>
            <a:endParaRPr lang="ru-RU" b="1" dirty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828000"/>
            <a:endParaRPr lang="ru-RU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828000"/>
            <a:endParaRPr lang="ru-RU" b="1" dirty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828000"/>
            <a:endParaRPr lang="ru-RU" b="1" dirty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72000"/>
            <a:endParaRPr lang="ru-RU" b="1" dirty="0">
              <a:solidFill>
                <a:srgbClr val="4482E6"/>
              </a:solidFill>
              <a:latin typeface="Bahnschrift Condensed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8425656" y="1375751"/>
            <a:ext cx="3274675" cy="5465058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500" dirty="0" smtClean="0">
                <a:solidFill>
                  <a:prstClr val="black"/>
                </a:solidFill>
                <a:latin typeface="Bahnschrift Condensed" pitchFamily="34" charset="0"/>
              </a:rPr>
              <a:t>             </a:t>
            </a:r>
            <a:r>
              <a:rPr lang="ru-RU" sz="2000" b="1" dirty="0" smtClean="0">
                <a:solidFill>
                  <a:prstClr val="black"/>
                </a:solidFill>
                <a:latin typeface="Bahnschrift Condensed" pitchFamily="34" charset="0"/>
              </a:rPr>
              <a:t>Капитальные вложения</a:t>
            </a:r>
          </a:p>
          <a:p>
            <a:pPr marL="895350"/>
            <a:endParaRPr lang="ru-RU" sz="6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8953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Инженерные 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изыскания, связанные со строительством  быстровозводимого ФОК в пгт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Печенга</a:t>
            </a:r>
          </a:p>
          <a:p>
            <a:pPr marL="895350"/>
            <a:endParaRPr lang="ru-RU" sz="1050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266700"/>
            <a:r>
              <a:rPr lang="ru-RU" b="1" dirty="0" smtClean="0">
                <a:solidFill>
                  <a:srgbClr val="FF0000"/>
                </a:solidFill>
                <a:latin typeface="Bahnschrift Condensed" pitchFamily="34" charset="0"/>
              </a:rPr>
              <a:t>              </a:t>
            </a:r>
            <a:r>
              <a:rPr lang="ru-RU" sz="2000" b="1" dirty="0" smtClean="0">
                <a:solidFill>
                  <a:schemeClr val="tx1"/>
                </a:solidFill>
                <a:latin typeface="Bahnschrift Condensed" pitchFamily="34" charset="0"/>
              </a:rPr>
              <a:t>Массовый спорт</a:t>
            </a:r>
            <a:endParaRPr lang="ru-RU" sz="2000" b="1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266700"/>
            <a:endParaRPr lang="ru-RU" sz="1500" dirty="0" smtClean="0">
              <a:solidFill>
                <a:srgbClr val="FF0000"/>
              </a:solidFill>
              <a:latin typeface="Bahnschrift Condensed" pitchFamily="34" charset="0"/>
            </a:endParaRPr>
          </a:p>
          <a:p>
            <a:pPr marL="266700"/>
            <a:endParaRPr lang="ru-RU" sz="1500" dirty="0">
              <a:solidFill>
                <a:srgbClr val="FF0000"/>
              </a:solidFill>
              <a:latin typeface="Bahnschrift Condensed" pitchFamily="34" charset="0"/>
            </a:endParaRPr>
          </a:p>
          <a:p>
            <a:pPr marL="266700"/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Чемпионат и Первенство по кикбоксингу</a:t>
            </a:r>
          </a:p>
          <a:p>
            <a:pPr marL="266700"/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г. </a:t>
            </a:r>
            <a:r>
              <a:rPr lang="ru-RU" sz="1500" dirty="0" err="1" smtClean="0">
                <a:solidFill>
                  <a:schemeClr val="tx1"/>
                </a:solidFill>
                <a:latin typeface="Bahnschrift Condensed" pitchFamily="34" charset="0"/>
              </a:rPr>
              <a:t>Ковдор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 (2 золотых медалей)</a:t>
            </a:r>
          </a:p>
          <a:p>
            <a:pPr marL="266700"/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Соревнования по плаванию на приз Снегурочки (4 </a:t>
            </a:r>
            <a:r>
              <a:rPr lang="ru-RU" sz="1500" dirty="0">
                <a:solidFill>
                  <a:schemeClr val="tx1"/>
                </a:solidFill>
                <a:latin typeface="Bahnschrift Condensed" pitchFamily="34" charset="0"/>
              </a:rPr>
              <a:t>золотых, 3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 серебряная,  бронзовая  медалей)</a:t>
            </a:r>
          </a:p>
          <a:p>
            <a:pPr marL="266700"/>
            <a:r>
              <a:rPr lang="en-US" sz="1500" dirty="0" smtClean="0">
                <a:solidFill>
                  <a:schemeClr val="tx1"/>
                </a:solidFill>
                <a:latin typeface="Bahnschrift Condensed" pitchFamily="34" charset="0"/>
              </a:rPr>
              <a:t>VII 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Всероссийские «Старты мечты» для детей с ОВЗ, г. Горно-Алтайск – спортивная реабилитация и социализация людей с ДЦП </a:t>
            </a:r>
          </a:p>
          <a:p>
            <a:pPr marL="266700"/>
            <a:endParaRPr lang="ru-RU" sz="15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266700"/>
            <a:endParaRPr lang="ru-RU" sz="8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260133" y="1900914"/>
            <a:ext cx="12429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3,2</a:t>
            </a:r>
            <a:endParaRPr lang="ru-RU" sz="3200" u="sng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algn="ctr"/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 flipH="1">
            <a:off x="6049392" y="2573404"/>
            <a:ext cx="1728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9,8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pic>
        <p:nvPicPr>
          <p:cNvPr id="61" name="Рисунок 60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129" y="2858967"/>
            <a:ext cx="201069" cy="201069"/>
          </a:xfrm>
          <a:prstGeom prst="rect">
            <a:avLst/>
          </a:prstGeom>
        </p:spPr>
      </p:pic>
      <p:pic>
        <p:nvPicPr>
          <p:cNvPr id="63" name="Рисунок 62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325" y="3297436"/>
            <a:ext cx="201069" cy="201069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129" y="3505344"/>
            <a:ext cx="201069" cy="201069"/>
          </a:xfrm>
          <a:prstGeom prst="rect">
            <a:avLst/>
          </a:prstGeom>
        </p:spPr>
      </p:pic>
      <p:pic>
        <p:nvPicPr>
          <p:cNvPr id="65" name="Рисунок 64">
            <a:extLst>
              <a:ext uri="{FF2B5EF4-FFF2-40B4-BE49-F238E27FC236}">
                <a16:creationId xmlns="" xmlns:a16="http://schemas.microsoft.com/office/drawing/2014/main" id="{17E502BD-3D90-0C41-8437-FE8095357E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479" y="2082228"/>
            <a:ext cx="468370" cy="46837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2" name="Рисунок 71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0501" y="3774771"/>
            <a:ext cx="201069" cy="201069"/>
          </a:xfrm>
          <a:prstGeom prst="rect">
            <a:avLst/>
          </a:prstGeom>
        </p:spPr>
      </p:pic>
      <p:pic>
        <p:nvPicPr>
          <p:cNvPr id="73" name="Рисунок 72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0960" y="4242325"/>
            <a:ext cx="201069" cy="201069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0429" y="4897542"/>
            <a:ext cx="201069" cy="201069"/>
          </a:xfrm>
          <a:prstGeom prst="rect">
            <a:avLst/>
          </a:prstGeom>
        </p:spPr>
      </p:pic>
      <p:pic>
        <p:nvPicPr>
          <p:cNvPr id="78" name="Рисунок 7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924" y="1278419"/>
            <a:ext cx="648337" cy="580800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350" y="3746013"/>
            <a:ext cx="201069" cy="201069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9010078" y="3189996"/>
            <a:ext cx="2007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3,7</a:t>
            </a:r>
            <a:r>
              <a:rPr lang="ru-RU" sz="32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97D38951-28F7-2A4E-914D-D771A3A47A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79330" y="1417432"/>
            <a:ext cx="491886" cy="456751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86" y="4141519"/>
            <a:ext cx="201612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86" y="4556379"/>
            <a:ext cx="201612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883" y="3213322"/>
            <a:ext cx="201612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490" y="3482383"/>
            <a:ext cx="201612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321" y="4069719"/>
            <a:ext cx="2917989" cy="266217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360" y="4897542"/>
            <a:ext cx="1519251" cy="11579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464" y="4862790"/>
            <a:ext cx="1662983" cy="182191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120" y="5650935"/>
            <a:ext cx="1322203" cy="108095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6906" y="5573963"/>
            <a:ext cx="2051424" cy="1157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17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2024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93008" y="720130"/>
            <a:ext cx="684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МОЛОДЕЖНАЯ ПОЛИТИКА</a:t>
            </a:r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 -</a:t>
            </a:r>
            <a:endParaRPr lang="ru-RU" sz="2800" dirty="0">
              <a:solidFill>
                <a:srgbClr val="0070C0"/>
              </a:solidFill>
              <a:latin typeface="Bahnschrift Condense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6899" y="532864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Налог на доходы физических лиц</a:t>
            </a:r>
          </a:p>
          <a:p>
            <a:pPr algn="ctr"/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68,6%</a:t>
            </a:r>
            <a:endParaRPr lang="ru-RU" sz="1400" b="1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36823" y="1243350"/>
            <a:ext cx="2880321" cy="594439"/>
          </a:xfrm>
          <a:prstGeom prst="rect">
            <a:avLst/>
          </a:prstGeom>
          <a:solidFill>
            <a:srgbClr val="007AD6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        </a:t>
            </a:r>
            <a:r>
              <a:rPr lang="en-US" sz="3500" dirty="0" smtClean="0">
                <a:solidFill>
                  <a:schemeClr val="bg1"/>
                </a:solidFill>
                <a:latin typeface="Bahnschrift Condensed" pitchFamily="34" charset="0"/>
              </a:rPr>
              <a:t>3</a:t>
            </a:r>
            <a:r>
              <a:rPr lang="ru-RU" sz="3500" dirty="0" smtClean="0">
                <a:solidFill>
                  <a:schemeClr val="bg1"/>
                </a:solidFill>
                <a:latin typeface="Bahnschrift Condensed" pitchFamily="34" charset="0"/>
              </a:rPr>
              <a:t>0,9 </a:t>
            </a:r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млн рублей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936823" y="1955384"/>
            <a:ext cx="2880321" cy="4813418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714375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       Пространство «СОПКИ.МОЛОДЕЖЬ»</a:t>
            </a:r>
          </a:p>
          <a:p>
            <a:pPr marL="714375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        пгт. Печенга</a:t>
            </a:r>
          </a:p>
          <a:p>
            <a:pPr marL="714375" algn="ctr"/>
            <a:endParaRPr lang="ru-RU" sz="8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714375"/>
            <a:r>
              <a:rPr lang="ru-RU" sz="1500" dirty="0" smtClean="0">
                <a:solidFill>
                  <a:prstClr val="black"/>
                </a:solidFill>
                <a:latin typeface="Bahnschrift Condensed" pitchFamily="34" charset="0"/>
              </a:rPr>
              <a:t>      </a:t>
            </a:r>
          </a:p>
          <a:p>
            <a:pPr marL="714375"/>
            <a:r>
              <a:rPr lang="ru-RU" sz="1500" dirty="0" smtClean="0">
                <a:solidFill>
                  <a:prstClr val="black"/>
                </a:solidFill>
                <a:latin typeface="Bahnschrift Condensed" pitchFamily="34" charset="0"/>
              </a:rPr>
              <a:t>      </a:t>
            </a:r>
          </a:p>
          <a:p>
            <a:pPr marL="714375"/>
            <a:endParaRPr lang="ru-RU" sz="15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714375"/>
            <a:endParaRPr lang="ru-RU" sz="15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17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17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 lvl="0"/>
            <a:endParaRPr lang="ru-RU" sz="10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553448" y="2163133"/>
            <a:ext cx="766557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300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9,0</a:t>
            </a:r>
          </a:p>
          <a:p>
            <a:r>
              <a:rPr lang="ru-RU" sz="1200" dirty="0">
                <a:latin typeface="Bahnschrift Condensed" pitchFamily="34" charset="0"/>
              </a:rPr>
              <a:t>м</a:t>
            </a:r>
            <a:r>
              <a:rPr lang="ru-RU" sz="1200" dirty="0" smtClean="0">
                <a:latin typeface="Bahnschrift Condensed" pitchFamily="34" charset="0"/>
              </a:rPr>
              <a:t>лн рублей</a:t>
            </a:r>
            <a:endParaRPr lang="ru-RU" sz="1200" dirty="0">
              <a:latin typeface="Bahnschrift Condensed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4033168" y="1243350"/>
            <a:ext cx="7488832" cy="4046820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/>
            <a:r>
              <a:rPr lang="ru-RU" sz="1500" dirty="0" smtClean="0">
                <a:solidFill>
                  <a:prstClr val="black"/>
                </a:solidFill>
                <a:latin typeface="Bahnschrift Condensed" pitchFamily="34" charset="0"/>
              </a:rPr>
              <a:t>  </a:t>
            </a:r>
            <a:r>
              <a:rPr lang="ru-RU" sz="1700" b="1" dirty="0" smtClean="0">
                <a:solidFill>
                  <a:prstClr val="black"/>
                </a:solidFill>
                <a:latin typeface="Bahnschrift Condensed" pitchFamily="34" charset="0"/>
              </a:rPr>
              <a:t>Оснащение Комнат Всероссийского Военно-патриотического движения «ЮНАРМИЯ» </a:t>
            </a:r>
          </a:p>
          <a:p>
            <a:pPr marL="361950" lvl="0" algn="just"/>
            <a:endParaRPr lang="ru-RU" sz="8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lvl="0" algn="just"/>
            <a:r>
              <a:rPr lang="ru-RU" sz="1700" dirty="0" smtClean="0">
                <a:solidFill>
                  <a:prstClr val="black"/>
                </a:solidFill>
                <a:latin typeface="Bahnschrift Condensed" pitchFamily="34" charset="0"/>
              </a:rPr>
              <a:t>Приобретение формы, учебно-наглядного</a:t>
            </a:r>
          </a:p>
          <a:p>
            <a:pPr marL="361950" lvl="0" algn="just"/>
            <a:r>
              <a:rPr lang="ru-RU" sz="1700" dirty="0" smtClean="0">
                <a:solidFill>
                  <a:prstClr val="black"/>
                </a:solidFill>
                <a:latin typeface="Bahnschrift Condensed" pitchFamily="34" charset="0"/>
              </a:rPr>
              <a:t>пособия на базе МБУ СОШ №№ 3,  19</a:t>
            </a:r>
          </a:p>
          <a:p>
            <a:pPr marL="361950" lvl="0" algn="just"/>
            <a:endParaRPr lang="ru-RU" sz="17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ctr"/>
            <a:endParaRPr lang="ru-RU" sz="17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lvl="0" algn="ctr"/>
            <a:endParaRPr lang="ru-RU" sz="17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lvl="0" algn="ctr"/>
            <a:endParaRPr lang="ru-RU" sz="17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lvl="0" algn="ctr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lvl="0" algn="ctr"/>
            <a:r>
              <a:rPr lang="ru-RU" sz="1700" b="1" dirty="0" smtClean="0">
                <a:solidFill>
                  <a:prstClr val="black"/>
                </a:solidFill>
                <a:latin typeface="Bahnschrift Condensed" pitchFamily="34" charset="0"/>
              </a:rPr>
              <a:t>Открытие отделений Движение Первых»</a:t>
            </a:r>
          </a:p>
          <a:p>
            <a:pPr marL="361950" lvl="0" algn="just"/>
            <a:r>
              <a:rPr lang="ru-RU" sz="1700" dirty="0" smtClean="0">
                <a:solidFill>
                  <a:prstClr val="black"/>
                </a:solidFill>
                <a:latin typeface="Bahnschrift Condensed" pitchFamily="34" charset="0"/>
              </a:rPr>
              <a:t>Ремонт и оснащение  кабинетов для </a:t>
            </a:r>
            <a:r>
              <a:rPr lang="ru-RU" sz="1700" dirty="0" err="1" smtClean="0">
                <a:solidFill>
                  <a:prstClr val="black"/>
                </a:solidFill>
                <a:latin typeface="Bahnschrift Condensed" pitchFamily="34" charset="0"/>
              </a:rPr>
              <a:t>ООГДиМ</a:t>
            </a:r>
            <a:r>
              <a:rPr lang="ru-RU" sz="17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</a:p>
          <a:p>
            <a:pPr marL="361950" lvl="0" algn="just"/>
            <a:r>
              <a:rPr lang="ru-RU" sz="1700" dirty="0" smtClean="0">
                <a:solidFill>
                  <a:prstClr val="black"/>
                </a:solidFill>
                <a:latin typeface="Bahnschrift Condensed" pitchFamily="34" charset="0"/>
              </a:rPr>
              <a:t>МБУ ДО ДДТ № 1, пгт. Никель</a:t>
            </a:r>
          </a:p>
          <a:p>
            <a:pPr marL="361950" lvl="0" algn="just"/>
            <a:r>
              <a:rPr lang="ru-RU" sz="1700" dirty="0" smtClean="0">
                <a:solidFill>
                  <a:prstClr val="black"/>
                </a:solidFill>
                <a:latin typeface="Bahnschrift Condensed" pitchFamily="34" charset="0"/>
              </a:rPr>
              <a:t>СК Строитель, г. Заполярный</a:t>
            </a:r>
          </a:p>
          <a:p>
            <a:pPr marL="361950" lvl="0" algn="just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1,3 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млн </a:t>
            </a:r>
            <a:r>
              <a:rPr lang="ru-RU" sz="1600" dirty="0">
                <a:solidFill>
                  <a:prstClr val="black"/>
                </a:solidFill>
                <a:latin typeface="Bahnschrift Condensed" pitchFamily="34" charset="0"/>
              </a:rPr>
              <a:t>рублей</a:t>
            </a:r>
          </a:p>
          <a:p>
            <a:pPr marL="361950" lvl="0" algn="ctr"/>
            <a:endParaRPr lang="ru-RU" sz="1700" b="1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44936" y="2841461"/>
            <a:ext cx="10721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10,2</a:t>
            </a:r>
          </a:p>
          <a:p>
            <a:pPr algn="ctr"/>
            <a:r>
              <a:rPr lang="ru-RU" sz="1600" dirty="0" smtClean="0">
                <a:latin typeface="Bahnschrift Condensed" pitchFamily="34" charset="0"/>
              </a:rPr>
              <a:t>млн рублей</a:t>
            </a:r>
            <a:endParaRPr lang="ru-RU" sz="1600" dirty="0">
              <a:latin typeface="Bahnschrift Condensed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208200" y="2336761"/>
            <a:ext cx="182505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  1,4</a:t>
            </a:r>
            <a:r>
              <a:rPr lang="ru-RU" sz="3300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latin typeface="Bahnschrift Condensed" pitchFamily="34" charset="0"/>
              </a:rPr>
              <a:t>млн рублей</a:t>
            </a:r>
            <a:endParaRPr lang="ru-RU" sz="1600" dirty="0">
              <a:latin typeface="Bahnschrift Condensed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358" y="1204224"/>
            <a:ext cx="648072" cy="70593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321" y="1863486"/>
            <a:ext cx="675147" cy="62219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905" y="1282894"/>
            <a:ext cx="505926" cy="548595"/>
          </a:xfrm>
          <a:prstGeom prst="rect">
            <a:avLst/>
          </a:prstGeom>
        </p:spPr>
      </p:pic>
      <p:sp>
        <p:nvSpPr>
          <p:cNvPr id="46" name="Прямоугольник 45"/>
          <p:cNvSpPr/>
          <p:nvPr/>
        </p:nvSpPr>
        <p:spPr>
          <a:xfrm>
            <a:off x="4046787" y="5328642"/>
            <a:ext cx="7488831" cy="144016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/>
            <a:r>
              <a:rPr lang="ru-RU" sz="1500" dirty="0" smtClean="0">
                <a:solidFill>
                  <a:prstClr val="black"/>
                </a:solidFill>
                <a:latin typeface="Bahnschrift Condensed" pitchFamily="34" charset="0"/>
              </a:rPr>
              <a:t>  </a:t>
            </a:r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ctr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16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r>
              <a:rPr lang="ru-RU" dirty="0" smtClean="0">
                <a:solidFill>
                  <a:prstClr val="black"/>
                </a:solidFill>
                <a:latin typeface="Bahnschrift Condensed" pitchFamily="34" charset="0"/>
              </a:rPr>
              <a:t>Разработка ПСД, дизайн-проекта</a:t>
            </a:r>
          </a:p>
          <a:p>
            <a:pPr marL="361950"/>
            <a:r>
              <a:rPr lang="ru-RU" dirty="0" smtClean="0">
                <a:solidFill>
                  <a:prstClr val="black"/>
                </a:solidFill>
                <a:latin typeface="Bahnschrift Condensed" pitchFamily="34" charset="0"/>
              </a:rPr>
              <a:t>воинского захоронения в пгт Печенга </a:t>
            </a:r>
          </a:p>
          <a:p>
            <a:pPr marL="990600" algn="just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</a:p>
          <a:p>
            <a:pPr marL="990600" algn="just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endParaRPr lang="ru-RU" sz="16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942" y="5305159"/>
            <a:ext cx="552073" cy="598079"/>
          </a:xfrm>
          <a:prstGeom prst="rect">
            <a:avLst/>
          </a:prstGeom>
        </p:spPr>
      </p:pic>
      <p:sp>
        <p:nvSpPr>
          <p:cNvPr id="57" name="TextBox 56"/>
          <p:cNvSpPr txBox="1"/>
          <p:nvPr/>
        </p:nvSpPr>
        <p:spPr>
          <a:xfrm>
            <a:off x="6648490" y="5217765"/>
            <a:ext cx="206519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2,0 </a:t>
            </a:r>
            <a:r>
              <a:rPr lang="ru-RU" sz="1600" dirty="0" smtClean="0">
                <a:latin typeface="Bahnschrift Condensed" pitchFamily="34" charset="0"/>
              </a:rPr>
              <a:t>млн рублей</a:t>
            </a:r>
            <a:endParaRPr lang="ru-RU" sz="1600" dirty="0">
              <a:latin typeface="Bahnschrift Condensed" pitchFamily="34" charset="0"/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73979" y="3804082"/>
            <a:ext cx="201069" cy="20106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7049" y="5948187"/>
            <a:ext cx="201069" cy="201069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8065616" y="5817928"/>
            <a:ext cx="33123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ahnschrift Condensed" pitchFamily="34" charset="0"/>
              </a:rPr>
              <a:t>Разработка ПСД мемориального комплекса «Героям подводникам Северного флота» нп Лиинахамари</a:t>
            </a:r>
            <a:endParaRPr lang="ru-RU" dirty="0">
              <a:latin typeface="Bahnschrift Condensed" pitchFamily="34" charset="0"/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63242" y="6032357"/>
            <a:ext cx="201069" cy="20106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394" y="1831489"/>
            <a:ext cx="201612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3608" y="1540569"/>
            <a:ext cx="3240360" cy="174542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3608" y="3672458"/>
            <a:ext cx="3240360" cy="153165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371" y="3736074"/>
            <a:ext cx="2691223" cy="2962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15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2024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665016" y="720130"/>
            <a:ext cx="6768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ТРАНСПОРТНАЯ СИСТЕМА</a:t>
            </a:r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 -</a:t>
            </a:r>
            <a:endParaRPr lang="ru-RU" sz="2800" dirty="0">
              <a:solidFill>
                <a:srgbClr val="0070C0"/>
              </a:solidFill>
              <a:latin typeface="Bahnschrift Condensed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95649" y="1243350"/>
            <a:ext cx="2929879" cy="506659"/>
          </a:xfrm>
          <a:prstGeom prst="rect">
            <a:avLst/>
          </a:prstGeom>
          <a:solidFill>
            <a:srgbClr val="007AD6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        </a:t>
            </a:r>
            <a:r>
              <a:rPr lang="ru-RU" sz="3500" dirty="0" smtClean="0">
                <a:solidFill>
                  <a:schemeClr val="bg1"/>
                </a:solidFill>
                <a:latin typeface="Bahnschrift Condensed" pitchFamily="34" charset="0"/>
              </a:rPr>
              <a:t>250,0 </a:t>
            </a:r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млн рублей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895650" y="1933194"/>
            <a:ext cx="2929878" cy="2280423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Дорожный фонд Печенгского муниципального округа</a:t>
            </a:r>
            <a:endParaRPr lang="ru-RU" b="1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 lvl="0"/>
            <a:endParaRPr lang="ru-RU" sz="10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033168" y="4330472"/>
            <a:ext cx="7416823" cy="2582346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66700" algn="ctr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 Проведение капитального ремонта мостовых сооружений </a:t>
            </a:r>
          </a:p>
          <a:p>
            <a:pPr marL="266700" algn="ctr"/>
            <a:endParaRPr lang="ru-RU" sz="7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266700" algn="ctr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                  * р Колосйоки                                              * р </a:t>
            </a:r>
            <a:r>
              <a:rPr lang="ru-RU" sz="1600" dirty="0" err="1" smtClean="0">
                <a:solidFill>
                  <a:prstClr val="black"/>
                </a:solidFill>
                <a:latin typeface="Bahnschrift Condensed" pitchFamily="34" charset="0"/>
              </a:rPr>
              <a:t>Хауки-Йоки</a:t>
            </a:r>
            <a:endParaRPr lang="ru-RU" sz="16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266700" algn="ctr"/>
            <a:endParaRPr lang="ru-RU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628650" lvl="0"/>
            <a:endParaRPr lang="ru-RU" sz="14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628650" lvl="0"/>
            <a:endParaRPr lang="ru-RU" sz="14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628650" lvl="0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</a:p>
          <a:p>
            <a:pPr marL="266700"/>
            <a:endParaRPr lang="ru-RU" sz="15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266700"/>
            <a:endParaRPr lang="ru-RU" sz="15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151426" y="5321563"/>
            <a:ext cx="1321902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122,4</a:t>
            </a:r>
            <a:r>
              <a:rPr lang="ru-RU" sz="33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</a:p>
          <a:p>
            <a:pPr algn="ctr"/>
            <a:r>
              <a:rPr lang="ru-RU" sz="1600" u="sng" dirty="0" smtClean="0">
                <a:solidFill>
                  <a:prstClr val="black"/>
                </a:solidFill>
                <a:latin typeface="Bahnschrift Condensed" pitchFamily="34" charset="0"/>
              </a:rPr>
              <a:t>млн </a:t>
            </a:r>
            <a:r>
              <a:rPr lang="ru-RU" sz="1600" u="sng" dirty="0">
                <a:solidFill>
                  <a:prstClr val="black"/>
                </a:solidFill>
                <a:latin typeface="Bahnschrift Condensed" pitchFamily="34" charset="0"/>
              </a:rPr>
              <a:t>рублей</a:t>
            </a:r>
            <a:endParaRPr lang="ru-RU" sz="1200" u="sng" dirty="0">
              <a:latin typeface="Bahnschrift Condensed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18148" y="2486476"/>
            <a:ext cx="235498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186,2</a:t>
            </a:r>
            <a:r>
              <a:rPr lang="ru-RU" sz="33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00921" y="3047773"/>
            <a:ext cx="2091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Bahnschrift Condensed" pitchFamily="34" charset="0"/>
              </a:rPr>
              <a:t>а</a:t>
            </a:r>
            <a:r>
              <a:rPr lang="ru-RU" sz="1600" dirty="0" smtClean="0">
                <a:latin typeface="Bahnschrift Condensed" pitchFamily="34" charset="0"/>
              </a:rPr>
              <a:t>кцизы на нефтепродукты</a:t>
            </a:r>
          </a:p>
          <a:p>
            <a:pPr algn="ctr"/>
            <a:endParaRPr lang="ru-RU" sz="1200" dirty="0" smtClean="0">
              <a:latin typeface="Bahnschrift Condensed" pitchFamily="34" charset="0"/>
            </a:endParaRPr>
          </a:p>
          <a:p>
            <a:pPr algn="ctr"/>
            <a:r>
              <a:rPr lang="ru-RU" sz="1600" dirty="0" smtClean="0">
                <a:latin typeface="Bahnschrift Condensed" pitchFamily="34" charset="0"/>
              </a:rPr>
              <a:t>Субсидии областного бюджета</a:t>
            </a:r>
            <a:endParaRPr lang="ru-RU" sz="1600" dirty="0">
              <a:latin typeface="Bahnschrift Condensed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962128" y="1274604"/>
            <a:ext cx="7416823" cy="2897739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47675" algn="ctr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Ремонт автодорог местного значения</a:t>
            </a:r>
            <a:endParaRPr lang="en-US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/>
            <a:endParaRPr lang="en-US" sz="8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/>
            <a:endParaRPr lang="en-US" sz="8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/>
            <a:endParaRPr lang="en-US" sz="8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/>
            <a:endParaRPr lang="en-US" sz="8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г. Заполярный</a:t>
            </a:r>
          </a:p>
          <a:p>
            <a:pPr marL="447675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- внутриквартальная</a:t>
            </a:r>
            <a:r>
              <a:rPr lang="en-US" sz="14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дорога ул. Ленина , 21-29</a:t>
            </a:r>
          </a:p>
          <a:p>
            <a:pPr marL="447675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пгт. Никель</a:t>
            </a:r>
          </a:p>
          <a:p>
            <a:pPr marL="447675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- внутриквартальная дорога по ул. Бредова, 8-18</a:t>
            </a:r>
          </a:p>
          <a:p>
            <a:pPr marL="447675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- автотранспортная дорога к больничному городку</a:t>
            </a:r>
            <a:endParaRPr lang="ru-RU" sz="14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108000"/>
            <a:endParaRPr lang="ru-RU" sz="14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108000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Отремонтировано :</a:t>
            </a:r>
            <a:r>
              <a:rPr lang="en-US" sz="1400" dirty="0" smtClean="0">
                <a:solidFill>
                  <a:prstClr val="black"/>
                </a:solidFill>
                <a:latin typeface="Bahnschrift Condensed" pitchFamily="34" charset="0"/>
              </a:rPr>
              <a:t>   </a:t>
            </a:r>
            <a:r>
              <a:rPr lang="en-US" sz="1400" b="1" dirty="0" smtClean="0">
                <a:solidFill>
                  <a:prstClr val="black"/>
                </a:solidFill>
                <a:latin typeface="Bahnschrift Condensed" pitchFamily="34" charset="0"/>
              </a:rPr>
              <a:t>S </a:t>
            </a:r>
            <a:r>
              <a:rPr lang="ru-RU" sz="1400" b="1" dirty="0" smtClean="0">
                <a:solidFill>
                  <a:prstClr val="black"/>
                </a:solidFill>
                <a:latin typeface="Bahnschrift Condensed" pitchFamily="34" charset="0"/>
              </a:rPr>
              <a:t>проезжей части</a:t>
            </a:r>
            <a:r>
              <a:rPr lang="en-US" sz="1400" b="1" dirty="0" smtClean="0">
                <a:solidFill>
                  <a:prstClr val="black"/>
                </a:solidFill>
                <a:latin typeface="Bahnschrift Condensed" pitchFamily="34" charset="0"/>
              </a:rPr>
              <a:t> -  </a:t>
            </a:r>
            <a:r>
              <a:rPr lang="ru-RU" sz="14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8 183,00 м </a:t>
            </a:r>
            <a:r>
              <a:rPr lang="ru-RU" sz="1400" b="1" baseline="30000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2</a:t>
            </a:r>
            <a:endParaRPr lang="en-US" sz="1400" b="1" baseline="30000" dirty="0" smtClean="0">
              <a:solidFill>
                <a:srgbClr val="F79646">
                  <a:lumMod val="75000"/>
                </a:srgbClr>
              </a:solidFill>
              <a:latin typeface="Bahnschrift Condensed" pitchFamily="34" charset="0"/>
            </a:endParaRPr>
          </a:p>
          <a:p>
            <a:pPr marL="108000"/>
            <a:r>
              <a:rPr lang="en-US" sz="1400" b="1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latin typeface="Bahnschrift Condensed" pitchFamily="34" charset="0"/>
              </a:rPr>
              <a:t>                                 L</a:t>
            </a:r>
            <a:r>
              <a:rPr lang="ru-RU" sz="1400" b="1" dirty="0" smtClean="0">
                <a:solidFill>
                  <a:schemeClr val="tx1"/>
                </a:solidFill>
                <a:latin typeface="Bahnschrift Condensed" pitchFamily="34" charset="0"/>
              </a:rPr>
              <a:t> проезжей части </a:t>
            </a:r>
            <a:r>
              <a:rPr lang="ru-RU" sz="14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– 0,67 км </a:t>
            </a:r>
            <a:endParaRPr lang="en-US" sz="14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108000"/>
            <a:r>
              <a:rPr lang="en-US" sz="1400" dirty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en-US" sz="1400" dirty="0" smtClean="0">
                <a:solidFill>
                  <a:prstClr val="black"/>
                </a:solidFill>
                <a:latin typeface="Bahnschrift Condensed" pitchFamily="34" charset="0"/>
              </a:rPr>
              <a:t>                         </a:t>
            </a:r>
            <a:endParaRPr lang="ru-RU" sz="14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108000"/>
            <a:r>
              <a:rPr lang="ru-RU" sz="1400" dirty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                                </a:t>
            </a:r>
          </a:p>
          <a:p>
            <a:pPr marL="108000"/>
            <a:r>
              <a:rPr lang="ru-RU" sz="1400" dirty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                             </a:t>
            </a:r>
            <a:endParaRPr lang="ru-RU" sz="16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/>
            <a:endParaRPr lang="ru-RU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412501" y="1558630"/>
            <a:ext cx="3021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42,5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62729" y="2968453"/>
            <a:ext cx="8381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4482E6"/>
                </a:solidFill>
                <a:latin typeface="Bahnschrift Condensed" pitchFamily="34" charset="0"/>
              </a:rPr>
              <a:t>19,2</a:t>
            </a:r>
          </a:p>
          <a:p>
            <a:r>
              <a:rPr lang="ru-RU" sz="1200" dirty="0">
                <a:latin typeface="Bahnschrift Condensed" pitchFamily="34" charset="0"/>
              </a:rPr>
              <a:t>м</a:t>
            </a:r>
            <a:r>
              <a:rPr lang="ru-RU" sz="1200" dirty="0" smtClean="0">
                <a:latin typeface="Bahnschrift Condensed" pitchFamily="34" charset="0"/>
              </a:rPr>
              <a:t>лн рублей</a:t>
            </a:r>
            <a:endParaRPr lang="ru-RU" sz="1200" dirty="0">
              <a:latin typeface="Bahnschrift Condensed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62729" y="3523452"/>
            <a:ext cx="8381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4482E6"/>
                </a:solidFill>
                <a:latin typeface="Bahnschrift Condensed" pitchFamily="34" charset="0"/>
              </a:rPr>
              <a:t>16</a:t>
            </a:r>
            <a:r>
              <a:rPr lang="en-US" sz="2200" b="1" dirty="0" smtClean="0">
                <a:solidFill>
                  <a:srgbClr val="4482E6"/>
                </a:solidFill>
                <a:latin typeface="Bahnschrift Condensed" pitchFamily="34" charset="0"/>
              </a:rPr>
              <a:t>7,</a:t>
            </a:r>
            <a:r>
              <a:rPr lang="ru-RU" sz="2200" b="1" dirty="0" smtClean="0">
                <a:solidFill>
                  <a:srgbClr val="4482E6"/>
                </a:solidFill>
                <a:latin typeface="Bahnschrift Condensed" pitchFamily="34" charset="0"/>
              </a:rPr>
              <a:t>0</a:t>
            </a:r>
          </a:p>
          <a:p>
            <a:r>
              <a:rPr lang="ru-RU" sz="1200" dirty="0">
                <a:latin typeface="Bahnschrift Condensed" pitchFamily="34" charset="0"/>
              </a:rPr>
              <a:t>м</a:t>
            </a:r>
            <a:r>
              <a:rPr lang="ru-RU" sz="1200" dirty="0" smtClean="0">
                <a:latin typeface="Bahnschrift Condensed" pitchFamily="34" charset="0"/>
              </a:rPr>
              <a:t>лн рублей</a:t>
            </a:r>
            <a:endParaRPr lang="ru-RU" sz="1200" dirty="0">
              <a:latin typeface="Bahnschrift Condensed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775" y="1274604"/>
            <a:ext cx="491673" cy="4916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498" y="4277751"/>
            <a:ext cx="568156" cy="473464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A9898F7-7832-7143-AC98-A2F3B64080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2729" y="1261904"/>
            <a:ext cx="462211" cy="462211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895650" y="4330472"/>
            <a:ext cx="2929878" cy="2582346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Обустройство автомобильных дорого общего пользования</a:t>
            </a:r>
          </a:p>
          <a:p>
            <a:pPr marL="361950" algn="ctr"/>
            <a:endParaRPr lang="ru-RU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ctr"/>
            <a:endParaRPr lang="ru-RU" sz="8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ctr"/>
            <a:endParaRPr lang="ru-RU" sz="8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just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карточный (ямочный) ремонт</a:t>
            </a:r>
          </a:p>
          <a:p>
            <a:pPr marL="361950" algn="just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нанесение дорожной разметки</a:t>
            </a:r>
          </a:p>
          <a:p>
            <a:pPr marL="361950" algn="just"/>
            <a:r>
              <a:rPr lang="en-US" sz="16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поставка дорожных знаков</a:t>
            </a:r>
          </a:p>
          <a:p>
            <a:pPr marL="361950" algn="just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ремонт остановочных павильонов</a:t>
            </a:r>
          </a:p>
          <a:p>
            <a:pPr marL="361950" algn="just"/>
            <a:r>
              <a:rPr lang="ru-RU" sz="1600" dirty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регулировка высотного</a:t>
            </a:r>
          </a:p>
          <a:p>
            <a:pPr marL="361950" algn="just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положения крышек колодцев</a:t>
            </a:r>
          </a:p>
          <a:p>
            <a:pPr marL="361950" algn="ctr"/>
            <a:endParaRPr lang="ru-RU" sz="17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ctr"/>
            <a:endParaRPr lang="ru-RU" sz="17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858" y="4208671"/>
            <a:ext cx="529290" cy="611625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2671" y="5452497"/>
            <a:ext cx="201069" cy="201069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3180" y="5749036"/>
            <a:ext cx="201069" cy="201069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3180" y="6009101"/>
            <a:ext cx="201069" cy="201069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04897" y="2195309"/>
            <a:ext cx="201069" cy="201069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04897" y="2585489"/>
            <a:ext cx="201069" cy="201069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1381825" y="4820296"/>
            <a:ext cx="244370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6,7</a:t>
            </a:r>
            <a:r>
              <a:rPr lang="ru-RU" sz="33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pic>
        <p:nvPicPr>
          <p:cNvPr id="52" name="Рисунок 51">
            <a:extLst>
              <a:ext uri="{FF2B5EF4-FFF2-40B4-BE49-F238E27FC236}">
                <a16:creationId xmlns:a16="http://schemas.microsoft.com/office/drawing/2014/main" xmlns="" id="{B981C3AE-0D68-2849-9510-C16D4079645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2130" y="1867064"/>
            <a:ext cx="480234" cy="42878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128" y="6227732"/>
            <a:ext cx="201612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149" y="6480770"/>
            <a:ext cx="201612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5656" y="5120379"/>
            <a:ext cx="2952328" cy="172043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328" y="5137730"/>
            <a:ext cx="2808312" cy="168572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579" y="2090610"/>
            <a:ext cx="3204357" cy="1972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60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2024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900046" y="720130"/>
            <a:ext cx="108379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2500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КОМФОРТНАЯ СРЕДА ПРОЖИВАНИЯ </a:t>
            </a:r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endParaRPr lang="ru-RU" sz="2800" dirty="0">
              <a:solidFill>
                <a:srgbClr val="0070C0"/>
              </a:solidFill>
              <a:latin typeface="Bahnschrift Condense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6899" y="532864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Налог на доходы физических лиц</a:t>
            </a:r>
          </a:p>
          <a:p>
            <a:pPr algn="ctr"/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68,6%</a:t>
            </a:r>
            <a:endParaRPr lang="ru-RU" sz="1400" b="1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36822" y="1296194"/>
            <a:ext cx="2952329" cy="585819"/>
          </a:xfrm>
          <a:prstGeom prst="rect">
            <a:avLst/>
          </a:prstGeom>
          <a:solidFill>
            <a:srgbClr val="007AD6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      </a:t>
            </a:r>
            <a:r>
              <a:rPr lang="en-US" sz="3500" dirty="0" smtClean="0">
                <a:solidFill>
                  <a:schemeClr val="bg1"/>
                </a:solidFill>
                <a:latin typeface="Bahnschrift Condensed" pitchFamily="34" charset="0"/>
              </a:rPr>
              <a:t>410,7</a:t>
            </a:r>
            <a:r>
              <a:rPr lang="ru-RU" sz="3500" dirty="0" smtClean="0">
                <a:solidFill>
                  <a:schemeClr val="bg1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млн рублей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914841" y="2056471"/>
            <a:ext cx="2974311" cy="2336068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indent="85725" algn="ctr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Инвестиционные проекты</a:t>
            </a:r>
          </a:p>
          <a:p>
            <a:pPr marL="361950" indent="85725" algn="ctr"/>
            <a:endParaRPr lang="ru-RU" sz="800" b="1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indent="85725" algn="ctr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indent="85725" algn="ctr"/>
            <a:endParaRPr lang="ru-RU" sz="800" b="1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indent="85725" algn="ctr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10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«Реконструкция котельных в нп ж/д </a:t>
            </a:r>
            <a:r>
              <a:rPr lang="ru-RU" sz="1600" dirty="0" err="1" smtClean="0">
                <a:solidFill>
                  <a:schemeClr val="tx1"/>
                </a:solidFill>
                <a:latin typeface="Bahnschrift Condensed" pitchFamily="34" charset="0"/>
              </a:rPr>
              <a:t>ст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Печенга, нп Спутник, пгт Печенга» </a:t>
            </a:r>
            <a:r>
              <a:rPr lang="ru-RU" sz="16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(Концессия)</a:t>
            </a:r>
          </a:p>
          <a:p>
            <a:pPr marL="3619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Новое 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кладбище МОГП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Никель</a:t>
            </a:r>
          </a:p>
          <a:p>
            <a:pPr marL="361950"/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(3 этап)</a:t>
            </a:r>
          </a:p>
          <a:p>
            <a:pPr marL="361950"/>
            <a:endParaRPr lang="ru-RU" sz="12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 lvl="0"/>
            <a:endParaRPr lang="ru-RU" sz="14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180975" lvl="0">
              <a:tabLst>
                <a:tab pos="180975" algn="l"/>
              </a:tabLst>
            </a:pPr>
            <a:endParaRPr lang="ru-RU" sz="2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220480" y="2347601"/>
            <a:ext cx="2444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123,9</a:t>
            </a:r>
            <a:r>
              <a:rPr lang="ru-RU" sz="30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 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7489552" y="1368202"/>
            <a:ext cx="4069347" cy="1171252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Ответственное отношение к животным</a:t>
            </a:r>
          </a:p>
          <a:p>
            <a:pPr marL="361950" algn="ctr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ctr"/>
            <a:endParaRPr lang="ru-RU" sz="800" b="1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ctr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ctr"/>
            <a:endParaRPr lang="ru-RU" sz="800" b="1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lvl="0" algn="just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отловлено животных без владельцев 67 единиц</a:t>
            </a:r>
          </a:p>
          <a:p>
            <a:pPr marL="361950" algn="just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      </a:t>
            </a:r>
            <a:endParaRPr lang="ru-RU" b="1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60" y="1296194"/>
            <a:ext cx="611730" cy="611730"/>
          </a:xfrm>
          <a:prstGeom prst="rect">
            <a:avLst/>
          </a:prstGeom>
        </p:spPr>
      </p:pic>
      <p:sp>
        <p:nvSpPr>
          <p:cNvPr id="70" name="Прямоугольник 69"/>
          <p:cNvSpPr/>
          <p:nvPr/>
        </p:nvSpPr>
        <p:spPr>
          <a:xfrm>
            <a:off x="900046" y="4542138"/>
            <a:ext cx="2989106" cy="2180754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/>
            <a:r>
              <a:rPr lang="ru-RU" b="1" dirty="0" smtClean="0">
                <a:solidFill>
                  <a:schemeClr val="tx1"/>
                </a:solidFill>
                <a:latin typeface="Bahnschrift Condensed" pitchFamily="34" charset="0"/>
              </a:rPr>
              <a:t>Охрана окружающей среды</a:t>
            </a:r>
            <a:endParaRPr lang="ru-RU" sz="800" b="1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ctr"/>
            <a:endParaRPr lang="ru-RU" sz="800" b="1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ctr"/>
            <a:endParaRPr lang="ru-RU" sz="800" b="1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just"/>
            <a:endParaRPr lang="ru-RU" sz="16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Ремонт контейнерных площадок, оборудование их основания</a:t>
            </a:r>
          </a:p>
          <a:p>
            <a:pPr marL="361950" lvl="0" algn="just"/>
            <a:endParaRPr lang="ru-RU" sz="16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lvl="0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г </a:t>
            </a:r>
            <a:r>
              <a:rPr lang="ru-RU" sz="1600" dirty="0" err="1" smtClean="0">
                <a:solidFill>
                  <a:schemeClr val="tx1"/>
                </a:solidFill>
                <a:latin typeface="Bahnschrift Condensed" pitchFamily="34" charset="0"/>
              </a:rPr>
              <a:t>Заполяный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(1 </a:t>
            </a:r>
            <a:r>
              <a:rPr lang="ru-RU" sz="1600" b="1" dirty="0" err="1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шт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)</a:t>
            </a:r>
          </a:p>
          <a:p>
            <a:pPr marL="361950" lvl="0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пгт Никель  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(</a:t>
            </a:r>
            <a:r>
              <a:rPr lang="ru-RU" sz="1600" b="1" dirty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9</a:t>
            </a:r>
            <a:r>
              <a:rPr lang="ru-RU" sz="16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 </a:t>
            </a:r>
            <a:r>
              <a:rPr lang="ru-RU" sz="1600" b="1" dirty="0" err="1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шт</a:t>
            </a:r>
            <a:r>
              <a:rPr lang="ru-RU" sz="1600" b="1" dirty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)</a:t>
            </a:r>
          </a:p>
          <a:p>
            <a:pPr marL="361950" algn="just"/>
            <a:endParaRPr lang="ru-RU" sz="1600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361950" algn="just"/>
            <a:endParaRPr lang="ru-RU" sz="16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ctr"/>
            <a:r>
              <a:rPr lang="ru-RU" b="1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</a:p>
          <a:p>
            <a:pPr marL="361950"/>
            <a:endParaRPr lang="ru-RU" sz="12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 lvl="0"/>
            <a:endParaRPr lang="ru-RU" sz="10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 lvl="0"/>
            <a:endParaRPr lang="ru-RU" sz="10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237129" y="4754535"/>
            <a:ext cx="237219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9,6</a:t>
            </a:r>
            <a:r>
              <a:rPr lang="ru-RU" sz="33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4089828" y="1296194"/>
            <a:ext cx="3174670" cy="5386663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85725" algn="ctr">
              <a:tabLst>
                <a:tab pos="85725" algn="l"/>
              </a:tabLst>
            </a:pPr>
            <a:r>
              <a:rPr lang="ru-RU" b="1" dirty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Обеспечение бесперебойного прохождения отопительного сезона</a:t>
            </a:r>
          </a:p>
          <a:p>
            <a:pPr marL="361950"/>
            <a:endParaRPr lang="ru-RU" sz="15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15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0000" lvl="0" algn="just"/>
            <a:endParaRPr lang="ru-RU" sz="10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0000" lvl="0" algn="just"/>
            <a:endParaRPr lang="ru-RU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0000" lvl="0" algn="just"/>
            <a:r>
              <a:rPr lang="ru-RU" dirty="0" smtClean="0">
                <a:solidFill>
                  <a:schemeClr val="tx1"/>
                </a:solidFill>
                <a:latin typeface="Bahnschrift Condensed" pitchFamily="34" charset="0"/>
              </a:rPr>
              <a:t>Ремонт 3 зоны теплоснабжения и ГВС наружной водопроводной сети пгт.  Никель</a:t>
            </a:r>
          </a:p>
          <a:p>
            <a:pPr marL="360000" lvl="0" algn="just"/>
            <a:endParaRPr lang="ru-RU" sz="1600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360000" lvl="0" algn="just"/>
            <a:r>
              <a:rPr lang="ru-RU" dirty="0" smtClean="0">
                <a:solidFill>
                  <a:schemeClr val="tx1"/>
                </a:solidFill>
                <a:latin typeface="Bahnschrift Condensed" pitchFamily="34" charset="0"/>
              </a:rPr>
              <a:t>Ремонт наружной водопроводной сети нп. </a:t>
            </a:r>
            <a:r>
              <a:rPr lang="ru-RU" dirty="0" err="1" smtClean="0">
                <a:solidFill>
                  <a:schemeClr val="tx1"/>
                </a:solidFill>
                <a:latin typeface="Bahnschrift Condensed" pitchFamily="34" charset="0"/>
              </a:rPr>
              <a:t>Раякоски</a:t>
            </a:r>
            <a:endParaRPr lang="ru-RU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xmlns="" id="{0FB3D8E8-9501-F944-88F5-024A2B6A91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170" y="1942327"/>
            <a:ext cx="524483" cy="54321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1" name="Рисунок 50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9411" y="3095016"/>
            <a:ext cx="201069" cy="201069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9412" y="5410503"/>
            <a:ext cx="201069" cy="201069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8302122" y="1629159"/>
            <a:ext cx="2444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1,9</a:t>
            </a:r>
            <a:r>
              <a:rPr lang="ru-RU" sz="30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 </a:t>
            </a:r>
          </a:p>
        </p:txBody>
      </p:sp>
      <p:pic>
        <p:nvPicPr>
          <p:cNvPr id="90" name="Рисунок 8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53" y="4407663"/>
            <a:ext cx="580854" cy="538610"/>
          </a:xfrm>
          <a:prstGeom prst="rect">
            <a:avLst/>
          </a:prstGeom>
        </p:spPr>
      </p:pic>
      <p:sp>
        <p:nvSpPr>
          <p:cNvPr id="92" name="TextBox 91"/>
          <p:cNvSpPr txBox="1"/>
          <p:nvPr/>
        </p:nvSpPr>
        <p:spPr>
          <a:xfrm>
            <a:off x="4681240" y="1948594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38,5</a:t>
            </a:r>
            <a:r>
              <a:rPr lang="ru-RU" sz="30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 </a:t>
            </a:r>
          </a:p>
        </p:txBody>
      </p:sp>
      <p:pic>
        <p:nvPicPr>
          <p:cNvPr id="93" name="Рисунок 92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3068" y="2831841"/>
            <a:ext cx="201069" cy="201069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7489552" y="2639988"/>
            <a:ext cx="4069347" cy="4082903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/>
            <a:r>
              <a:rPr lang="ru-RU" b="1" dirty="0" smtClean="0">
                <a:solidFill>
                  <a:schemeClr val="tx1"/>
                </a:solidFill>
                <a:latin typeface="Bahnschrift Condensed" pitchFamily="34" charset="0"/>
              </a:rPr>
              <a:t>Приобретение коммунальной техники</a:t>
            </a:r>
          </a:p>
          <a:p>
            <a:pPr marL="361950" algn="ctr"/>
            <a:r>
              <a:rPr lang="ru-RU" b="1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endParaRPr lang="ru-RU" sz="800" b="1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ctr"/>
            <a:endParaRPr lang="ru-RU" sz="800" b="1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ctr"/>
            <a:r>
              <a:rPr lang="ru-RU" b="1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lvl="0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Самосвал МАЗ </a:t>
            </a:r>
          </a:p>
          <a:p>
            <a:pPr marL="809625" lvl="0"/>
            <a:endParaRPr lang="ru-RU" sz="10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641681" y="3032910"/>
            <a:ext cx="210464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7,6</a:t>
            </a:r>
            <a:r>
              <a:rPr lang="ru-RU" sz="33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pic>
        <p:nvPicPr>
          <p:cNvPr id="38" name="Рисунок 37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8823" y="2240982"/>
            <a:ext cx="201069" cy="201069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3397" y="3693855"/>
            <a:ext cx="201069" cy="20106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536" y="1216236"/>
            <a:ext cx="438150" cy="4953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498" y="2630463"/>
            <a:ext cx="628650" cy="46455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218" y="1219634"/>
            <a:ext cx="648770" cy="51901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68" y="3794390"/>
            <a:ext cx="201612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217" y="3911487"/>
            <a:ext cx="201612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023" y="4499578"/>
            <a:ext cx="2838489" cy="19811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4466" y="4499578"/>
            <a:ext cx="3491510" cy="2125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47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2024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900046" y="720130"/>
            <a:ext cx="108379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2500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КОМФОРТНАЯ СРЕДА ПРОЖИВАНИЯ </a:t>
            </a:r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endParaRPr lang="ru-RU" sz="2800" dirty="0">
              <a:solidFill>
                <a:srgbClr val="0070C0"/>
              </a:solidFill>
              <a:latin typeface="Bahnschrift Condense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6899" y="532864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Налог на доходы физических лиц</a:t>
            </a:r>
          </a:p>
          <a:p>
            <a:pPr algn="ctr"/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68,6%</a:t>
            </a:r>
            <a:endParaRPr lang="ru-RU" sz="1400" b="1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02089" y="1330306"/>
            <a:ext cx="3032230" cy="2630183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indent="85725" algn="ctr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Проект «Работа рядом»  </a:t>
            </a:r>
          </a:p>
          <a:p>
            <a:pPr marL="361950" indent="85725" algn="ctr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indent="85725" algn="ctr"/>
            <a:endParaRPr lang="ru-RU" sz="800" b="1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10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/>
            <a:endParaRPr lang="ru-RU" sz="16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Трудоустройство 950 человек</a:t>
            </a:r>
            <a:endParaRPr lang="ru-RU" sz="1600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361950"/>
            <a:endParaRPr lang="ru-RU" sz="12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 lvl="0"/>
            <a:endParaRPr lang="ru-RU" sz="14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180975" lvl="0">
              <a:tabLst>
                <a:tab pos="180975" algn="l"/>
              </a:tabLst>
            </a:pPr>
            <a:endParaRPr lang="ru-RU" sz="2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253830" y="1621836"/>
            <a:ext cx="25518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14,2</a:t>
            </a:r>
            <a:r>
              <a:rPr lang="ru-RU" sz="30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 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702088" y="4141268"/>
            <a:ext cx="2989106" cy="2699541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/>
            <a:r>
              <a:rPr lang="ru-RU" b="1" dirty="0" smtClean="0">
                <a:solidFill>
                  <a:schemeClr val="tx1"/>
                </a:solidFill>
                <a:latin typeface="Bahnschrift Condensed" pitchFamily="34" charset="0"/>
              </a:rPr>
              <a:t>Ремонт лестничных спусков</a:t>
            </a:r>
            <a:endParaRPr lang="ru-RU" sz="800" b="1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just"/>
            <a:endParaRPr lang="ru-RU" sz="800" b="1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just"/>
            <a:endParaRPr lang="ru-RU" sz="800" b="1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</a:t>
            </a:r>
          </a:p>
          <a:p>
            <a:pPr marL="360000" lvl="0" algn="just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г  Заполярный,  ул. Мира, 8</a:t>
            </a:r>
          </a:p>
          <a:p>
            <a:pPr marL="360000" lvl="0" algn="just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ул. Бабикова, 19</a:t>
            </a:r>
          </a:p>
          <a:p>
            <a:pPr marL="809625" lvl="0"/>
            <a:endParaRPr lang="ru-RU" sz="10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074952" y="4358539"/>
            <a:ext cx="237219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0,7</a:t>
            </a:r>
            <a:r>
              <a:rPr lang="ru-RU" sz="33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3805725" y="1336229"/>
            <a:ext cx="7788283" cy="2624260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Благоустройство детских игровых, спортивных площадок (устройство основания)</a:t>
            </a:r>
          </a:p>
          <a:p>
            <a:pPr marL="361950"/>
            <a:endParaRPr lang="ru-RU" sz="15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15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0000" lvl="0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пгт Никель, ул. Спортивная, 1а         г Заполярный, ул. Юбилейная, 6          нп  </a:t>
            </a:r>
            <a:r>
              <a:rPr lang="ru-RU" sz="1600" dirty="0" err="1" smtClean="0">
                <a:solidFill>
                  <a:schemeClr val="tx1"/>
                </a:solidFill>
                <a:latin typeface="Bahnschrift Condensed" pitchFamily="34" charset="0"/>
              </a:rPr>
              <a:t>Луостари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, </a:t>
            </a:r>
            <a:r>
              <a:rPr lang="ru-RU" sz="1600" dirty="0" err="1" smtClean="0">
                <a:solidFill>
                  <a:schemeClr val="tx1"/>
                </a:solidFill>
                <a:latin typeface="Bahnschrift Condensed" pitchFamily="34" charset="0"/>
              </a:rPr>
              <a:t>ул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Нижняя, 10</a:t>
            </a:r>
            <a:endParaRPr lang="ru-RU" sz="16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pic>
        <p:nvPicPr>
          <p:cNvPr id="51" name="Рисунок 50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856" y="2314613"/>
            <a:ext cx="201069" cy="201069"/>
          </a:xfrm>
          <a:prstGeom prst="rect">
            <a:avLst/>
          </a:prstGeom>
        </p:spPr>
      </p:pic>
      <p:pic>
        <p:nvPicPr>
          <p:cNvPr id="91" name="Рисунок 90">
            <a:extLst>
              <a:ext uri="{FF2B5EF4-FFF2-40B4-BE49-F238E27FC236}">
                <a16:creationId xmlns:a16="http://schemas.microsoft.com/office/drawing/2014/main" xmlns="" id="{F124DFA3-69CE-7F4B-B972-ECF4C6CD63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1654" y="4599922"/>
            <a:ext cx="454695" cy="45469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92" name="TextBox 91"/>
          <p:cNvSpPr txBox="1"/>
          <p:nvPr/>
        </p:nvSpPr>
        <p:spPr>
          <a:xfrm>
            <a:off x="6769472" y="1633570"/>
            <a:ext cx="21197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12,8</a:t>
            </a:r>
            <a:r>
              <a:rPr lang="ru-RU" sz="30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 </a:t>
            </a:r>
          </a:p>
        </p:txBody>
      </p:sp>
      <p:pic>
        <p:nvPicPr>
          <p:cNvPr id="93" name="Рисунок 92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5144" y="2117823"/>
            <a:ext cx="201069" cy="201069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6969498" y="4141268"/>
            <a:ext cx="4624510" cy="2688409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/>
            <a:r>
              <a:rPr lang="ru-RU" b="1" dirty="0" smtClean="0">
                <a:solidFill>
                  <a:schemeClr val="tx1"/>
                </a:solidFill>
                <a:latin typeface="Bahnschrift Condensed" pitchFamily="34" charset="0"/>
              </a:rPr>
              <a:t>Ремонт пешеходных зон, тротуаров</a:t>
            </a:r>
            <a:endParaRPr lang="ru-RU" sz="800" b="1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ctr"/>
            <a:endParaRPr lang="ru-RU" sz="800" b="1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ctr"/>
            <a:endParaRPr lang="ru-RU" sz="800" b="1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809625" lvl="0"/>
            <a:endParaRPr lang="ru-RU" sz="10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302328" y="4358539"/>
            <a:ext cx="220438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20,2</a:t>
            </a:r>
            <a:r>
              <a:rPr lang="ru-RU" sz="33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777596" y="4130137"/>
            <a:ext cx="3085463" cy="2699541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180975" algn="ctr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Устройство (ремонт) освещения, </a:t>
            </a:r>
            <a:endParaRPr lang="ru-RU" sz="15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15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0000" lvl="0" algn="just"/>
            <a:r>
              <a:rPr lang="ru-RU" sz="10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endParaRPr lang="ru-RU" sz="10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262715" y="4366233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5,0</a:t>
            </a:r>
            <a:r>
              <a:rPr lang="ru-RU" sz="30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 </a:t>
            </a:r>
          </a:p>
        </p:txBody>
      </p:sp>
      <p:pic>
        <p:nvPicPr>
          <p:cNvPr id="45" name="Рисунок 44">
            <a:extLst>
              <a:ext uri="{FF2B5EF4-FFF2-40B4-BE49-F238E27FC236}">
                <a16:creationId xmlns:a16="http://schemas.microsoft.com/office/drawing/2014/main" xmlns="" id="{F124DFA3-69CE-7F4B-B972-ECF4C6CD63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7596" y="1230076"/>
            <a:ext cx="458553" cy="45855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xmlns="" id="{6309FDBA-0D53-C441-9535-E6CA08B236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201" y="1253433"/>
            <a:ext cx="407045" cy="4191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B5B82F88-2F63-0F41-BE7F-ADFFA97E1E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9015" y="4019253"/>
            <a:ext cx="469785" cy="4697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5CDA2C7E-BEAA-C546-A8C4-1667A8E679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34318" y="4069996"/>
            <a:ext cx="368300" cy="3683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6" name="Рисунок 35">
            <a:extLst>
              <a:ext uri="{FF2B5EF4-FFF2-40B4-BE49-F238E27FC236}">
                <a16:creationId xmlns="" xmlns:a16="http://schemas.microsoft.com/office/drawing/2014/main" id="{4E626B38-DEC4-F04E-A753-D788CC57927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4138" y="4032395"/>
            <a:ext cx="389086" cy="389086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80" y="5018301"/>
            <a:ext cx="201612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5736" y="2469562"/>
            <a:ext cx="2340868" cy="135717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667" y="4958703"/>
            <a:ext cx="2751805" cy="17143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808" y="2469562"/>
            <a:ext cx="2638384" cy="13571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907" y="4953964"/>
            <a:ext cx="4322697" cy="171913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31" y="5462769"/>
            <a:ext cx="2601722" cy="121033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305" y="2648359"/>
            <a:ext cx="2723108" cy="117838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468" y="2469562"/>
            <a:ext cx="2504487" cy="1357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24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2024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665016" y="792138"/>
            <a:ext cx="6768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КОМФОРТНАЯ СРЕДА ПРОЖИВАНИЯ</a:t>
            </a:r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 -</a:t>
            </a:r>
            <a:endParaRPr lang="ru-RU" sz="2800" dirty="0">
              <a:solidFill>
                <a:srgbClr val="0070C0"/>
              </a:solidFill>
              <a:latin typeface="Bahnschrift Condensed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68872" y="2653884"/>
            <a:ext cx="103102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900" dirty="0" smtClean="0">
                <a:solidFill>
                  <a:srgbClr val="0070C0"/>
                </a:solidFill>
                <a:latin typeface="Bahnschrift Condensed" pitchFamily="34" charset="0"/>
              </a:rPr>
              <a:t>24,8</a:t>
            </a:r>
          </a:p>
          <a:p>
            <a:pPr algn="ctr"/>
            <a:r>
              <a:rPr lang="ru-RU" sz="1200" dirty="0">
                <a:latin typeface="Bahnschrift Condensed" pitchFamily="34" charset="0"/>
              </a:rPr>
              <a:t>м</a:t>
            </a:r>
            <a:r>
              <a:rPr lang="ru-RU" sz="1200" dirty="0" smtClean="0">
                <a:latin typeface="Bahnschrift Condensed" pitchFamily="34" charset="0"/>
              </a:rPr>
              <a:t>лн рублей</a:t>
            </a:r>
            <a:endParaRPr lang="ru-RU" sz="1200" dirty="0">
              <a:latin typeface="Bahnschrift Condensed" pitchFamily="34" charset="0"/>
            </a:endParaRPr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4A964AC8-80D9-6D4D-B5F9-BB612B830B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812" y="1417540"/>
            <a:ext cx="496551" cy="496551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890874" y="1417540"/>
            <a:ext cx="4366430" cy="5279254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lvl="0" algn="ctr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Благоустройство общественной территории в </a:t>
            </a:r>
          </a:p>
          <a:p>
            <a:pPr marL="361950" lvl="0" algn="ctr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нп. Спутник</a:t>
            </a:r>
            <a:endParaRPr lang="ru-RU" b="1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 lvl="0" algn="just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      </a:t>
            </a:r>
            <a:endParaRPr lang="ru-RU" b="1" dirty="0">
              <a:solidFill>
                <a:schemeClr val="tx1"/>
              </a:solidFill>
              <a:latin typeface="Bahnschrift Condensed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473328" y="4579837"/>
            <a:ext cx="6048672" cy="2116957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542925" lvl="0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Благоустройство дворовых территорий</a:t>
            </a:r>
          </a:p>
          <a:p>
            <a:pPr marL="809625" lvl="0" algn="just"/>
            <a:endParaRPr lang="ru-RU" sz="24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 lvl="0" algn="just"/>
            <a:endParaRPr lang="ru-RU" sz="1400" b="1" dirty="0" smtClean="0">
              <a:solidFill>
                <a:schemeClr val="tx1"/>
              </a:solidFill>
              <a:latin typeface="Bahnschrift Condensed" panose="020B0502040204020203" pitchFamily="34" charset="0"/>
            </a:endParaRPr>
          </a:p>
          <a:p>
            <a:pPr marL="809625" lvl="0" algn="just"/>
            <a:endParaRPr lang="ru-RU" sz="1400" b="1" dirty="0" smtClean="0">
              <a:solidFill>
                <a:schemeClr val="tx1"/>
              </a:solidFill>
              <a:latin typeface="Bahnschrift Condensed" panose="020B0502040204020203" pitchFamily="34" charset="0"/>
            </a:endParaRPr>
          </a:p>
          <a:p>
            <a:pPr marL="85725" lvl="0" algn="just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г. Заполярный,  Бабикова 11, 19</a:t>
            </a:r>
          </a:p>
          <a:p>
            <a:pPr marL="809625" lvl="0" algn="just"/>
            <a:endParaRPr lang="ru-RU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809625" lvl="0" algn="just"/>
            <a:endParaRPr lang="ru-RU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 lvl="0" algn="just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</a:p>
          <a:p>
            <a:pPr marL="809625" lvl="0" algn="ctr"/>
            <a:endParaRPr lang="ru-RU" b="1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="" xmlns:a16="http://schemas.microsoft.com/office/drawing/2014/main" id="{DBEBBFFF-1450-6647-8AE8-F2AFA946BF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495" y="1273655"/>
            <a:ext cx="604868" cy="64043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2" name="Рисунок 31">
            <a:extLst>
              <a:ext uri="{FF2B5EF4-FFF2-40B4-BE49-F238E27FC236}">
                <a16:creationId xmlns="" xmlns:a16="http://schemas.microsoft.com/office/drawing/2014/main" id="{F124DFA3-69CE-7F4B-B972-ECF4C6CD63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1242" y="4540770"/>
            <a:ext cx="588150" cy="58815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3" name="TextBox 32"/>
          <p:cNvSpPr txBox="1"/>
          <p:nvPr/>
        </p:nvSpPr>
        <p:spPr>
          <a:xfrm>
            <a:off x="2143610" y="2225094"/>
            <a:ext cx="2249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4482E6"/>
                </a:solidFill>
                <a:latin typeface="Bahnschrift Condensed" pitchFamily="34" charset="0"/>
              </a:rPr>
              <a:t>  </a:t>
            </a:r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13,8</a:t>
            </a:r>
            <a:r>
              <a:rPr lang="ru-RU" sz="3200" b="1" dirty="0" smtClean="0">
                <a:solidFill>
                  <a:srgbClr val="4482E6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latin typeface="Bahnschrift Condensed" pitchFamily="34" charset="0"/>
              </a:rPr>
              <a:t>млн рублей</a:t>
            </a:r>
            <a:endParaRPr lang="ru-RU" sz="1600" dirty="0">
              <a:latin typeface="Bahnschrift Condensed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51703" y="4881814"/>
            <a:ext cx="20983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15,2 </a:t>
            </a:r>
            <a:r>
              <a:rPr lang="ru-RU" sz="1600" dirty="0" smtClean="0">
                <a:latin typeface="Bahnschrift Condensed" pitchFamily="34" charset="0"/>
              </a:rPr>
              <a:t>млн рублей</a:t>
            </a:r>
            <a:endParaRPr lang="ru-RU" sz="1600" dirty="0">
              <a:latin typeface="Bahnschrift Condensed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473328" y="1417540"/>
            <a:ext cx="6048672" cy="3003723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542925" lvl="0" algn="ctr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Ямочный ремонт,  ремонт проездов к дворовым территориям, устройство наружного освещения</a:t>
            </a:r>
          </a:p>
          <a:p>
            <a:pPr marL="809625" lvl="0" algn="just"/>
            <a:endParaRPr lang="ru-RU" sz="1400" b="1" dirty="0" smtClean="0">
              <a:solidFill>
                <a:schemeClr val="tx1"/>
              </a:solidFill>
              <a:latin typeface="Bahnschrift Condensed" panose="020B0502040204020203" pitchFamily="34" charset="0"/>
            </a:endParaRPr>
          </a:p>
          <a:p>
            <a:pPr marL="809625" lvl="0" algn="just"/>
            <a:endParaRPr lang="ru-RU" sz="1400" b="1" dirty="0" smtClean="0">
              <a:solidFill>
                <a:schemeClr val="tx1"/>
              </a:solidFill>
              <a:latin typeface="Bahnschrift Condensed" panose="020B0502040204020203" pitchFamily="34" charset="0"/>
            </a:endParaRPr>
          </a:p>
          <a:p>
            <a:pPr marL="85725" lvl="0" algn="just">
              <a:buFont typeface="Arial" panose="020B0604020202020204" pitchFamily="34" charset="0"/>
              <a:buChar char="•"/>
            </a:pPr>
            <a:endParaRPr lang="ru-RU" sz="1400" dirty="0" smtClean="0">
              <a:solidFill>
                <a:schemeClr val="tx1"/>
              </a:solidFill>
              <a:latin typeface="Bahnschrift Condensed" panose="020B0502040204020203" pitchFamily="34" charset="0"/>
            </a:endParaRPr>
          </a:p>
          <a:p>
            <a:pPr marL="85725" lvl="0" algn="just"/>
            <a:r>
              <a:rPr lang="ru-RU" sz="1400" dirty="0" smtClean="0">
                <a:solidFill>
                  <a:schemeClr val="tx1"/>
                </a:solidFill>
                <a:latin typeface="Bahnschrift Condensed" panose="020B0502040204020203" pitchFamily="34" charset="0"/>
              </a:rPr>
              <a:t>пгт. Никель:</a:t>
            </a:r>
          </a:p>
          <a:p>
            <a:pPr marL="85725" lvl="0" algn="just"/>
            <a:r>
              <a:rPr lang="ru-RU" sz="1400" dirty="0" smtClean="0">
                <a:solidFill>
                  <a:schemeClr val="tx1"/>
                </a:solidFill>
                <a:latin typeface="Bahnschrift Condensed" panose="020B0502040204020203" pitchFamily="34" charset="0"/>
              </a:rPr>
              <a:t>пр-т Гвардейский, 25, </a:t>
            </a:r>
          </a:p>
          <a:p>
            <a:pPr marL="85725" lvl="0" algn="just"/>
            <a:r>
              <a:rPr lang="ru-RU" sz="1400" dirty="0" smtClean="0">
                <a:solidFill>
                  <a:schemeClr val="tx1"/>
                </a:solidFill>
                <a:latin typeface="Bahnschrift Condensed" panose="020B0502040204020203" pitchFamily="34" charset="0"/>
              </a:rPr>
              <a:t>ул. Бредова,15, 17, </a:t>
            </a:r>
          </a:p>
          <a:p>
            <a:pPr marL="85725" lvl="0" algn="just"/>
            <a:r>
              <a:rPr lang="ru-RU" sz="1400" dirty="0" smtClean="0">
                <a:solidFill>
                  <a:schemeClr val="tx1"/>
                </a:solidFill>
                <a:latin typeface="Bahnschrift Condensed" panose="020B0502040204020203" pitchFamily="34" charset="0"/>
              </a:rPr>
              <a:t>ул. Печенгская 16, 18/9</a:t>
            </a:r>
          </a:p>
          <a:p>
            <a:pPr marL="85725" lvl="0" algn="just"/>
            <a:endParaRPr lang="ru-RU" sz="1400" dirty="0" smtClean="0">
              <a:solidFill>
                <a:schemeClr val="tx1"/>
              </a:solidFill>
              <a:latin typeface="Bahnschrift Condensed" panose="020B0502040204020203" pitchFamily="34" charset="0"/>
            </a:endParaRPr>
          </a:p>
          <a:p>
            <a:pPr marL="85725" lvl="0" algn="just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г. Заполярный, ул. Мира, 13</a:t>
            </a:r>
          </a:p>
          <a:p>
            <a:pPr marL="809625" lvl="0" algn="just"/>
            <a:endParaRPr lang="ru-RU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809625" lvl="0" algn="just"/>
            <a:endParaRPr lang="ru-RU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 lvl="0" algn="just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</a:p>
          <a:p>
            <a:pPr marL="809625" lvl="0" algn="ctr"/>
            <a:endParaRPr lang="ru-RU" b="1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335393" y="1932707"/>
            <a:ext cx="20983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24,8</a:t>
            </a:r>
            <a:r>
              <a:rPr lang="ru-RU" sz="3200" b="1" dirty="0" smtClean="0">
                <a:solidFill>
                  <a:srgbClr val="4482E6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latin typeface="Bahnschrift Condensed" pitchFamily="34" charset="0"/>
              </a:rPr>
              <a:t>млн рублей</a:t>
            </a:r>
            <a:endParaRPr lang="ru-RU" sz="1600" dirty="0">
              <a:latin typeface="Bahnschrift Condensed" pitchFamily="34" charset="0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CB1F856B-CDE4-B843-9D8C-41D467013A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2259" y="1385800"/>
            <a:ext cx="528291" cy="52829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738" y="2849054"/>
            <a:ext cx="3037430" cy="195308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383" y="4421263"/>
            <a:ext cx="3228905" cy="213151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774" y="2498432"/>
            <a:ext cx="1981373" cy="182965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847" y="2498431"/>
            <a:ext cx="2098375" cy="182965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0078" y="4921633"/>
            <a:ext cx="3337069" cy="1631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12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2024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724160" y="772270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ОБЕСПЕЧЕНИЕ СОЦИАЛЬНОЙ СТАБИЛЬНОСТИ </a:t>
            </a:r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endParaRPr lang="ru-RU" sz="2800" dirty="0">
              <a:solidFill>
                <a:srgbClr val="0070C0"/>
              </a:solidFill>
              <a:latin typeface="Bahnschrift Condensed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44462" y="1378066"/>
            <a:ext cx="3257377" cy="682220"/>
          </a:xfrm>
          <a:prstGeom prst="rect">
            <a:avLst/>
          </a:prstGeom>
          <a:solidFill>
            <a:srgbClr val="007AD6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        </a:t>
            </a:r>
            <a:r>
              <a:rPr lang="ru-RU" sz="3500" dirty="0" smtClean="0">
                <a:solidFill>
                  <a:schemeClr val="bg1"/>
                </a:solidFill>
                <a:latin typeface="Bahnschrift Condensed" pitchFamily="34" charset="0"/>
              </a:rPr>
              <a:t>88,4 </a:t>
            </a:r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млн рублей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936823" y="2327549"/>
            <a:ext cx="3265016" cy="2353021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indent="85725" algn="ctr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Поддержка семей с детьми</a:t>
            </a:r>
          </a:p>
          <a:p>
            <a:pPr marL="361950"/>
            <a:endParaRPr lang="ru-RU" sz="17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12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216000" lvl="0" algn="just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             </a:t>
            </a:r>
            <a:endParaRPr lang="ru-RU" sz="8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 lvl="0"/>
            <a:r>
              <a:rPr lang="ru-RU" sz="1600" dirty="0">
                <a:solidFill>
                  <a:prstClr val="black"/>
                </a:solidFill>
                <a:latin typeface="Bahnschrift Condensed" pitchFamily="34" charset="0"/>
              </a:rPr>
              <a:t>О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существление </a:t>
            </a:r>
            <a:r>
              <a:rPr lang="ru-RU" sz="1600" dirty="0" err="1" smtClean="0">
                <a:solidFill>
                  <a:prstClr val="black"/>
                </a:solidFill>
                <a:latin typeface="Bahnschrift Condensed" pitchFamily="34" charset="0"/>
              </a:rPr>
              <a:t>постинтернатного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патроната несовершеннолетних</a:t>
            </a:r>
          </a:p>
          <a:p>
            <a:pPr marL="809625" lvl="0"/>
            <a:endParaRPr lang="ru-RU" sz="16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 lvl="0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(7 человек)</a:t>
            </a:r>
          </a:p>
          <a:p>
            <a:pPr marL="809625" lvl="0"/>
            <a:endParaRPr lang="ru-RU" sz="10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 lvl="0"/>
            <a:endParaRPr lang="ru-RU" sz="10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8268530" y="1497014"/>
            <a:ext cx="3333982" cy="5055765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/>
            <a:r>
              <a:rPr lang="ru-RU" sz="1500" dirty="0" smtClean="0">
                <a:solidFill>
                  <a:prstClr val="black"/>
                </a:solidFill>
                <a:latin typeface="Bahnschrift Condensed" pitchFamily="34" charset="0"/>
              </a:rPr>
              <a:t>  </a:t>
            </a:r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Поддержка граждан по оплате ЖКУ, жилых помещений</a:t>
            </a:r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16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Предоставление ЕЖКВ на оплату жилого помещения и коммунальных услуг </a:t>
            </a:r>
            <a:endParaRPr lang="ru-RU" sz="3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r>
              <a:rPr lang="ru-RU" sz="300" smtClean="0">
                <a:solidFill>
                  <a:prstClr val="black"/>
                </a:solidFill>
                <a:latin typeface="Bahnschrift Condensed" pitchFamily="34" charset="0"/>
              </a:rPr>
              <a:t>                                                                                 </a:t>
            </a:r>
            <a:r>
              <a:rPr lang="ru-RU" b="1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363 </a:t>
            </a:r>
            <a:r>
              <a:rPr lang="ru-RU" sz="1600" b="1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b="1" smtClean="0">
                <a:solidFill>
                  <a:schemeClr val="tx1"/>
                </a:solidFill>
                <a:latin typeface="Bahnschrift Condensed" pitchFamily="34" charset="0"/>
              </a:rPr>
              <a:t>человека</a:t>
            </a:r>
          </a:p>
          <a:p>
            <a:pPr marL="361950"/>
            <a:endParaRPr lang="ru-RU" sz="16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Компенсация педагогическим работникам расходов на оплату жилых помещений</a:t>
            </a:r>
          </a:p>
          <a:p>
            <a:pPr marL="361950"/>
            <a:r>
              <a:rPr lang="ru-RU" sz="300" dirty="0" smtClean="0">
                <a:solidFill>
                  <a:prstClr val="black"/>
                </a:solidFill>
                <a:latin typeface="Bahnschrift Condensed" pitchFamily="34" charset="0"/>
              </a:rPr>
              <a:t>                                                                                              </a:t>
            </a:r>
            <a:r>
              <a:rPr lang="ru-RU" b="1" dirty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2</a:t>
            </a:r>
            <a:r>
              <a:rPr lang="ru-RU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  </a:t>
            </a:r>
            <a:r>
              <a:rPr lang="ru-RU" sz="1600" b="1" dirty="0" smtClean="0">
                <a:solidFill>
                  <a:schemeClr val="tx1"/>
                </a:solidFill>
                <a:latin typeface="Bahnschrift Condensed" pitchFamily="34" charset="0"/>
              </a:rPr>
              <a:t>педагога</a:t>
            </a:r>
            <a:endParaRPr lang="ru-RU" sz="1600" b="1" dirty="0">
              <a:solidFill>
                <a:schemeClr val="tx1"/>
              </a:solidFill>
              <a:latin typeface="Bahnschrift Condensed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10550" y="2531774"/>
            <a:ext cx="18730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0,2</a:t>
            </a:r>
            <a:r>
              <a:rPr lang="ru-RU" sz="2700" u="sng" dirty="0" smtClean="0">
                <a:solidFill>
                  <a:srgbClr val="0070C0"/>
                </a:solidFill>
                <a:latin typeface="Bahnschrift Condensed" pitchFamily="34" charset="0"/>
              </a:rPr>
              <a:t> </a:t>
            </a:r>
            <a:r>
              <a:rPr lang="ru-RU" sz="1600" u="sng" dirty="0">
                <a:solidFill>
                  <a:prstClr val="black"/>
                </a:solidFill>
                <a:latin typeface="Bahnschrift Condensed" pitchFamily="34" charset="0"/>
              </a:rPr>
              <a:t>млн рублей</a:t>
            </a:r>
            <a:endParaRPr lang="ru-RU" sz="1600" u="sng" dirty="0" smtClean="0">
              <a:solidFill>
                <a:srgbClr val="0070C0"/>
              </a:solidFill>
              <a:latin typeface="Bahnschrift Condensed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831099" y="2183411"/>
            <a:ext cx="220884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23,3</a:t>
            </a:r>
            <a:r>
              <a:rPr lang="ru-RU" sz="33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65554" y="3320796"/>
            <a:ext cx="76655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4482E6"/>
                </a:solidFill>
                <a:latin typeface="Bahnschrift Condensed" pitchFamily="34" charset="0"/>
              </a:rPr>
              <a:t>0,2</a:t>
            </a:r>
          </a:p>
          <a:p>
            <a:r>
              <a:rPr lang="ru-RU" sz="1200" dirty="0">
                <a:latin typeface="Bahnschrift Condensed" pitchFamily="34" charset="0"/>
              </a:rPr>
              <a:t>м</a:t>
            </a:r>
            <a:r>
              <a:rPr lang="ru-RU" sz="1200" dirty="0" smtClean="0">
                <a:latin typeface="Bahnschrift Condensed" pitchFamily="34" charset="0"/>
              </a:rPr>
              <a:t>лн рублей</a:t>
            </a:r>
            <a:endParaRPr lang="ru-RU" sz="1200" dirty="0">
              <a:latin typeface="Bahnschrift Condensed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91" y="1436657"/>
            <a:ext cx="557505" cy="5650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66" y="2142825"/>
            <a:ext cx="797037" cy="6813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472" y="1386826"/>
            <a:ext cx="544784" cy="544784"/>
          </a:xfrm>
          <a:prstGeom prst="rect">
            <a:avLst/>
          </a:prstGeom>
        </p:spPr>
      </p:pic>
      <p:sp>
        <p:nvSpPr>
          <p:cNvPr id="51" name="Прямоугольник 50"/>
          <p:cNvSpPr/>
          <p:nvPr/>
        </p:nvSpPr>
        <p:spPr>
          <a:xfrm>
            <a:off x="4537224" y="1524411"/>
            <a:ext cx="3528392" cy="5028368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47675" lvl="0" algn="ctr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Социальная поддержка детей-сирот, детей, оставшихся без попечения родителей</a:t>
            </a:r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 lvl="0" algn="ctr"/>
            <a:endParaRPr lang="ru-RU" sz="800" b="1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 lvl="0" algn="ctr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 lvl="0" algn="ctr"/>
            <a:endParaRPr lang="ru-RU" sz="800" b="1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 lvl="0" algn="ctr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 lvl="0" algn="ctr"/>
            <a:r>
              <a:rPr lang="ru-RU" dirty="0" smtClean="0">
                <a:solidFill>
                  <a:prstClr val="black"/>
                </a:solidFill>
                <a:latin typeface="Bahnschrift Condensed" pitchFamily="34" charset="0"/>
              </a:rPr>
              <a:t>С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одержание ребенка в семье опекуна</a:t>
            </a:r>
            <a:endParaRPr lang="ru-RU" sz="8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 lvl="0" algn="ctr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     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20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b="1" dirty="0" smtClean="0">
                <a:solidFill>
                  <a:prstClr val="black"/>
                </a:solidFill>
                <a:latin typeface="Bahnschrift Condensed" pitchFamily="34" charset="0"/>
              </a:rPr>
              <a:t>приемных семей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, 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53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b="1" dirty="0" smtClean="0">
                <a:solidFill>
                  <a:prstClr val="black"/>
                </a:solidFill>
                <a:latin typeface="Bahnschrift Condensed" pitchFamily="34" charset="0"/>
              </a:rPr>
              <a:t>детей</a:t>
            </a:r>
          </a:p>
          <a:p>
            <a:pPr marL="447675" lvl="0" algn="ctr"/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         38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b="1" dirty="0" smtClean="0">
                <a:solidFill>
                  <a:prstClr val="black"/>
                </a:solidFill>
                <a:latin typeface="Bahnschrift Condensed" pitchFamily="34" charset="0"/>
              </a:rPr>
              <a:t>семей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о</a:t>
            </a:r>
            <a:r>
              <a:rPr lang="ru-RU" sz="1600" b="1" dirty="0" smtClean="0">
                <a:solidFill>
                  <a:prstClr val="black"/>
                </a:solidFill>
                <a:latin typeface="Bahnschrift Condensed" pitchFamily="34" charset="0"/>
              </a:rPr>
              <a:t>пекунов, 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47</a:t>
            </a:r>
            <a:r>
              <a:rPr lang="ru-RU" sz="1600" b="1" dirty="0" smtClean="0">
                <a:solidFill>
                  <a:prstClr val="black"/>
                </a:solidFill>
                <a:latin typeface="Bahnschrift Condensed" pitchFamily="34" charset="0"/>
              </a:rPr>
              <a:t> ребенка</a:t>
            </a:r>
          </a:p>
          <a:p>
            <a:pPr marL="447675" lvl="0" algn="ctr"/>
            <a:endParaRPr lang="ru-RU" sz="16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 lvl="0" algn="just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    Предоставление жилого помещения</a:t>
            </a:r>
          </a:p>
          <a:p>
            <a:pPr marL="447675" lvl="0" algn="just"/>
            <a:r>
              <a:rPr lang="ru-RU" sz="1600" dirty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                 </a:t>
            </a: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1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 </a:t>
            </a:r>
            <a:r>
              <a:rPr lang="ru-RU" sz="1600" b="1" dirty="0" smtClean="0">
                <a:solidFill>
                  <a:prstClr val="black"/>
                </a:solidFill>
                <a:latin typeface="Bahnschrift Condensed" pitchFamily="34" charset="0"/>
              </a:rPr>
              <a:t>однокомнатная квартира</a:t>
            </a:r>
          </a:p>
          <a:p>
            <a:pPr marL="447675" lvl="0" algn="just"/>
            <a:endParaRPr lang="ru-RU" sz="16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 lvl="0" algn="just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    Предоставление ЕЖКВ на оплату</a:t>
            </a:r>
          </a:p>
          <a:p>
            <a:pPr marL="447675" lvl="0" algn="just"/>
            <a:r>
              <a:rPr lang="ru-RU" sz="1600" dirty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   коммунальных услуг </a:t>
            </a:r>
          </a:p>
          <a:p>
            <a:pPr marL="447675" lvl="0" algn="just"/>
            <a:r>
              <a:rPr lang="ru-RU" sz="1600" b="1" dirty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b="1" dirty="0" smtClean="0">
                <a:solidFill>
                  <a:prstClr val="black"/>
                </a:solidFill>
                <a:latin typeface="Bahnschrift Condensed" pitchFamily="34" charset="0"/>
              </a:rPr>
              <a:t>                  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23 </a:t>
            </a:r>
            <a:r>
              <a:rPr lang="ru-RU" sz="1600" b="1" dirty="0" smtClean="0">
                <a:solidFill>
                  <a:schemeClr val="tx1"/>
                </a:solidFill>
                <a:latin typeface="Bahnschrift Condensed" pitchFamily="34" charset="0"/>
              </a:rPr>
              <a:t>детей-сирот</a:t>
            </a:r>
          </a:p>
          <a:p>
            <a:pPr marL="447675" lvl="0" algn="just"/>
            <a:endParaRPr lang="ru-RU" sz="1600" b="1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447675" lvl="0" algn="just"/>
            <a:r>
              <a:rPr lang="ru-RU" sz="1600" b="1" dirty="0" smtClean="0">
                <a:solidFill>
                  <a:schemeClr val="tx1"/>
                </a:solidFill>
                <a:latin typeface="Bahnschrift Condensed" pitchFamily="34" charset="0"/>
              </a:rPr>
              <a:t>    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Ремонт квартир, собственником</a:t>
            </a:r>
          </a:p>
          <a:p>
            <a:pPr marL="447675" lvl="0" algn="just"/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которых являются дети-сироты</a:t>
            </a:r>
          </a:p>
          <a:p>
            <a:pPr marL="447675" lvl="0" algn="just"/>
            <a:r>
              <a:rPr lang="ru-RU" sz="16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                     2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 </a:t>
            </a:r>
            <a:r>
              <a:rPr lang="ru-RU" sz="1600" b="1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b="1" dirty="0">
                <a:solidFill>
                  <a:prstClr val="black"/>
                </a:solidFill>
                <a:latin typeface="Bahnschrift Condensed" pitchFamily="34" charset="0"/>
              </a:rPr>
              <a:t>квартиры</a:t>
            </a:r>
          </a:p>
          <a:p>
            <a:pPr marL="447675" lvl="0" algn="just"/>
            <a:endParaRPr lang="ru-RU" sz="1600" b="1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447675" algn="ctr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  </a:t>
            </a:r>
          </a:p>
          <a:p>
            <a:pPr marL="447675"/>
            <a:endParaRPr lang="ru-RU" sz="15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/>
            <a:endParaRPr lang="ru-RU" sz="15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/>
            <a:r>
              <a:rPr lang="ru-RU" sz="1500" dirty="0" smtClean="0">
                <a:solidFill>
                  <a:prstClr val="black"/>
                </a:solidFill>
                <a:latin typeface="Bahnschrift Condensed" pitchFamily="34" charset="0"/>
              </a:rPr>
              <a:t>                                                       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endParaRPr lang="ru-RU" sz="10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 lvl="0"/>
            <a:endParaRPr lang="ru-RU" sz="10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pic>
        <p:nvPicPr>
          <p:cNvPr id="32" name="Рисунок 31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69329" y="4215004"/>
            <a:ext cx="201069" cy="201069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5215313" y="2321909"/>
            <a:ext cx="220884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54,6</a:t>
            </a:r>
            <a:r>
              <a:rPr lang="ru-RU" sz="33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440420" y="2831200"/>
            <a:ext cx="82073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4482E6"/>
                </a:solidFill>
                <a:latin typeface="Bahnschrift Condensed" pitchFamily="34" charset="0"/>
              </a:rPr>
              <a:t>51,6</a:t>
            </a:r>
          </a:p>
          <a:p>
            <a:pPr algn="ctr"/>
            <a:r>
              <a:rPr lang="ru-RU" sz="1200" dirty="0" smtClean="0">
                <a:latin typeface="Bahnschrift Condensed" pitchFamily="34" charset="0"/>
              </a:rPr>
              <a:t>млн рублей</a:t>
            </a:r>
            <a:endParaRPr lang="ru-RU" sz="1200" dirty="0">
              <a:latin typeface="Bahnschrift Condensed" pitchFamily="34" charset="0"/>
            </a:endParaRPr>
          </a:p>
        </p:txBody>
      </p:sp>
      <p:pic>
        <p:nvPicPr>
          <p:cNvPr id="44" name="Рисунок 43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2703" y="3202946"/>
            <a:ext cx="201069" cy="201069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2704" y="3427504"/>
            <a:ext cx="201069" cy="201069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2704" y="4178835"/>
            <a:ext cx="201069" cy="201069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4442975" y="3752267"/>
            <a:ext cx="824488" cy="627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4482E6"/>
                </a:solidFill>
                <a:latin typeface="Bahnschrift Condensed" pitchFamily="34" charset="0"/>
              </a:rPr>
              <a:t>0</a:t>
            </a:r>
            <a:r>
              <a:rPr lang="ru-RU" sz="2200" b="1" dirty="0" smtClean="0">
                <a:solidFill>
                  <a:srgbClr val="4482E6"/>
                </a:solidFill>
                <a:latin typeface="Bahnschrift Condensed" pitchFamily="34" charset="0"/>
              </a:rPr>
              <a:t>,8</a:t>
            </a:r>
          </a:p>
          <a:p>
            <a:pPr algn="ctr"/>
            <a:r>
              <a:rPr lang="ru-RU" sz="1200" dirty="0" smtClean="0">
                <a:latin typeface="Bahnschrift Condensed" pitchFamily="34" charset="0"/>
              </a:rPr>
              <a:t>млн рублей</a:t>
            </a:r>
            <a:endParaRPr lang="ru-RU" sz="1200" dirty="0">
              <a:latin typeface="Bahnschrift Condensed" pitchFamily="34" charset="0"/>
            </a:endParaRPr>
          </a:p>
        </p:txBody>
      </p:sp>
      <p:pic>
        <p:nvPicPr>
          <p:cNvPr id="48" name="Рисунок 47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2702" y="5135403"/>
            <a:ext cx="201069" cy="201069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440420" y="4512020"/>
            <a:ext cx="82073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4482E6"/>
                </a:solidFill>
                <a:latin typeface="Bahnschrift Condensed" pitchFamily="34" charset="0"/>
              </a:rPr>
              <a:t>1,2</a:t>
            </a:r>
          </a:p>
          <a:p>
            <a:pPr algn="ctr"/>
            <a:r>
              <a:rPr lang="ru-RU" sz="1200" dirty="0" smtClean="0">
                <a:latin typeface="Bahnschrift Condensed" pitchFamily="34" charset="0"/>
              </a:rPr>
              <a:t>млн рублей</a:t>
            </a:r>
            <a:endParaRPr lang="ru-RU" sz="1200" dirty="0">
              <a:latin typeface="Bahnschrift Condensed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420544" y="5544657"/>
            <a:ext cx="82073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4482E6"/>
                </a:solidFill>
                <a:latin typeface="Bahnschrift Condensed" pitchFamily="34" charset="0"/>
              </a:rPr>
              <a:t>1,0</a:t>
            </a:r>
          </a:p>
          <a:p>
            <a:pPr algn="ctr"/>
            <a:r>
              <a:rPr lang="ru-RU" sz="1200" dirty="0" smtClean="0">
                <a:latin typeface="Bahnschrift Condensed" pitchFamily="34" charset="0"/>
              </a:rPr>
              <a:t>млн рублей</a:t>
            </a:r>
            <a:endParaRPr lang="ru-RU" sz="1200" dirty="0">
              <a:latin typeface="Bahnschrift Condensed" pitchFamily="34" charset="0"/>
            </a:endParaRPr>
          </a:p>
        </p:txBody>
      </p:sp>
      <p:pic>
        <p:nvPicPr>
          <p:cNvPr id="57" name="Рисунок 56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5740" y="6160208"/>
            <a:ext cx="201069" cy="201069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="" xmlns:a16="http://schemas.microsoft.com/office/drawing/2014/main" id="{E2CC7CA0-0EB6-0142-B5AA-A7754910FB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40420" y="1436657"/>
            <a:ext cx="528852" cy="49495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1" name="Прямоугольник 60"/>
          <p:cNvSpPr/>
          <p:nvPr/>
        </p:nvSpPr>
        <p:spPr>
          <a:xfrm>
            <a:off x="936822" y="4896594"/>
            <a:ext cx="3265017" cy="1656184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just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Социальная интеграция инвалидов</a:t>
            </a:r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ctr"/>
            <a:endParaRPr lang="ru-RU" sz="800" b="1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just"/>
            <a:endParaRPr lang="ru-RU" sz="16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just"/>
            <a:endParaRPr lang="ru-RU" sz="3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Обеспечение доступности в МКД (нестационарные средства)</a:t>
            </a:r>
            <a:endParaRPr lang="ru-RU" sz="14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r>
              <a:rPr lang="ru-RU" sz="800" b="1" dirty="0" smtClean="0">
                <a:solidFill>
                  <a:prstClr val="black"/>
                </a:solidFill>
                <a:latin typeface="Bahnschrift Condensed" pitchFamily="34" charset="0"/>
              </a:rPr>
              <a:t>  </a:t>
            </a:r>
          </a:p>
          <a:p>
            <a:pPr marL="361950"/>
            <a:r>
              <a:rPr lang="ru-RU" sz="800" b="1" dirty="0" smtClean="0">
                <a:solidFill>
                  <a:prstClr val="black"/>
                </a:solidFill>
                <a:latin typeface="Bahnschrift Condensed" pitchFamily="34" charset="0"/>
              </a:rPr>
              <a:t>  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1</a:t>
            </a:r>
            <a:r>
              <a:rPr lang="ru-RU" sz="1600" b="1" dirty="0" smtClean="0">
                <a:solidFill>
                  <a:prstClr val="black"/>
                </a:solidFill>
                <a:latin typeface="Bahnschrift Condensed" pitchFamily="34" charset="0"/>
              </a:rPr>
              <a:t>  комплект технических средств</a:t>
            </a:r>
          </a:p>
          <a:p>
            <a:pPr marL="361950"/>
            <a:r>
              <a:rPr lang="ru-RU" sz="1600" b="1" dirty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b="1" dirty="0" smtClean="0">
                <a:solidFill>
                  <a:prstClr val="black"/>
                </a:solidFill>
                <a:latin typeface="Bahnschrift Condensed" pitchFamily="34" charset="0"/>
              </a:rPr>
              <a:t>                          </a:t>
            </a:r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800" b="1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800" b="1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16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endParaRPr lang="ru-RU" sz="16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pic>
        <p:nvPicPr>
          <p:cNvPr id="62" name="Рисунок 61">
            <a:extLst>
              <a:ext uri="{FF2B5EF4-FFF2-40B4-BE49-F238E27FC236}">
                <a16:creationId xmlns="" xmlns:a16="http://schemas.microsoft.com/office/drawing/2014/main" id="{4E626B38-DEC4-F04E-A753-D788CC57927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4816" y="4805332"/>
            <a:ext cx="462924" cy="46292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3" name="TextBox 62"/>
          <p:cNvSpPr txBox="1"/>
          <p:nvPr/>
        </p:nvSpPr>
        <p:spPr>
          <a:xfrm>
            <a:off x="1718536" y="5123854"/>
            <a:ext cx="18730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0,2</a:t>
            </a:r>
            <a:r>
              <a:rPr lang="ru-RU" sz="2700" u="sng" dirty="0" smtClean="0">
                <a:solidFill>
                  <a:srgbClr val="0070C0"/>
                </a:solidFill>
                <a:latin typeface="Bahnschrift Condensed" pitchFamily="34" charset="0"/>
              </a:rPr>
              <a:t> </a:t>
            </a:r>
            <a:r>
              <a:rPr lang="ru-RU" sz="1600" u="sng" dirty="0">
                <a:solidFill>
                  <a:prstClr val="black"/>
                </a:solidFill>
                <a:latin typeface="Bahnschrift Condensed" pitchFamily="34" charset="0"/>
              </a:rPr>
              <a:t>млн рублей</a:t>
            </a:r>
            <a:endParaRPr lang="ru-RU" sz="1600" u="sng" dirty="0" smtClean="0">
              <a:solidFill>
                <a:srgbClr val="0070C0"/>
              </a:solidFill>
              <a:latin typeface="Bahnschrift Condensed" pitchFamily="34" charset="0"/>
            </a:endParaRPr>
          </a:p>
        </p:txBody>
      </p:sp>
      <p:pic>
        <p:nvPicPr>
          <p:cNvPr id="64" name="Рисунок 63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6327" y="6234986"/>
            <a:ext cx="201069" cy="201069"/>
          </a:xfrm>
          <a:prstGeom prst="rect">
            <a:avLst/>
          </a:prstGeom>
        </p:spPr>
      </p:pic>
      <p:pic>
        <p:nvPicPr>
          <p:cNvPr id="66" name="Рисунок 65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69329" y="3128644"/>
            <a:ext cx="201069" cy="201069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7561" y="4310951"/>
            <a:ext cx="201069" cy="201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3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2024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93008" y="720130"/>
            <a:ext cx="684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ОСНОВНЫЕ ПАРАМЕТРЫ БЮДЖЕТА ОКРУГА </a:t>
            </a:r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Bahnschrift Condensed" pitchFamily="34" charset="0"/>
              </a:rPr>
              <a:t>-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  <a:latin typeface="Bahnschrift Condensed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20800" y="1250085"/>
            <a:ext cx="2624746" cy="841553"/>
          </a:xfrm>
          <a:prstGeom prst="rect">
            <a:avLst/>
          </a:prstGeom>
          <a:solidFill>
            <a:srgbClr val="007AD6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000" algn="ctr"/>
            <a:r>
              <a:rPr lang="ru-RU" sz="2400" dirty="0" smtClean="0">
                <a:solidFill>
                  <a:schemeClr val="bg1"/>
                </a:solidFill>
                <a:latin typeface="Bahnschrift Condensed" pitchFamily="34" charset="0"/>
              </a:rPr>
              <a:t>УТОЧНЕННЫЙ ПЛАН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3345545" y="1210423"/>
            <a:ext cx="2448272" cy="88121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000" algn="ctr"/>
            <a:r>
              <a:rPr lang="ru-RU" sz="2800" dirty="0" smtClean="0">
                <a:solidFill>
                  <a:srgbClr val="FFFFFF"/>
                </a:solidFill>
                <a:latin typeface="Bahnschrift Condensed" pitchFamily="34" charset="0"/>
              </a:rPr>
              <a:t>ИСПОЛНЕНО </a:t>
            </a:r>
            <a:r>
              <a:rPr lang="ru-RU" sz="2800" b="1" dirty="0" smtClean="0">
                <a:solidFill>
                  <a:srgbClr val="FFFFFF"/>
                </a:solidFill>
                <a:latin typeface="Arial Narrow" pitchFamily="34" charset="0"/>
              </a:rPr>
              <a:t> </a:t>
            </a:r>
          </a:p>
          <a:p>
            <a:pPr algn="ctr"/>
            <a:endParaRPr lang="ru-RU" sz="2000" dirty="0">
              <a:solidFill>
                <a:srgbClr val="FFFFFF"/>
              </a:solidFill>
              <a:latin typeface="Arial Narrow" pitchFamily="34" charset="0"/>
            </a:endParaRP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xmlns="" id="{B4AF8B93-A40B-A646-B4A9-983E99F3E2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174" y="3469209"/>
            <a:ext cx="355600" cy="3175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793817" y="1243838"/>
            <a:ext cx="5872199" cy="390485"/>
          </a:xfrm>
          <a:prstGeom prst="rect">
            <a:avLst/>
          </a:prstGeom>
          <a:solidFill>
            <a:srgbClr val="007AD6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000" algn="ctr"/>
            <a:r>
              <a:rPr lang="ru-RU" sz="2000" dirty="0" smtClean="0">
                <a:solidFill>
                  <a:schemeClr val="bg1"/>
                </a:solidFill>
                <a:latin typeface="Bahnschrift Condensed" pitchFamily="34" charset="0"/>
              </a:rPr>
              <a:t>МУНИЦИПАЛЬНЫЙ ДОЛГ ПЕЧЕНГСКОГО МУНИЦИПАЛЬНОГО ОКРУГА 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AFF71CEA-3B75-474E-9B1C-413E2FA31DA8}"/>
              </a:ext>
            </a:extLst>
          </p:cNvPr>
          <p:cNvSpPr/>
          <p:nvPr/>
        </p:nvSpPr>
        <p:spPr>
          <a:xfrm>
            <a:off x="5833368" y="1667738"/>
            <a:ext cx="2736304" cy="423900"/>
          </a:xfrm>
          <a:prstGeom prst="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Bahnschrift Light Condensed" panose="020B0502040204020203" pitchFamily="34" charset="0"/>
              </a:rPr>
              <a:t>НА 01.01.2024</a:t>
            </a:r>
            <a:endParaRPr lang="ru-RU" dirty="0">
              <a:solidFill>
                <a:schemeClr val="tx1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569672" y="1657445"/>
            <a:ext cx="3096344" cy="42389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sz="2000" dirty="0" smtClean="0">
                <a:solidFill>
                  <a:srgbClr val="FFFFFF"/>
                </a:solidFill>
                <a:latin typeface="Bahnschrift Light Condensed" panose="020B0502040204020203" pitchFamily="34" charset="0"/>
              </a:rPr>
              <a:t>НА 01.01.2025 </a:t>
            </a:r>
            <a:endParaRPr lang="ru-RU" sz="2000" dirty="0">
              <a:solidFill>
                <a:srgbClr val="FFFFFF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0800" y="2304520"/>
            <a:ext cx="5082091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ДОХОДЫ   </a:t>
            </a:r>
            <a:r>
              <a:rPr lang="ru-RU" sz="2400" dirty="0" smtClean="0">
                <a:latin typeface="Bahnschrift Condensed" pitchFamily="34" charset="0"/>
              </a:rPr>
              <a:t>3 804,1 </a:t>
            </a:r>
            <a:r>
              <a:rPr lang="ru-RU" sz="1600" dirty="0" smtClean="0">
                <a:latin typeface="Bahnschrift Condensed" pitchFamily="34" charset="0"/>
              </a:rPr>
              <a:t>млн рублей  </a:t>
            </a:r>
            <a:r>
              <a:rPr lang="en-US" sz="1600" dirty="0" smtClean="0">
                <a:latin typeface="Bahnschrift Condensed" pitchFamily="34" charset="0"/>
              </a:rPr>
              <a:t>  </a:t>
            </a:r>
            <a:r>
              <a:rPr lang="ru-RU" sz="2400" dirty="0" smtClean="0">
                <a:latin typeface="Bahnschrift Condensed" pitchFamily="34" charset="0"/>
              </a:rPr>
              <a:t>3 840,3 </a:t>
            </a:r>
            <a:r>
              <a:rPr lang="ru-RU" sz="1600" dirty="0" smtClean="0">
                <a:latin typeface="Bahnschrift Condensed" pitchFamily="34" charset="0"/>
              </a:rPr>
              <a:t>млн рублей</a:t>
            </a:r>
          </a:p>
          <a:p>
            <a:endParaRPr lang="ru-RU" sz="2000" b="1" dirty="0" smtClean="0">
              <a:solidFill>
                <a:srgbClr val="4482E6"/>
              </a:solidFill>
              <a:latin typeface="Bahnschrift Condensed" pitchFamily="34" charset="0"/>
            </a:endParaRPr>
          </a:p>
          <a:p>
            <a:r>
              <a:rPr lang="ru-RU" sz="2000" b="1" dirty="0" smtClean="0">
                <a:solidFill>
                  <a:srgbClr val="4482E6"/>
                </a:solidFill>
                <a:latin typeface="Bahnschrift Condensed" pitchFamily="34" charset="0"/>
              </a:rPr>
              <a:t>РАСХОДЫ  </a:t>
            </a:r>
            <a:r>
              <a:rPr lang="ru-RU" sz="2400" dirty="0" smtClean="0">
                <a:latin typeface="Bahnschrift Condensed" pitchFamily="34" charset="0"/>
              </a:rPr>
              <a:t>3 940,0 </a:t>
            </a:r>
            <a:r>
              <a:rPr lang="ru-RU" sz="1600" dirty="0" smtClean="0">
                <a:latin typeface="Bahnschrift Condensed" pitchFamily="34" charset="0"/>
              </a:rPr>
              <a:t>млн рублей  </a:t>
            </a:r>
            <a:r>
              <a:rPr lang="en-US" sz="1600" dirty="0" smtClean="0">
                <a:latin typeface="Bahnschrift Condensed" pitchFamily="34" charset="0"/>
              </a:rPr>
              <a:t>  </a:t>
            </a:r>
            <a:r>
              <a:rPr lang="ru-RU" sz="2400" dirty="0" smtClean="0">
                <a:latin typeface="Bahnschrift Condensed" pitchFamily="34" charset="0"/>
              </a:rPr>
              <a:t>3 747,3 </a:t>
            </a:r>
            <a:r>
              <a:rPr lang="ru-RU" sz="1600" dirty="0" smtClean="0">
                <a:latin typeface="Bahnschrift Condensed" pitchFamily="34" charset="0"/>
              </a:rPr>
              <a:t>млн рублей</a:t>
            </a:r>
          </a:p>
          <a:p>
            <a:r>
              <a:rPr lang="ru-RU" dirty="0">
                <a:latin typeface="Bahnschrift Condensed" pitchFamily="34" charset="0"/>
              </a:rPr>
              <a:t> </a:t>
            </a:r>
            <a:r>
              <a:rPr lang="ru-RU" dirty="0" smtClean="0">
                <a:latin typeface="Bahnschrift Condensed" pitchFamily="34" charset="0"/>
              </a:rPr>
              <a:t>                                        </a:t>
            </a:r>
          </a:p>
          <a:p>
            <a:r>
              <a:rPr lang="ru-RU" sz="2000" b="1" dirty="0" smtClean="0">
                <a:latin typeface="Bahnschrift Condensed" pitchFamily="34" charset="0"/>
              </a:rPr>
              <a:t>ДЕФИЦИТ (-) /  </a:t>
            </a:r>
            <a:r>
              <a:rPr lang="ru-RU" sz="2400" dirty="0" smtClean="0">
                <a:latin typeface="Bahnschrift Condensed" pitchFamily="34" charset="0"/>
              </a:rPr>
              <a:t>-113,1</a:t>
            </a:r>
            <a:r>
              <a:rPr lang="ru-RU" sz="1600" dirty="0" smtClean="0">
                <a:latin typeface="Bahnschrift Condensed" pitchFamily="34" charset="0"/>
              </a:rPr>
              <a:t>млн рублей</a:t>
            </a:r>
            <a:r>
              <a:rPr lang="ru-RU" sz="2000" dirty="0" smtClean="0">
                <a:latin typeface="Bahnschrift Condensed" pitchFamily="34" charset="0"/>
              </a:rPr>
              <a:t>   </a:t>
            </a:r>
          </a:p>
          <a:p>
            <a:pPr lvl="0"/>
            <a:r>
              <a:rPr lang="ru-RU" sz="2000" b="1" dirty="0" smtClean="0">
                <a:latin typeface="Bahnschrift Condensed" pitchFamily="34" charset="0"/>
              </a:rPr>
              <a:t>ПРОФИЦИТ (+</a:t>
            </a:r>
            <a:r>
              <a:rPr lang="ru-RU" sz="2000" dirty="0" smtClean="0">
                <a:latin typeface="Bahnschrift Condensed" pitchFamily="34" charset="0"/>
              </a:rPr>
              <a:t>)                               </a:t>
            </a:r>
            <a:r>
              <a:rPr lang="en-US" sz="2000" dirty="0" smtClean="0">
                <a:latin typeface="Bahnschrift Condensed" pitchFamily="34" charset="0"/>
              </a:rPr>
              <a:t> </a:t>
            </a:r>
            <a:r>
              <a:rPr lang="ru-RU" sz="2000" dirty="0" smtClean="0">
                <a:latin typeface="Bahnschrift Condensed" pitchFamily="34" charset="0"/>
              </a:rPr>
              <a:t> </a:t>
            </a:r>
            <a:r>
              <a:rPr lang="ru-RU" sz="2400" dirty="0" smtClean="0">
                <a:solidFill>
                  <a:prstClr val="black"/>
                </a:solidFill>
                <a:latin typeface="Bahnschrift Condensed" pitchFamily="34" charset="0"/>
              </a:rPr>
              <a:t>+93,0 </a:t>
            </a:r>
            <a:r>
              <a:rPr lang="ru-RU" sz="1600" dirty="0">
                <a:solidFill>
                  <a:prstClr val="black"/>
                </a:solidFill>
                <a:latin typeface="Bahnschrift Condensed" pitchFamily="34" charset="0"/>
              </a:rPr>
              <a:t>млн 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рублей</a:t>
            </a:r>
            <a:endParaRPr lang="ru-RU" sz="16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69272" y="2448322"/>
            <a:ext cx="824545" cy="47926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000"/>
            <a:r>
              <a:rPr lang="ru-RU" sz="2000" dirty="0" smtClean="0">
                <a:solidFill>
                  <a:srgbClr val="FFFFFF"/>
                </a:solidFill>
                <a:latin typeface="Bahnschrift Condensed" pitchFamily="34" charset="0"/>
              </a:rPr>
              <a:t>100,9% </a:t>
            </a:r>
            <a:r>
              <a:rPr lang="ru-RU" sz="2000" b="1" dirty="0" smtClean="0">
                <a:solidFill>
                  <a:srgbClr val="FFFFFF"/>
                </a:solidFill>
                <a:latin typeface="Arial Narrow" pitchFamily="34" charset="0"/>
              </a:rPr>
              <a:t> </a:t>
            </a:r>
            <a:endParaRPr lang="ru-RU" sz="2000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005275" y="3055603"/>
            <a:ext cx="788543" cy="413606"/>
          </a:xfrm>
          <a:prstGeom prst="rect">
            <a:avLst/>
          </a:prstGeom>
          <a:solidFill>
            <a:srgbClr val="007AD6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000" algn="ctr"/>
            <a:r>
              <a:rPr lang="ru-RU" dirty="0" smtClean="0">
                <a:solidFill>
                  <a:schemeClr val="bg1"/>
                </a:solidFill>
                <a:latin typeface="Bahnschrift Condensed" pitchFamily="34" charset="0"/>
              </a:rPr>
              <a:t>95,1%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60828" y="2311783"/>
            <a:ext cx="220884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53,95</a:t>
            </a:r>
            <a:r>
              <a:rPr lang="ru-RU" sz="33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</a:p>
          <a:p>
            <a:pPr algn="ctr"/>
            <a:endParaRPr lang="ru-RU" sz="1600" u="sng" dirty="0" smtClean="0">
              <a:latin typeface="Bahnschrift Condensed" pitchFamily="34" charset="0"/>
            </a:endParaRPr>
          </a:p>
          <a:p>
            <a:pPr algn="r"/>
            <a:r>
              <a:rPr lang="ru-RU" sz="2400" b="1" dirty="0" smtClean="0">
                <a:solidFill>
                  <a:srgbClr val="4482E6"/>
                </a:solidFill>
                <a:latin typeface="Bahnschrift Condensed" pitchFamily="34" charset="0"/>
              </a:rPr>
              <a:t>53,95</a:t>
            </a:r>
            <a:r>
              <a:rPr lang="ru-RU" sz="1600" dirty="0" smtClean="0">
                <a:latin typeface="Bahnschrift Condensed" pitchFamily="34" charset="0"/>
              </a:rPr>
              <a:t> – бюджетные кредиты</a:t>
            </a:r>
            <a:endParaRPr lang="ru-RU" sz="1600" dirty="0">
              <a:latin typeface="Bahnschrift Condensed" pitchFamily="34" charset="0"/>
            </a:endParaRPr>
          </a:p>
          <a:p>
            <a:pPr algn="ctr"/>
            <a:endParaRPr lang="ru-RU" sz="1600" u="sng" dirty="0">
              <a:latin typeface="Bahnschrift Condensed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425582" y="2298406"/>
            <a:ext cx="2208844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43,16</a:t>
            </a:r>
            <a:r>
              <a:rPr lang="ru-RU" sz="33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</a:p>
          <a:p>
            <a:pPr algn="r"/>
            <a:endParaRPr lang="ru-RU" sz="1600" u="sng" dirty="0">
              <a:latin typeface="Bahnschrift Condensed" pitchFamily="34" charset="0"/>
            </a:endParaRPr>
          </a:p>
          <a:p>
            <a:pPr algn="r"/>
            <a:r>
              <a:rPr lang="ru-RU" sz="2400" b="1" dirty="0" smtClean="0">
                <a:solidFill>
                  <a:srgbClr val="4482E6"/>
                </a:solidFill>
                <a:latin typeface="Bahnschrift Condensed" pitchFamily="34" charset="0"/>
              </a:rPr>
              <a:t>43,16</a:t>
            </a:r>
            <a:r>
              <a:rPr lang="ru-RU" sz="2400" dirty="0" smtClean="0">
                <a:latin typeface="Bahnschrift Condensed" pitchFamily="34" charset="0"/>
              </a:rPr>
              <a:t> </a:t>
            </a:r>
            <a:r>
              <a:rPr lang="ru-RU" sz="1600" dirty="0" smtClean="0">
                <a:latin typeface="Bahnschrift Condensed" pitchFamily="34" charset="0"/>
              </a:rPr>
              <a:t>– бюджетные кредиты</a:t>
            </a:r>
            <a:endParaRPr lang="ru-RU" sz="1600" dirty="0">
              <a:latin typeface="Bahnschrift Condensed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91154" y="3467980"/>
            <a:ext cx="820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Bahnschrift Condensed" pitchFamily="34" charset="0"/>
              </a:rPr>
              <a:t>млн рублей</a:t>
            </a:r>
            <a:endParaRPr lang="ru-RU" sz="1200" dirty="0">
              <a:latin typeface="Bahnschrift Condensed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937824" y="3462537"/>
            <a:ext cx="820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Bahnschrift Condensed" pitchFamily="34" charset="0"/>
              </a:rPr>
              <a:t>млн рублей</a:t>
            </a:r>
            <a:endParaRPr lang="ru-RU" sz="1200" dirty="0">
              <a:latin typeface="Bahnschrift Condensed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833368" y="3964903"/>
            <a:ext cx="5801058" cy="57165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ctr"/>
            <a:r>
              <a:rPr lang="ru-RU" sz="3200" b="1" dirty="0" smtClean="0">
                <a:solidFill>
                  <a:srgbClr val="4482E6"/>
                </a:solidFill>
                <a:latin typeface="Bahnschrift Condensed" pitchFamily="34" charset="0"/>
              </a:rPr>
              <a:t>3,6 % </a:t>
            </a:r>
            <a:r>
              <a:rPr lang="ru-RU" sz="3200" dirty="0" smtClean="0">
                <a:solidFill>
                  <a:schemeClr val="tx1"/>
                </a:solidFill>
                <a:latin typeface="Bahnschrift Condensed" pitchFamily="34" charset="0"/>
              </a:rPr>
              <a:t>долговая нагрузка </a:t>
            </a:r>
            <a:r>
              <a:rPr lang="ru-RU" sz="1500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(-1,1% снижение к 01.01.2024г)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</a:p>
          <a:p>
            <a:pPr lvl="0"/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             </a:t>
            </a:r>
            <a:endParaRPr lang="ru-RU" sz="1500" dirty="0">
              <a:solidFill>
                <a:schemeClr val="tx1"/>
              </a:solidFill>
              <a:latin typeface="Bahnschrift Condensed" pitchFamily="34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="" xmlns:a16="http://schemas.microsoft.com/office/drawing/2014/main" id="{AFF71CEA-3B75-474E-9B1C-413E2FA31DA8}"/>
              </a:ext>
            </a:extLst>
          </p:cNvPr>
          <p:cNvSpPr/>
          <p:nvPr/>
        </p:nvSpPr>
        <p:spPr>
          <a:xfrm>
            <a:off x="780423" y="4619203"/>
            <a:ext cx="5022468" cy="2088232"/>
          </a:xfrm>
          <a:prstGeom prst="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Bahnschrift Light Condensed" panose="020B0502040204020203" pitchFamily="34" charset="0"/>
              </a:rPr>
              <a:t>КЛЮЧЕВЫЕ ОРИЕНТИРЫ ПРИ ИСПОЛНЕНИИ БЮДЖЕТА ОКРУГА В 202</a:t>
            </a:r>
            <a:r>
              <a:rPr lang="ru-RU" b="1" dirty="0">
                <a:solidFill>
                  <a:schemeClr val="tx1"/>
                </a:solidFill>
                <a:latin typeface="Bahnschrift Light Condensed" panose="020B0502040204020203" pitchFamily="34" charset="0"/>
              </a:rPr>
              <a:t>4</a:t>
            </a:r>
            <a:r>
              <a:rPr lang="ru-RU" b="1" dirty="0" smtClean="0">
                <a:solidFill>
                  <a:schemeClr val="tx1"/>
                </a:solidFill>
                <a:latin typeface="Bahnschrift Light Condensed" panose="020B0502040204020203" pitchFamily="34" charset="0"/>
              </a:rPr>
              <a:t> ГОДУ</a:t>
            </a:r>
          </a:p>
          <a:p>
            <a:endParaRPr lang="ru-RU" dirty="0">
              <a:solidFill>
                <a:schemeClr val="tx1"/>
              </a:solidFill>
              <a:latin typeface="Bahnschrift Light Condensed" panose="020B0502040204020203" pitchFamily="34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Bahnschrift Light Condensed" panose="020B0502040204020203" pitchFamily="34" charset="0"/>
              </a:rPr>
              <a:t>       ДЕФИЦИТ  </a:t>
            </a:r>
            <a:r>
              <a:rPr lang="en-US" dirty="0" smtClean="0">
                <a:solidFill>
                  <a:schemeClr val="tx1"/>
                </a:solidFill>
                <a:latin typeface="Bahnschrift Light Condensed" panose="020B0502040204020203" pitchFamily="34" charset="0"/>
                <a:cs typeface="Times New Roman"/>
              </a:rPr>
              <a:t>≤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Bahnschrift Light Condensed" panose="020B0502040204020203" pitchFamily="34" charset="0"/>
                <a:cs typeface="Times New Roman"/>
              </a:rPr>
              <a:t>10%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  <a:latin typeface="Bahnschrift Light Condensed" panose="020B0502040204020203" pitchFamily="34" charset="0"/>
            </a:endParaRPr>
          </a:p>
          <a:p>
            <a:endParaRPr lang="ru-RU" dirty="0">
              <a:solidFill>
                <a:schemeClr val="tx1"/>
              </a:solidFill>
              <a:latin typeface="Bahnschrift Light Condensed" panose="020B0502040204020203" pitchFamily="34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Bahnschrift Light Condensed" panose="020B0502040204020203" pitchFamily="34" charset="0"/>
              </a:rPr>
              <a:t>       МУНИЦИПАЛЬНЫЙ ДОЛГ </a:t>
            </a:r>
            <a:r>
              <a:rPr lang="ru-RU" dirty="0" smtClean="0">
                <a:solidFill>
                  <a:schemeClr val="tx1"/>
                </a:solidFill>
                <a:latin typeface="Bahnschrift Light Condensed" panose="020B0502040204020203" pitchFamily="34" charset="0"/>
                <a:cs typeface="Times New Roman"/>
              </a:rPr>
              <a:t>≤</a:t>
            </a:r>
            <a:r>
              <a:rPr lang="en-US" dirty="0" smtClean="0">
                <a:solidFill>
                  <a:schemeClr val="tx1"/>
                </a:solidFill>
                <a:latin typeface="Bahnschrift Light Condensed" panose="020B0502040204020203" pitchFamily="34" charset="0"/>
                <a:cs typeface="Times New Roman"/>
              </a:rPr>
              <a:t>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Bahnschrift Light Condensed" panose="020B0502040204020203" pitchFamily="34" charset="0"/>
                <a:cs typeface="Times New Roman"/>
              </a:rPr>
              <a:t>27%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  <a:latin typeface="Bahnschrift Light Condensed" panose="020B0502040204020203" pitchFamily="34" charset="0"/>
            </a:endParaRPr>
          </a:p>
          <a:p>
            <a:endParaRPr lang="ru-RU" dirty="0">
              <a:solidFill>
                <a:schemeClr val="tx1"/>
              </a:solidFill>
              <a:latin typeface="Bahnschrift Light Condensed" panose="020B0502040204020203" pitchFamily="34" charset="0"/>
            </a:endParaRPr>
          </a:p>
          <a:p>
            <a:endParaRPr lang="ru-RU" dirty="0">
              <a:solidFill>
                <a:schemeClr val="tx1"/>
              </a:solidFill>
              <a:latin typeface="Bahnschrift Light Condensed" panose="020B0502040204020203" pitchFamily="34" charset="0"/>
            </a:endParaRPr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779" y="5554852"/>
            <a:ext cx="201069" cy="201069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778" y="6092453"/>
            <a:ext cx="201069" cy="201069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3817144" y="5184626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800" dirty="0" smtClean="0">
              <a:latin typeface="Bahnschrift Condensed" pitchFamily="34" charset="0"/>
            </a:endParaRPr>
          </a:p>
          <a:p>
            <a:pPr algn="ctr"/>
            <a:r>
              <a:rPr lang="ru-RU" sz="1600" dirty="0" smtClean="0">
                <a:latin typeface="Bahnschrift Condensed" pitchFamily="34" charset="0"/>
              </a:rPr>
              <a:t>От объема налоговых и неналоговых доходов</a:t>
            </a:r>
          </a:p>
          <a:p>
            <a:pPr algn="ctr"/>
            <a:endParaRPr lang="ru-RU" sz="1600" dirty="0">
              <a:latin typeface="Bahnschrift Condensed" pitchFamily="34" charset="0"/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="" xmlns:a16="http://schemas.microsoft.com/office/drawing/2014/main" id="{4C2EB147-1F2C-8642-B97F-FE9494036D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1154" y="5079322"/>
            <a:ext cx="896100" cy="576064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="" xmlns:a16="http://schemas.microsoft.com/office/drawing/2014/main" id="{5A3F6151-10FF-8647-876A-743D25164A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37824" y="5020439"/>
            <a:ext cx="702838" cy="702838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6370973" y="5753622"/>
            <a:ext cx="20456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800" dirty="0" smtClean="0">
              <a:latin typeface="Bahnschrift Condensed" pitchFamily="34" charset="0"/>
            </a:endParaRPr>
          </a:p>
          <a:p>
            <a:pPr algn="ctr"/>
            <a:r>
              <a:rPr lang="ru-RU" sz="1600" dirty="0" smtClean="0">
                <a:latin typeface="Bahnschrift Condensed" pitchFamily="34" charset="0"/>
              </a:rPr>
              <a:t>СОБЛЮДЕНИЕ УСЛОВИЙ СОГЛАШЕНИЙ С МИНФИНОМ МУРМАНСКОЙ ОБЛАСТИ</a:t>
            </a:r>
          </a:p>
          <a:p>
            <a:pPr algn="ctr"/>
            <a:endParaRPr lang="ru-RU" sz="1600" dirty="0">
              <a:latin typeface="Bahnschrift Condensed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145736" y="5839044"/>
            <a:ext cx="237626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800" dirty="0" smtClean="0">
              <a:latin typeface="Bahnschrift Condensed" pitchFamily="34" charset="0"/>
            </a:endParaRPr>
          </a:p>
          <a:p>
            <a:pPr algn="ctr"/>
            <a:r>
              <a:rPr lang="ru-RU" sz="1600" dirty="0" smtClean="0">
                <a:latin typeface="Bahnschrift Condensed" pitchFamily="34" charset="0"/>
              </a:rPr>
              <a:t>ВЫСОКИЙ УРОВЕНЬ ДОЛГОВОЙ УСТОЙЧИВОСТИ</a:t>
            </a:r>
          </a:p>
          <a:p>
            <a:pPr algn="ctr"/>
            <a:r>
              <a:rPr lang="ru-RU" sz="1200" dirty="0" smtClean="0">
                <a:latin typeface="Bahnschrift Condensed" pitchFamily="34" charset="0"/>
              </a:rPr>
              <a:t>(приказ Минфина МО от 01.10.24 № 148н)</a:t>
            </a:r>
            <a:endParaRPr lang="ru-RU" sz="1200" dirty="0">
              <a:latin typeface="Bahnschrift Condens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231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2024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088952" y="772270"/>
            <a:ext cx="900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РЕЗУЛЬТАТЫ ДЕЯТЕЛЬНОСТИ, ОПУБЛИКОВАННЫЕ В ТЕЧЕНИЕ 2024 ГОДА </a:t>
            </a:r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endParaRPr lang="ru-RU" sz="2800" dirty="0">
              <a:solidFill>
                <a:srgbClr val="0070C0"/>
              </a:solidFill>
              <a:latin typeface="Bahnschrift Condensed" pitchFamily="34" charset="0"/>
            </a:endParaRPr>
          </a:p>
        </p:txBody>
      </p:sp>
      <p:pic>
        <p:nvPicPr>
          <p:cNvPr id="44" name="Рисунок 43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374" y="1781620"/>
            <a:ext cx="360040" cy="36004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953046" y="1700030"/>
            <a:ext cx="10409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800" dirty="0" smtClean="0">
              <a:latin typeface="Bahnschrift Condensed" pitchFamily="34" charset="0"/>
            </a:endParaRPr>
          </a:p>
          <a:p>
            <a:pPr algn="just"/>
            <a:r>
              <a:rPr lang="ru-RU" sz="2000" dirty="0" smtClean="0">
                <a:solidFill>
                  <a:srgbClr val="4482E6"/>
                </a:solidFill>
                <a:latin typeface="Bahnschrift Condensed" pitchFamily="34" charset="0"/>
              </a:rPr>
              <a:t>МУНИЦИПАЛЬНОЕ ОБРАЗОВАНИЕ С ВЫСОКИМ КАЧЕСТВОМ УПРАВЛЕНИЯ МУНИЦИПАЛЬНЫМИ ФИНАНСАМИ (1 степень)</a:t>
            </a:r>
            <a:endParaRPr lang="ru-RU" sz="2000" dirty="0">
              <a:solidFill>
                <a:srgbClr val="4482E6"/>
              </a:solidFill>
              <a:latin typeface="Bahnschrift Condensed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7563" y="2304306"/>
            <a:ext cx="38256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Bahnschrift Condensed" pitchFamily="34" charset="0"/>
              </a:rPr>
              <a:t>Печенгский округ улучшил результат </a:t>
            </a:r>
          </a:p>
          <a:p>
            <a:pPr algn="ctr"/>
            <a:r>
              <a:rPr lang="ru-RU" sz="2000" dirty="0" smtClean="0">
                <a:latin typeface="Bahnschrift Condensed" pitchFamily="34" charset="0"/>
              </a:rPr>
              <a:t>к 2022 году </a:t>
            </a:r>
            <a:r>
              <a:rPr lang="ru-RU" sz="2000" dirty="0">
                <a:latin typeface="Bahnschrift Condensed" pitchFamily="34" charset="0"/>
              </a:rPr>
              <a:t>-</a:t>
            </a:r>
            <a:r>
              <a:rPr lang="ru-RU" sz="2000" dirty="0" smtClean="0">
                <a:latin typeface="Bahnschrift Condensed" pitchFamily="34" charset="0"/>
              </a:rPr>
              <a:t>97,61</a:t>
            </a:r>
          </a:p>
          <a:p>
            <a:pPr algn="ctr"/>
            <a:r>
              <a:rPr lang="ru-RU" sz="2000" dirty="0" smtClean="0">
                <a:latin typeface="Bahnschrift Condensed" pitchFamily="34" charset="0"/>
              </a:rPr>
              <a:t>2023 год – 104,57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374" y="4161324"/>
            <a:ext cx="360040" cy="36004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27564" y="4027131"/>
            <a:ext cx="4736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800" dirty="0" smtClean="0">
              <a:latin typeface="Bahnschrift Condensed" pitchFamily="34" charset="0"/>
            </a:endParaRPr>
          </a:p>
          <a:p>
            <a:pPr algn="just"/>
            <a:r>
              <a:rPr lang="ru-RU" sz="2000" dirty="0" smtClean="0">
                <a:solidFill>
                  <a:srgbClr val="4482E6"/>
                </a:solidFill>
                <a:latin typeface="Bahnschrift Condensed" pitchFamily="34" charset="0"/>
              </a:rPr>
              <a:t>РЕЙТИНГ ОТКРЫТОСТИ БЮДЖЕТНЫХ ДАННЫХ </a:t>
            </a:r>
            <a:endParaRPr lang="ru-RU" sz="2000" dirty="0">
              <a:solidFill>
                <a:srgbClr val="4482E6"/>
              </a:solidFill>
              <a:latin typeface="Bahnschrift Condensed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36824" y="4598937"/>
            <a:ext cx="42484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Bahnschrift Condensed" pitchFamily="34" charset="0"/>
              </a:rPr>
              <a:t>По итогам оценки муниципальных образований по уровню открытости бюджетных данных за 2023 год Печенгский округ занимает 5 место (всего 36 муниципальных образований)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34" y="3654585"/>
            <a:ext cx="324036" cy="43204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27" y="1267982"/>
            <a:ext cx="324036" cy="43204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927563" y="1345506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latin typeface="Bahnschrift Condensed" pitchFamily="34" charset="0"/>
              </a:rPr>
              <a:t>МИНФИН МУРМАНСКОЙ ОБЛАСТИ</a:t>
            </a:r>
            <a:endParaRPr lang="ru-RU" sz="1200" dirty="0">
              <a:latin typeface="Bahnschrift Condensed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54170" y="3755499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latin typeface="Bahnschrift Condensed" pitchFamily="34" charset="0"/>
              </a:rPr>
              <a:t>МИНФИН МУРМАНСКОЙ ОБЛАСТИ</a:t>
            </a:r>
            <a:endParaRPr lang="ru-RU" sz="1200" dirty="0">
              <a:latin typeface="Bahnschrift Condensed" pitchFamily="34" charset="0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2096" y="4574287"/>
            <a:ext cx="6733133" cy="1820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Рисунок 18"/>
          <p:cNvPicPr/>
          <p:nvPr/>
        </p:nvPicPr>
        <p:blipFill>
          <a:blip r:embed="rId5"/>
          <a:stretch>
            <a:fillRect/>
          </a:stretch>
        </p:blipFill>
        <p:spPr>
          <a:xfrm>
            <a:off x="5182097" y="2223250"/>
            <a:ext cx="6733132" cy="2375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40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O:\Авакова\ЭБ\Герб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32" y="1452381"/>
            <a:ext cx="744754" cy="85192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TextBox 3"/>
          <p:cNvSpPr txBox="1"/>
          <p:nvPr/>
        </p:nvSpPr>
        <p:spPr>
          <a:xfrm>
            <a:off x="1944936" y="1452381"/>
            <a:ext cx="39079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Bahnschrift Condensed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Муниципальное образование </a:t>
            </a:r>
            <a:r>
              <a:rPr lang="ru-RU" sz="2000" dirty="0" smtClean="0">
                <a:latin typeface="Bahnschrift Condensed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Печенгский муниципальный округ</a:t>
            </a:r>
            <a:endParaRPr lang="ru-RU" sz="2000" dirty="0">
              <a:latin typeface="Bahnschrift Condensed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8832" y="3096394"/>
            <a:ext cx="864096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300" dirty="0" smtClean="0">
                <a:solidFill>
                  <a:srgbClr val="0070C0"/>
                </a:solidFill>
                <a:latin typeface="Bahnschrift Condensed" pitchFamily="34" charset="0"/>
              </a:rPr>
              <a:t>СПАСИБО ЗА ВНИМАНИЕ!</a:t>
            </a:r>
            <a:endParaRPr lang="ru-RU" sz="4300" dirty="0">
              <a:solidFill>
                <a:srgbClr val="0070C0"/>
              </a:solidFill>
              <a:latin typeface="Bahnschrift Condens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40549" y="4608562"/>
            <a:ext cx="66247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Контактная информация для обращения граждан:</a:t>
            </a:r>
            <a:br>
              <a:rPr lang="ru-RU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Начальник финансового управления </a:t>
            </a:r>
            <a:endParaRPr lang="ru-RU" b="1" kern="0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kern="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Ионова Ольга Валерьевна </a:t>
            </a:r>
            <a:br>
              <a:rPr lang="ru-RU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Тел.  81554  5-02-70</a:t>
            </a:r>
            <a:br>
              <a:rPr lang="ru-RU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en-US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fino@pechengamr.ru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803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БЮДЖЕТА 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2024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737024" y="792138"/>
            <a:ext cx="6686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НАЛОГОВЫЕ И НЕНАЛОГОВЫЕ ДОХОДЫ </a:t>
            </a:r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Bahnschrift Condensed" pitchFamily="34" charset="0"/>
              </a:rPr>
              <a:t>-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  <a:latin typeface="Bahnschrift Condensed" pitchFamily="34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63806656"/>
              </p:ext>
            </p:extLst>
          </p:nvPr>
        </p:nvGraphicFramePr>
        <p:xfrm>
          <a:off x="206799" y="1700988"/>
          <a:ext cx="4680520" cy="45966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61473" y="3600450"/>
            <a:ext cx="1515158" cy="1195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0070C0"/>
                </a:solidFill>
                <a:latin typeface="Arial Narrow" pitchFamily="34" charset="0"/>
              </a:rPr>
              <a:t>1 </a:t>
            </a:r>
            <a:r>
              <a:rPr lang="en-US" sz="3500" b="1" dirty="0" smtClean="0">
                <a:solidFill>
                  <a:srgbClr val="0070C0"/>
                </a:solidFill>
                <a:latin typeface="Arial Narrow" pitchFamily="34" charset="0"/>
              </a:rPr>
              <a:t>211,7</a:t>
            </a:r>
            <a:r>
              <a:rPr lang="ru-RU" sz="3500" dirty="0" smtClean="0"/>
              <a:t> </a:t>
            </a:r>
          </a:p>
          <a:p>
            <a:pPr algn="ctr">
              <a:lnSpc>
                <a:spcPts val="1400"/>
              </a:lnSpc>
            </a:pPr>
            <a:r>
              <a:rPr lang="ru-RU" u="sng" dirty="0" smtClean="0">
                <a:uFill>
                  <a:solidFill>
                    <a:schemeClr val="accent6">
                      <a:lumMod val="75000"/>
                    </a:schemeClr>
                  </a:solidFill>
                </a:uFill>
              </a:rPr>
              <a:t>млн. рублей</a:t>
            </a:r>
          </a:p>
          <a:p>
            <a:pPr algn="ctr"/>
            <a:r>
              <a:rPr lang="ru-RU" sz="13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     +</a:t>
            </a:r>
            <a:r>
              <a:rPr lang="en-US" sz="13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73,7</a:t>
            </a:r>
            <a:r>
              <a:rPr lang="ru-RU" sz="1300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 </a:t>
            </a:r>
            <a:r>
              <a:rPr lang="ru-RU" sz="1200" dirty="0" smtClean="0">
                <a:latin typeface="Arial Narrow" pitchFamily="34" charset="0"/>
              </a:rPr>
              <a:t>млн. рублей </a:t>
            </a:r>
          </a:p>
          <a:p>
            <a:pPr algn="ctr"/>
            <a:r>
              <a:rPr lang="ru-RU" sz="1200" dirty="0" smtClean="0">
                <a:latin typeface="Arial Narrow" pitchFamily="34" charset="0"/>
              </a:rPr>
              <a:t>к 202</a:t>
            </a:r>
            <a:r>
              <a:rPr lang="en-US" sz="1200" dirty="0" smtClean="0">
                <a:latin typeface="Arial Narrow" pitchFamily="34" charset="0"/>
              </a:rPr>
              <a:t>3</a:t>
            </a:r>
            <a:r>
              <a:rPr lang="ru-RU" sz="1200" dirty="0" smtClean="0">
                <a:latin typeface="Arial Narrow" pitchFamily="34" charset="0"/>
              </a:rPr>
              <a:t> году</a:t>
            </a:r>
            <a:endParaRPr lang="ru-RU" sz="1200" dirty="0"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6899" y="532864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 Narrow" pitchFamily="34" charset="0"/>
              </a:rPr>
              <a:t>Налог на доходы физических лиц</a:t>
            </a:r>
          </a:p>
          <a:p>
            <a:pPr algn="ctr"/>
            <a:r>
              <a:rPr lang="ru-RU" sz="1400" dirty="0" smtClean="0">
                <a:latin typeface="Arial Narrow" pitchFamily="34" charset="0"/>
              </a:rPr>
              <a:t>6</a:t>
            </a:r>
            <a:r>
              <a:rPr lang="en-US" sz="1400" dirty="0" smtClean="0">
                <a:latin typeface="Arial Narrow" pitchFamily="34" charset="0"/>
              </a:rPr>
              <a:t>2,5</a:t>
            </a:r>
            <a:r>
              <a:rPr lang="ru-RU" sz="1400" dirty="0" smtClean="0">
                <a:latin typeface="Arial Narrow" pitchFamily="34" charset="0"/>
              </a:rPr>
              <a:t>%</a:t>
            </a:r>
            <a:endParaRPr lang="ru-RU" sz="1400" dirty="0">
              <a:latin typeface="Arial Narrow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29312" y="2088282"/>
            <a:ext cx="2664296" cy="1296144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Arial Narrow" pitchFamily="34" charset="0"/>
              </a:rPr>
              <a:t>Налог на доходы физических лиц</a:t>
            </a:r>
          </a:p>
          <a:p>
            <a:pPr marL="447675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2500" b="1" dirty="0" smtClean="0">
                <a:solidFill>
                  <a:srgbClr val="0070C0"/>
                </a:solidFill>
                <a:latin typeface="Arial Narrow" pitchFamily="34" charset="0"/>
              </a:rPr>
              <a:t>7</a:t>
            </a:r>
            <a:r>
              <a:rPr lang="en-US" sz="2500" b="1" dirty="0" smtClean="0">
                <a:solidFill>
                  <a:srgbClr val="0070C0"/>
                </a:solidFill>
                <a:latin typeface="Arial Narrow" pitchFamily="34" charset="0"/>
              </a:rPr>
              <a:t>57</a:t>
            </a:r>
            <a:r>
              <a:rPr lang="ru-RU" sz="2500" b="1" dirty="0" smtClean="0">
                <a:solidFill>
                  <a:srgbClr val="0070C0"/>
                </a:solidFill>
                <a:latin typeface="Arial Narrow" pitchFamily="34" charset="0"/>
              </a:rPr>
              <a:t>,</a:t>
            </a:r>
            <a:r>
              <a:rPr lang="en-US" sz="2500" b="1" dirty="0" smtClean="0">
                <a:solidFill>
                  <a:srgbClr val="0070C0"/>
                </a:solidFill>
                <a:latin typeface="Arial Narrow" pitchFamily="34" charset="0"/>
              </a:rPr>
              <a:t>6</a:t>
            </a: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Arial Narrow" pitchFamily="34" charset="0"/>
              </a:rPr>
              <a:t>млн.рублей</a:t>
            </a:r>
            <a:endParaRPr lang="ru-RU" sz="14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-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 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5,7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 </a:t>
            </a:r>
            <a:r>
              <a:rPr lang="ru-RU" sz="1200" dirty="0" smtClean="0">
                <a:solidFill>
                  <a:schemeClr val="tx1"/>
                </a:solidFill>
                <a:latin typeface="Arial Narrow" pitchFamily="34" charset="0"/>
              </a:rPr>
              <a:t>млн. рублей к 202</a:t>
            </a:r>
            <a:r>
              <a:rPr lang="en-US" sz="1200" dirty="0" smtClean="0">
                <a:solidFill>
                  <a:schemeClr val="tx1"/>
                </a:solidFill>
                <a:latin typeface="Arial Narrow" pitchFamily="34" charset="0"/>
              </a:rPr>
              <a:t>3</a:t>
            </a:r>
            <a:r>
              <a:rPr lang="ru-RU" sz="1200" dirty="0" smtClean="0">
                <a:solidFill>
                  <a:schemeClr val="tx1"/>
                </a:solidFill>
                <a:latin typeface="Arial Narrow" pitchFamily="34" charset="0"/>
              </a:rPr>
              <a:t> году 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(</a:t>
            </a:r>
            <a:r>
              <a:rPr lang="en-US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-0,7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%)</a:t>
            </a:r>
            <a:endParaRPr lang="ru-RU" sz="12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329312" y="3600450"/>
            <a:ext cx="2664296" cy="1296144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Arial Narrow" pitchFamily="34" charset="0"/>
              </a:rPr>
              <a:t>Имущественные налоги</a:t>
            </a:r>
          </a:p>
          <a:p>
            <a:pPr marL="361950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marL="361950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marL="361950"/>
            <a:endParaRPr lang="ru-RU" sz="200" dirty="0">
              <a:solidFill>
                <a:schemeClr val="tx1"/>
              </a:solidFill>
              <a:latin typeface="Arial Narrow" pitchFamily="34" charset="0"/>
            </a:endParaRPr>
          </a:p>
          <a:p>
            <a:pPr marL="361950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2500" b="1" dirty="0" smtClean="0">
                <a:solidFill>
                  <a:srgbClr val="0070C0"/>
                </a:solidFill>
                <a:latin typeface="Arial Narrow" pitchFamily="34" charset="0"/>
              </a:rPr>
              <a:t>12,</a:t>
            </a:r>
            <a:r>
              <a:rPr lang="en-US" sz="2500" b="1" dirty="0" smtClean="0">
                <a:solidFill>
                  <a:srgbClr val="0070C0"/>
                </a:solidFill>
                <a:latin typeface="Arial Narrow" pitchFamily="34" charset="0"/>
              </a:rPr>
              <a:t>0</a:t>
            </a: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Arial Narrow" pitchFamily="34" charset="0"/>
              </a:rPr>
              <a:t>млн.рублей</a:t>
            </a:r>
            <a:endParaRPr lang="ru-RU" sz="14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-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0,4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 </a:t>
            </a:r>
            <a:r>
              <a:rPr lang="ru-RU" sz="1200" dirty="0" smtClean="0">
                <a:solidFill>
                  <a:schemeClr val="tx1"/>
                </a:solidFill>
                <a:latin typeface="Arial Narrow" pitchFamily="34" charset="0"/>
              </a:rPr>
              <a:t>млн. рублей к 202</a:t>
            </a:r>
            <a:r>
              <a:rPr lang="en-US" sz="1200" dirty="0" smtClean="0">
                <a:solidFill>
                  <a:schemeClr val="tx1"/>
                </a:solidFill>
                <a:latin typeface="Arial Narrow" pitchFamily="34" charset="0"/>
              </a:rPr>
              <a:t>3</a:t>
            </a:r>
            <a:r>
              <a:rPr lang="ru-RU" sz="1200" dirty="0" smtClean="0">
                <a:solidFill>
                  <a:schemeClr val="tx1"/>
                </a:solidFill>
                <a:latin typeface="Arial Narrow" pitchFamily="34" charset="0"/>
              </a:rPr>
              <a:t> году 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(-</a:t>
            </a:r>
            <a:r>
              <a:rPr lang="en-US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3,2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%)</a:t>
            </a:r>
            <a:endParaRPr lang="ru-RU" sz="12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425656" y="3600450"/>
            <a:ext cx="2808312" cy="1296144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Arial Narrow" pitchFamily="34" charset="0"/>
              </a:rPr>
              <a:t>Арендные платежи </a:t>
            </a:r>
          </a:p>
          <a:p>
            <a:pPr marL="447675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2500" b="1" dirty="0" smtClean="0">
                <a:solidFill>
                  <a:srgbClr val="0070C0"/>
                </a:solidFill>
                <a:latin typeface="Arial Narrow" pitchFamily="34" charset="0"/>
              </a:rPr>
              <a:t>1</a:t>
            </a:r>
            <a:r>
              <a:rPr lang="en-US" sz="2500" b="1" dirty="0" smtClean="0">
                <a:solidFill>
                  <a:srgbClr val="0070C0"/>
                </a:solidFill>
                <a:latin typeface="Arial Narrow" pitchFamily="34" charset="0"/>
              </a:rPr>
              <a:t>97</a:t>
            </a:r>
            <a:r>
              <a:rPr lang="ru-RU" sz="2500" b="1" dirty="0" smtClean="0">
                <a:solidFill>
                  <a:srgbClr val="0070C0"/>
                </a:solidFill>
                <a:latin typeface="Arial Narrow" pitchFamily="34" charset="0"/>
              </a:rPr>
              <a:t>,</a:t>
            </a:r>
            <a:r>
              <a:rPr lang="en-US" sz="2500" b="1" dirty="0" smtClean="0">
                <a:solidFill>
                  <a:srgbClr val="0070C0"/>
                </a:solidFill>
                <a:latin typeface="Arial Narrow" pitchFamily="34" charset="0"/>
              </a:rPr>
              <a:t>6</a:t>
            </a:r>
            <a:r>
              <a:rPr lang="ru-RU" sz="2500" b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Arial Narrow" pitchFamily="34" charset="0"/>
              </a:rPr>
              <a:t>млн.рублей</a:t>
            </a:r>
            <a:endParaRPr lang="ru-RU" sz="14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+ 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36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,3 </a:t>
            </a:r>
            <a:r>
              <a:rPr lang="ru-RU" sz="1200" dirty="0" smtClean="0">
                <a:solidFill>
                  <a:schemeClr val="tx1"/>
                </a:solidFill>
                <a:latin typeface="Arial Narrow" pitchFamily="34" charset="0"/>
              </a:rPr>
              <a:t>млн. рублей к 202</a:t>
            </a:r>
            <a:r>
              <a:rPr lang="en-US" sz="1200" dirty="0" smtClean="0">
                <a:solidFill>
                  <a:schemeClr val="tx1"/>
                </a:solidFill>
                <a:latin typeface="Arial Narrow" pitchFamily="34" charset="0"/>
              </a:rPr>
              <a:t>3</a:t>
            </a:r>
            <a:r>
              <a:rPr lang="ru-RU" sz="1200" dirty="0" smtClean="0">
                <a:solidFill>
                  <a:schemeClr val="tx1"/>
                </a:solidFill>
                <a:latin typeface="Arial Narrow" pitchFamily="34" charset="0"/>
              </a:rPr>
              <a:t> году 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(+</a:t>
            </a:r>
            <a:r>
              <a:rPr lang="en-US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22,5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%)</a:t>
            </a:r>
            <a:endParaRPr lang="ru-RU" sz="12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456364" y="5112618"/>
            <a:ext cx="2777604" cy="1296144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Arial Narrow" pitchFamily="34" charset="0"/>
              </a:rPr>
              <a:t>Прочие доходы</a:t>
            </a:r>
          </a:p>
          <a:p>
            <a:pPr marL="447675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en-US" sz="2500" b="1" dirty="0" smtClean="0">
                <a:solidFill>
                  <a:srgbClr val="0070C0"/>
                </a:solidFill>
                <a:latin typeface="Arial Narrow" pitchFamily="34" charset="0"/>
              </a:rPr>
              <a:t>80</a:t>
            </a:r>
            <a:r>
              <a:rPr lang="ru-RU" sz="2500" b="1" dirty="0" smtClean="0">
                <a:solidFill>
                  <a:srgbClr val="0070C0"/>
                </a:solidFill>
                <a:latin typeface="Arial Narrow" pitchFamily="34" charset="0"/>
              </a:rPr>
              <a:t>,</a:t>
            </a:r>
            <a:r>
              <a:rPr lang="en-US" sz="2500" b="1" dirty="0" smtClean="0">
                <a:solidFill>
                  <a:srgbClr val="0070C0"/>
                </a:solidFill>
                <a:latin typeface="Arial Narrow" pitchFamily="34" charset="0"/>
              </a:rPr>
              <a:t>0</a:t>
            </a: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Arial Narrow" pitchFamily="34" charset="0"/>
              </a:rPr>
              <a:t>млн.рублей</a:t>
            </a:r>
            <a:endParaRPr lang="ru-RU" sz="14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+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5,1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 </a:t>
            </a:r>
            <a:r>
              <a:rPr lang="ru-RU" sz="1200" dirty="0" smtClean="0">
                <a:solidFill>
                  <a:schemeClr val="tx1"/>
                </a:solidFill>
                <a:latin typeface="Arial Narrow" pitchFamily="34" charset="0"/>
              </a:rPr>
              <a:t>млн. рублей к 202</a:t>
            </a:r>
            <a:r>
              <a:rPr lang="en-US" sz="1200" dirty="0" smtClean="0">
                <a:solidFill>
                  <a:schemeClr val="tx1"/>
                </a:solidFill>
                <a:latin typeface="Arial Narrow" pitchFamily="34" charset="0"/>
              </a:rPr>
              <a:t>3</a:t>
            </a:r>
            <a:r>
              <a:rPr lang="ru-RU" sz="1200" dirty="0" smtClean="0">
                <a:solidFill>
                  <a:schemeClr val="tx1"/>
                </a:solidFill>
                <a:latin typeface="Arial Narrow" pitchFamily="34" charset="0"/>
              </a:rPr>
              <a:t> году 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(</a:t>
            </a:r>
            <a:r>
              <a:rPr lang="en-US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+6,8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%)</a:t>
            </a:r>
            <a:endParaRPr lang="ru-RU" sz="12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3425" y="3477605"/>
            <a:ext cx="432047" cy="52171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422" y="4964893"/>
            <a:ext cx="526281" cy="5108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508" y="1928056"/>
            <a:ext cx="497052" cy="517435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5339829" y="5112618"/>
            <a:ext cx="2664296" cy="1584176"/>
          </a:xfrm>
          <a:prstGeom prst="rect">
            <a:avLst/>
          </a:prstGeom>
          <a:solidFill>
            <a:srgbClr val="0070C0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2900" b="1" dirty="0" smtClean="0">
                <a:solidFill>
                  <a:schemeClr val="bg1"/>
                </a:solidFill>
                <a:latin typeface="Arial Narrow" pitchFamily="34" charset="0"/>
              </a:rPr>
              <a:t>3</a:t>
            </a:r>
            <a:r>
              <a:rPr lang="en-US" sz="2900" b="1" dirty="0" smtClean="0">
                <a:solidFill>
                  <a:schemeClr val="bg1"/>
                </a:solidFill>
                <a:latin typeface="Arial Narrow" pitchFamily="34" charset="0"/>
              </a:rPr>
              <a:t>1,6</a:t>
            </a:r>
            <a:r>
              <a:rPr lang="ru-RU" sz="2900" b="1" dirty="0" smtClean="0">
                <a:solidFill>
                  <a:schemeClr val="bg1"/>
                </a:solidFill>
                <a:latin typeface="Arial Narrow" pitchFamily="34" charset="0"/>
              </a:rPr>
              <a:t>%</a:t>
            </a:r>
          </a:p>
          <a:p>
            <a:pPr algn="ctr"/>
            <a:endParaRPr lang="ru-RU" sz="5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r>
              <a:rPr lang="ru-RU" sz="1200" b="1" dirty="0" smtClean="0">
                <a:solidFill>
                  <a:schemeClr val="bg1"/>
                </a:solidFill>
                <a:latin typeface="Arial Narrow" pitchFamily="34" charset="0"/>
              </a:rPr>
              <a:t>  ДОЛЯ НАЛОГОВЫХ И НЕНАЛОГОВЫХ</a:t>
            </a:r>
          </a:p>
          <a:p>
            <a:r>
              <a:rPr lang="ru-RU" sz="12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sz="1200" b="1" dirty="0" smtClean="0">
                <a:solidFill>
                  <a:schemeClr val="bg1"/>
                </a:solidFill>
                <a:latin typeface="Arial Narrow" pitchFamily="34" charset="0"/>
              </a:rPr>
              <a:t>       ДОХОДОВ В ОБЩЕМ ОБЪЕМЕ</a:t>
            </a:r>
          </a:p>
          <a:p>
            <a:r>
              <a:rPr lang="ru-RU" sz="12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sz="1200" b="1" dirty="0" smtClean="0">
                <a:solidFill>
                  <a:schemeClr val="bg1"/>
                </a:solidFill>
                <a:latin typeface="Arial Narrow" pitchFamily="34" charset="0"/>
              </a:rPr>
              <a:t>                          ДОХОДОВ</a:t>
            </a:r>
            <a:endParaRPr lang="ru-RU" sz="12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3038198039"/>
              </p:ext>
            </p:extLst>
          </p:nvPr>
        </p:nvGraphicFramePr>
        <p:xfrm>
          <a:off x="5339829" y="4943536"/>
          <a:ext cx="984590" cy="973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304" y="3477605"/>
            <a:ext cx="497052" cy="461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8456364" y="2081064"/>
            <a:ext cx="2777604" cy="1303362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Arial Narrow" pitchFamily="34" charset="0"/>
              </a:rPr>
              <a:t>Упрощенная система налогообложения</a:t>
            </a:r>
          </a:p>
          <a:p>
            <a:pPr marL="447675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2500" b="1" dirty="0" smtClean="0">
                <a:solidFill>
                  <a:srgbClr val="0070C0"/>
                </a:solidFill>
                <a:latin typeface="Arial Narrow" pitchFamily="34" charset="0"/>
              </a:rPr>
              <a:t>1</a:t>
            </a:r>
            <a:r>
              <a:rPr lang="en-US" sz="2500" b="1" dirty="0" smtClean="0">
                <a:solidFill>
                  <a:srgbClr val="0070C0"/>
                </a:solidFill>
                <a:latin typeface="Arial Narrow" pitchFamily="34" charset="0"/>
              </a:rPr>
              <a:t>64</a:t>
            </a:r>
            <a:r>
              <a:rPr lang="ru-RU" sz="2500" b="1" dirty="0" smtClean="0">
                <a:solidFill>
                  <a:srgbClr val="0070C0"/>
                </a:solidFill>
                <a:latin typeface="Arial Narrow" pitchFamily="34" charset="0"/>
              </a:rPr>
              <a:t>,</a:t>
            </a:r>
            <a:r>
              <a:rPr lang="en-US" sz="2500" b="1" dirty="0" smtClean="0">
                <a:solidFill>
                  <a:srgbClr val="0070C0"/>
                </a:solidFill>
                <a:latin typeface="Arial Narrow" pitchFamily="34" charset="0"/>
              </a:rPr>
              <a:t>6</a:t>
            </a: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Arial Narrow" pitchFamily="34" charset="0"/>
              </a:rPr>
              <a:t>млн.рублей</a:t>
            </a:r>
            <a:endParaRPr lang="ru-RU" sz="14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+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38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,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4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 </a:t>
            </a:r>
            <a:r>
              <a:rPr lang="ru-RU" sz="1200" dirty="0" smtClean="0">
                <a:solidFill>
                  <a:schemeClr val="tx1"/>
                </a:solidFill>
                <a:latin typeface="Arial Narrow" pitchFamily="34" charset="0"/>
              </a:rPr>
              <a:t>млн. рублей к 202</a:t>
            </a:r>
            <a:r>
              <a:rPr lang="en-US" sz="1200" dirty="0" smtClean="0">
                <a:solidFill>
                  <a:schemeClr val="tx1"/>
                </a:solidFill>
                <a:latin typeface="Arial Narrow" pitchFamily="34" charset="0"/>
              </a:rPr>
              <a:t>3</a:t>
            </a:r>
            <a:r>
              <a:rPr lang="ru-RU" sz="1200" dirty="0" smtClean="0">
                <a:solidFill>
                  <a:schemeClr val="tx1"/>
                </a:solidFill>
                <a:latin typeface="Arial Narrow" pitchFamily="34" charset="0"/>
              </a:rPr>
              <a:t> году 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(+</a:t>
            </a:r>
            <a:r>
              <a:rPr lang="en-US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30,4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%)</a:t>
            </a:r>
            <a:endParaRPr lang="ru-RU" sz="12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41" name="Рисунок 40">
            <a:extLst>
              <a:ext uri="{FF2B5EF4-FFF2-40B4-BE49-F238E27FC236}">
                <a16:creationId xmlns:a16="http://schemas.microsoft.com/office/drawing/2014/main" xmlns="" id="{6F164DEB-B7F1-E94D-B1CE-6F485B98CE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79953" y="1944688"/>
            <a:ext cx="429218" cy="429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6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БЮДЖЕТА 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2024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737024" y="792138"/>
            <a:ext cx="6686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БЕЗВОЗМЕЗДНЫЕ ПОСТУПЛЕНИЯ </a:t>
            </a:r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Bahnschrift Condensed" pitchFamily="34" charset="0"/>
              </a:rPr>
              <a:t>-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  <a:latin typeface="Bahnschrift Condensed" pitchFamily="34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320084504"/>
              </p:ext>
            </p:extLst>
          </p:nvPr>
        </p:nvGraphicFramePr>
        <p:xfrm>
          <a:off x="206799" y="1700988"/>
          <a:ext cx="4680520" cy="45966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23807" y="3600450"/>
            <a:ext cx="1590500" cy="1195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0070C0"/>
                </a:solidFill>
                <a:latin typeface="Arial Narrow" pitchFamily="34" charset="0"/>
              </a:rPr>
              <a:t>2 628,5</a:t>
            </a:r>
            <a:r>
              <a:rPr lang="ru-RU" sz="3500" dirty="0" smtClean="0"/>
              <a:t> </a:t>
            </a:r>
          </a:p>
          <a:p>
            <a:pPr algn="ctr">
              <a:lnSpc>
                <a:spcPts val="1400"/>
              </a:lnSpc>
            </a:pPr>
            <a:r>
              <a:rPr lang="ru-RU" u="sng" dirty="0" smtClean="0">
                <a:uFill>
                  <a:solidFill>
                    <a:schemeClr val="accent6">
                      <a:lumMod val="75000"/>
                    </a:schemeClr>
                  </a:solidFill>
                </a:uFill>
              </a:rPr>
              <a:t>млн. рублей</a:t>
            </a:r>
          </a:p>
          <a:p>
            <a:pPr algn="ctr"/>
            <a:r>
              <a:rPr lang="ru-RU" sz="13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     +572,5</a:t>
            </a:r>
            <a:r>
              <a:rPr lang="ru-RU" sz="1300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 </a:t>
            </a:r>
            <a:r>
              <a:rPr lang="ru-RU" sz="1200" dirty="0" smtClean="0">
                <a:latin typeface="Arial Narrow" pitchFamily="34" charset="0"/>
              </a:rPr>
              <a:t>млн. рублей </a:t>
            </a:r>
          </a:p>
          <a:p>
            <a:pPr algn="ctr"/>
            <a:r>
              <a:rPr lang="ru-RU" sz="1200" dirty="0" smtClean="0">
                <a:latin typeface="Arial Narrow" pitchFamily="34" charset="0"/>
              </a:rPr>
              <a:t>к 2023 году </a:t>
            </a:r>
            <a:endParaRPr lang="ru-RU" sz="1200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8896" y="5321806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 Narrow" pitchFamily="34" charset="0"/>
              </a:rPr>
              <a:t>Субвенции 41,8%</a:t>
            </a:r>
            <a:endParaRPr lang="ru-RU" sz="1400" dirty="0">
              <a:latin typeface="Arial Narrow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29312" y="2088282"/>
            <a:ext cx="2664296" cy="1296144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Arial Narrow" pitchFamily="34" charset="0"/>
              </a:rPr>
              <a:t>ДОТАЦИИ</a:t>
            </a:r>
          </a:p>
          <a:p>
            <a:pPr marL="447675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2500" b="1" dirty="0" smtClean="0">
                <a:solidFill>
                  <a:srgbClr val="0070C0"/>
                </a:solidFill>
                <a:latin typeface="Arial Narrow" pitchFamily="34" charset="0"/>
              </a:rPr>
              <a:t>284,2 </a:t>
            </a:r>
            <a:r>
              <a:rPr lang="ru-RU" sz="1400" dirty="0" err="1" smtClean="0">
                <a:solidFill>
                  <a:schemeClr val="tx1"/>
                </a:solidFill>
                <a:latin typeface="Arial Narrow" pitchFamily="34" charset="0"/>
              </a:rPr>
              <a:t>млн.рублей</a:t>
            </a:r>
            <a:endParaRPr lang="ru-RU" sz="14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- 62,1 </a:t>
            </a:r>
            <a:r>
              <a:rPr lang="ru-RU" sz="1200" dirty="0" smtClean="0">
                <a:solidFill>
                  <a:schemeClr val="tx1"/>
                </a:solidFill>
                <a:latin typeface="Arial Narrow" pitchFamily="34" charset="0"/>
              </a:rPr>
              <a:t>млн. рублей к 2023 году 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(-17,2%)</a:t>
            </a:r>
            <a:endParaRPr lang="ru-RU" sz="12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329312" y="3600450"/>
            <a:ext cx="2664296" cy="1296144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Arial Narrow" pitchFamily="34" charset="0"/>
              </a:rPr>
              <a:t>СУБВЕНЦИИ</a:t>
            </a:r>
          </a:p>
          <a:p>
            <a:pPr marL="361950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marL="361950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marL="361950"/>
            <a:endParaRPr lang="ru-RU" sz="200" dirty="0">
              <a:solidFill>
                <a:schemeClr val="tx1"/>
              </a:solidFill>
              <a:latin typeface="Arial Narrow" pitchFamily="34" charset="0"/>
            </a:endParaRPr>
          </a:p>
          <a:p>
            <a:pPr marL="361950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2500" b="1" dirty="0" smtClean="0">
                <a:solidFill>
                  <a:srgbClr val="0070C0"/>
                </a:solidFill>
                <a:latin typeface="Arial Narrow" pitchFamily="34" charset="0"/>
              </a:rPr>
              <a:t>1 098,7</a:t>
            </a: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Arial Narrow" pitchFamily="34" charset="0"/>
              </a:rPr>
              <a:t>млн.рублей</a:t>
            </a:r>
            <a:endParaRPr lang="ru-RU" sz="14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+122,6 </a:t>
            </a:r>
            <a:r>
              <a:rPr lang="ru-RU" sz="1200" dirty="0" smtClean="0">
                <a:solidFill>
                  <a:schemeClr val="tx1"/>
                </a:solidFill>
                <a:latin typeface="Arial Narrow" pitchFamily="34" charset="0"/>
              </a:rPr>
              <a:t>млн. рублей к 2023 году 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(+12,6%)</a:t>
            </a:r>
            <a:endParaRPr lang="ru-RU" sz="12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425656" y="3600450"/>
            <a:ext cx="2808312" cy="1296144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Arial Narrow" pitchFamily="34" charset="0"/>
              </a:rPr>
              <a:t>ИНЫЕ МБТ</a:t>
            </a:r>
          </a:p>
          <a:p>
            <a:pPr marL="447675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2500" b="1" dirty="0" smtClean="0">
                <a:solidFill>
                  <a:srgbClr val="0070C0"/>
                </a:solidFill>
                <a:latin typeface="Arial Narrow" pitchFamily="34" charset="0"/>
              </a:rPr>
              <a:t>122,8</a:t>
            </a:r>
            <a:r>
              <a:rPr lang="ru-RU" sz="2500" b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Arial Narrow" pitchFamily="34" charset="0"/>
              </a:rPr>
              <a:t>млн.рублей</a:t>
            </a:r>
            <a:endParaRPr lang="ru-RU" sz="14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+72,4 </a:t>
            </a:r>
            <a:r>
              <a:rPr lang="ru-RU" sz="1200" dirty="0" smtClean="0">
                <a:solidFill>
                  <a:schemeClr val="tx1"/>
                </a:solidFill>
                <a:latin typeface="Arial Narrow" pitchFamily="34" charset="0"/>
              </a:rPr>
              <a:t>млн. рублей к 2023 году 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(+143,5%)</a:t>
            </a:r>
            <a:endParaRPr lang="ru-RU" sz="12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456364" y="5112618"/>
            <a:ext cx="2777604" cy="1584176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Arial Narrow" pitchFamily="34" charset="0"/>
              </a:rPr>
              <a:t>СПОНСОРСКАЯ ПОМОЩЬ</a:t>
            </a:r>
          </a:p>
          <a:p>
            <a:pPr marL="447675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endParaRPr lang="en-US" sz="1000" b="1" dirty="0" smtClean="0">
              <a:solidFill>
                <a:srgbClr val="0070C0"/>
              </a:solidFill>
              <a:latin typeface="Arial Narrow" pitchFamily="34" charset="0"/>
            </a:endParaRPr>
          </a:p>
          <a:p>
            <a:pPr algn="ctr"/>
            <a:r>
              <a:rPr lang="ru-RU" sz="2500" b="1" dirty="0" smtClean="0">
                <a:solidFill>
                  <a:srgbClr val="0070C0"/>
                </a:solidFill>
                <a:latin typeface="Arial Narrow" pitchFamily="34" charset="0"/>
              </a:rPr>
              <a:t>167,1</a:t>
            </a: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Arial Narrow" pitchFamily="34" charset="0"/>
              </a:rPr>
              <a:t>млн.рублей</a:t>
            </a:r>
            <a:endParaRPr lang="ru-RU" sz="14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+135,6 </a:t>
            </a:r>
            <a:r>
              <a:rPr lang="ru-RU" sz="1200" dirty="0" smtClean="0">
                <a:solidFill>
                  <a:schemeClr val="tx1"/>
                </a:solidFill>
                <a:latin typeface="Arial Narrow" pitchFamily="34" charset="0"/>
              </a:rPr>
              <a:t>млн. рублей к 2023 году 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(+430,1%)</a:t>
            </a:r>
            <a:endParaRPr lang="ru-RU" sz="12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339829" y="5112618"/>
            <a:ext cx="2664296" cy="1584176"/>
          </a:xfrm>
          <a:prstGeom prst="rect">
            <a:avLst/>
          </a:prstGeom>
          <a:solidFill>
            <a:srgbClr val="0070C0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2900" b="1" dirty="0" smtClean="0">
                <a:solidFill>
                  <a:schemeClr val="bg1"/>
                </a:solidFill>
                <a:latin typeface="Arial Narrow" pitchFamily="34" charset="0"/>
              </a:rPr>
              <a:t>68,4%</a:t>
            </a:r>
          </a:p>
          <a:p>
            <a:pPr algn="ctr"/>
            <a:endParaRPr lang="ru-RU" sz="5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Narrow" pitchFamily="34" charset="0"/>
              </a:rPr>
              <a:t>ДОЛЯ БЕЗВОЗМЕЗДНЫХ ПОСТУПЛЕНИЙ В ОБЩЕМ ОБЪЕМЕ</a:t>
            </a:r>
          </a:p>
          <a:p>
            <a:r>
              <a:rPr lang="ru-RU" sz="12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sz="1200" b="1" dirty="0" smtClean="0">
                <a:solidFill>
                  <a:schemeClr val="bg1"/>
                </a:solidFill>
                <a:latin typeface="Arial Narrow" pitchFamily="34" charset="0"/>
              </a:rPr>
              <a:t>                          ДОХОДОВ</a:t>
            </a:r>
            <a:endParaRPr lang="ru-RU" sz="12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44772972"/>
              </p:ext>
            </p:extLst>
          </p:nvPr>
        </p:nvGraphicFramePr>
        <p:xfrm>
          <a:off x="5339829" y="4943536"/>
          <a:ext cx="984590" cy="973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8456364" y="2081064"/>
            <a:ext cx="2777604" cy="1303362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Arial Narrow" pitchFamily="34" charset="0"/>
              </a:rPr>
              <a:t>СУБСИДИИ</a:t>
            </a:r>
          </a:p>
          <a:p>
            <a:pPr marL="447675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2500" b="1" dirty="0" smtClean="0">
                <a:solidFill>
                  <a:srgbClr val="0070C0"/>
                </a:solidFill>
                <a:latin typeface="Arial Narrow" pitchFamily="34" charset="0"/>
              </a:rPr>
              <a:t>915,2</a:t>
            </a: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Arial Narrow" pitchFamily="34" charset="0"/>
              </a:rPr>
              <a:t>млн.рублей</a:t>
            </a:r>
            <a:endParaRPr lang="ru-RU" sz="14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+273,7 </a:t>
            </a:r>
            <a:r>
              <a:rPr lang="ru-RU" sz="1200" dirty="0" smtClean="0">
                <a:solidFill>
                  <a:schemeClr val="tx1"/>
                </a:solidFill>
                <a:latin typeface="Arial Narrow" pitchFamily="34" charset="0"/>
              </a:rPr>
              <a:t>млн. рублей к 2023 году 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(+42,7%)</a:t>
            </a:r>
            <a:endParaRPr lang="ru-RU" sz="12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498E0919-4616-1D4A-B4AA-8ADA85341F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304" y="2062922"/>
            <a:ext cx="355600" cy="3556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498E0919-4616-1D4A-B4AA-8ADA85341F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5316" y="3532119"/>
            <a:ext cx="355600" cy="3556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498E0919-4616-1D4A-B4AA-8ADA85341F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3158" y="3571047"/>
            <a:ext cx="355600" cy="3556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498E0919-4616-1D4A-B4AA-8ADA85341F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5656" y="2037522"/>
            <a:ext cx="355600" cy="3556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498E0919-4616-1D4A-B4AA-8ADA85341F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5656" y="4997128"/>
            <a:ext cx="355600" cy="3556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54987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2024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93008" y="792138"/>
            <a:ext cx="684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НАЦИОНАЛЬНЫЕ ПРОЕКТЫ </a:t>
            </a:r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Bahnschrift Condensed" pitchFamily="34" charset="0"/>
              </a:rPr>
              <a:t>-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  <a:latin typeface="Bahnschrift Condense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6899" y="532864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Налог на доходы физических лиц</a:t>
            </a:r>
          </a:p>
          <a:p>
            <a:pPr algn="ctr"/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68,6%</a:t>
            </a:r>
            <a:endParaRPr lang="ru-RU" sz="1400" b="1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138528" y="2232299"/>
            <a:ext cx="2690355" cy="792087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</a:t>
            </a:r>
            <a:r>
              <a:rPr lang="ru-RU" sz="2000" dirty="0" smtClean="0">
                <a:solidFill>
                  <a:schemeClr val="tx1"/>
                </a:solidFill>
                <a:latin typeface="Bahnschrift Condensed" pitchFamily="34" charset="0"/>
              </a:rPr>
              <a:t>Образование</a:t>
            </a:r>
          </a:p>
          <a:p>
            <a:pPr marL="447675"/>
            <a:endParaRPr lang="ru-RU" sz="2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4482E6"/>
                </a:solidFill>
                <a:latin typeface="Bahnschrift Condensed" pitchFamily="34" charset="0"/>
              </a:rPr>
              <a:t> 5,3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млн</a:t>
            </a:r>
            <a:r>
              <a:rPr lang="ru-RU" sz="2400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рублей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008773" y="2232298"/>
            <a:ext cx="3528451" cy="792088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</a:t>
            </a:r>
            <a:r>
              <a:rPr lang="ru-RU" sz="2000" dirty="0" smtClean="0">
                <a:solidFill>
                  <a:schemeClr val="tx1"/>
                </a:solidFill>
                <a:latin typeface="Bahnschrift Condensed" pitchFamily="34" charset="0"/>
              </a:rPr>
              <a:t>Жилье и городская среда</a:t>
            </a:r>
          </a:p>
          <a:p>
            <a:pPr algn="ctr"/>
            <a:r>
              <a:rPr lang="ru-RU" sz="2400" b="1" dirty="0" smtClean="0">
                <a:solidFill>
                  <a:srgbClr val="4482E6"/>
                </a:solidFill>
                <a:latin typeface="Bahnschrift Condensed" pitchFamily="34" charset="0"/>
              </a:rPr>
              <a:t>29,0</a:t>
            </a:r>
            <a:r>
              <a:rPr lang="ru-RU" sz="2400" b="1" dirty="0" smtClean="0">
                <a:solidFill>
                  <a:srgbClr val="0070C0"/>
                </a:solidFill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млн рублей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681240" y="2232300"/>
            <a:ext cx="4304660" cy="792086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  </a:t>
            </a:r>
            <a:r>
              <a:rPr lang="ru-RU" sz="2000" dirty="0" smtClean="0">
                <a:solidFill>
                  <a:schemeClr val="tx1"/>
                </a:solidFill>
                <a:latin typeface="Bahnschrift Condensed" pitchFamily="34" charset="0"/>
              </a:rPr>
              <a:t>Культура</a:t>
            </a:r>
            <a:endParaRPr lang="ru-RU" sz="2000" b="1" dirty="0" smtClean="0">
              <a:solidFill>
                <a:srgbClr val="4482E6"/>
              </a:solidFill>
              <a:latin typeface="Bahnschrift Condensed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4482E6"/>
                </a:solidFill>
                <a:latin typeface="Bahnschrift Condensed" pitchFamily="34" charset="0"/>
              </a:rPr>
              <a:t>2,1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млн рублей</a:t>
            </a:r>
          </a:p>
          <a:p>
            <a:pPr algn="ctr"/>
            <a:endParaRPr lang="ru-RU" sz="1400" dirty="0" smtClean="0">
              <a:solidFill>
                <a:schemeClr val="tx1"/>
              </a:solidFill>
              <a:latin typeface="Bahnschrift Condensed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5900" y="2128235"/>
            <a:ext cx="477997" cy="4791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321" y="2156652"/>
            <a:ext cx="495652" cy="504830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4681240" y="3222165"/>
            <a:ext cx="4304661" cy="330747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endParaRPr lang="ru-RU" sz="14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1600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418" y="2112991"/>
            <a:ext cx="640906" cy="509587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1008773" y="1440211"/>
            <a:ext cx="10873265" cy="576064"/>
          </a:xfrm>
          <a:prstGeom prst="rect">
            <a:avLst/>
          </a:prstGeom>
          <a:solidFill>
            <a:srgbClr val="007AD6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300" dirty="0" smtClean="0">
                <a:solidFill>
                  <a:schemeClr val="bg1"/>
                </a:solidFill>
                <a:latin typeface="Bahnschrift Condensed" pitchFamily="34" charset="0"/>
              </a:rPr>
              <a:t>      </a:t>
            </a:r>
            <a:r>
              <a:rPr lang="en-US" sz="1400" dirty="0">
                <a:solidFill>
                  <a:schemeClr val="bg1"/>
                </a:solidFill>
                <a:latin typeface="Bahnschrift Condensed" pitchFamily="34" charset="0"/>
              </a:rPr>
              <a:t>4</a:t>
            </a:r>
            <a:r>
              <a:rPr lang="ru-RU" sz="1400" dirty="0" smtClean="0">
                <a:solidFill>
                  <a:schemeClr val="bg1"/>
                </a:solidFill>
                <a:latin typeface="Bahnschrift Condensed" pitchFamily="34" charset="0"/>
              </a:rPr>
              <a:t> ФЕДЕРАЛЬНЫХ  ПРОЕКТА</a:t>
            </a:r>
          </a:p>
          <a:p>
            <a:pPr marL="361950" lvl="0"/>
            <a:r>
              <a:rPr lang="ru-RU" sz="1400" dirty="0" smtClean="0">
                <a:solidFill>
                  <a:schemeClr val="bg1"/>
                </a:solidFill>
                <a:latin typeface="Bahnschrift Condensed" pitchFamily="34" charset="0"/>
              </a:rPr>
              <a:t>      1 РЕГИОНАЛЬНЫЙ ПРОЕКТ                          </a:t>
            </a:r>
            <a:r>
              <a:rPr lang="ru-RU" sz="1400" dirty="0" smtClean="0">
                <a:solidFill>
                  <a:prstClr val="white"/>
                </a:solidFill>
                <a:latin typeface="Bahnschrift Condensed" pitchFamily="34" charset="0"/>
              </a:rPr>
              <a:t> </a:t>
            </a:r>
            <a:r>
              <a:rPr lang="en-US" sz="2400" dirty="0" smtClean="0">
                <a:solidFill>
                  <a:prstClr val="white"/>
                </a:solidFill>
                <a:latin typeface="Bahnschrift Condensed" pitchFamily="34" charset="0"/>
              </a:rPr>
              <a:t>36,4</a:t>
            </a:r>
            <a:r>
              <a:rPr lang="ru-RU" sz="2400" dirty="0" smtClean="0">
                <a:solidFill>
                  <a:prstClr val="white"/>
                </a:solidFill>
                <a:latin typeface="Bahnschrift Condensed" pitchFamily="34" charset="0"/>
              </a:rPr>
              <a:t> МЛН РУБЛЕЙ</a:t>
            </a:r>
            <a:endParaRPr lang="ru-RU" sz="1300" dirty="0" smtClean="0">
              <a:solidFill>
                <a:schemeClr val="bg1"/>
              </a:solidFill>
              <a:latin typeface="Bahnschrift Condensed" pitchFamily="34" charset="0"/>
            </a:endParaRP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xmlns="" id="{B4AF8B93-A40B-A646-B4A9-983E99F3E2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6899" y="1572898"/>
            <a:ext cx="355600" cy="3175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380" y="3239489"/>
            <a:ext cx="3516844" cy="330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Прямоугольник 47"/>
          <p:cNvSpPr/>
          <p:nvPr/>
        </p:nvSpPr>
        <p:spPr>
          <a:xfrm>
            <a:off x="9108373" y="3298696"/>
            <a:ext cx="2781758" cy="324036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endParaRPr lang="ru-RU" sz="14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1600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64842" y="3261897"/>
            <a:ext cx="384884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    ФП «Культурная среда» - техническое оснащение музеев</a:t>
            </a:r>
          </a:p>
          <a:p>
            <a:endParaRPr lang="ru-RU" sz="12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   ФП «Цифровая культура» - создание виртуальных залов МБУ ДО ДМШ № 2, г. Заполярный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106899" y="3240335"/>
            <a:ext cx="3214301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   ФП «Формирование комфортной</a:t>
            </a:r>
          </a:p>
          <a:p>
            <a:r>
              <a:rPr lang="ru-RU" sz="1600" dirty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  городской среды»</a:t>
            </a:r>
          </a:p>
          <a:p>
            <a:endParaRPr lang="ru-RU" sz="800" dirty="0">
              <a:solidFill>
                <a:prstClr val="black"/>
              </a:solidFill>
              <a:latin typeface="Bahnschrift Condensed" pitchFamily="34" charset="0"/>
            </a:endParaRPr>
          </a:p>
          <a:p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Благоустройство общественной территории,</a:t>
            </a:r>
          </a:p>
          <a:p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нп Спутник, ул. Новая, </a:t>
            </a:r>
          </a:p>
          <a:p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Благоустройство дворовых территорий,</a:t>
            </a:r>
          </a:p>
          <a:p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г. Заполярный, ул. Бабикова,11,19</a:t>
            </a:r>
            <a:endParaRPr lang="ru-RU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9224898" y="3261896"/>
            <a:ext cx="258513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  ФП «Патриотическое воспитание граждан РФ» </a:t>
            </a:r>
          </a:p>
          <a:p>
            <a:pPr lvl="0"/>
            <a:endParaRPr lang="ru-RU" sz="16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lvl="0" algn="ctr"/>
            <a:r>
              <a:rPr lang="ru-RU" dirty="0" smtClean="0">
                <a:solidFill>
                  <a:prstClr val="black"/>
                </a:solidFill>
                <a:latin typeface="Bahnschrift Condensed" pitchFamily="34" charset="0"/>
              </a:rPr>
              <a:t>Обеспечение деятельности советников директоров общеобразовательных учреждений</a:t>
            </a:r>
          </a:p>
          <a:p>
            <a:pPr lvl="0" algn="ctr"/>
            <a:endParaRPr lang="ru-RU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lvl="0"/>
            <a:r>
              <a:rPr lang="ru-RU" sz="2200" b="1" dirty="0" smtClean="0">
                <a:solidFill>
                  <a:srgbClr val="4482E6"/>
                </a:solidFill>
                <a:latin typeface="Bahnschrift Condensed" pitchFamily="34" charset="0"/>
              </a:rPr>
              <a:t>                  5,3 </a:t>
            </a:r>
            <a:r>
              <a:rPr lang="ru-RU" sz="1200" dirty="0" smtClean="0">
                <a:solidFill>
                  <a:prstClr val="black"/>
                </a:solidFill>
                <a:latin typeface="Bahnschrift Condensed" pitchFamily="34" charset="0"/>
              </a:rPr>
              <a:t>млн рублей</a:t>
            </a:r>
            <a:endParaRPr lang="ru-RU" sz="12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lvl="0"/>
            <a:r>
              <a:rPr lang="ru-RU" sz="1600" dirty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755" y="3298696"/>
            <a:ext cx="249238" cy="25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461" y="3298695"/>
            <a:ext cx="249238" cy="25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081" y="4893227"/>
            <a:ext cx="3161120" cy="1515535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666" y="3303459"/>
            <a:ext cx="249238" cy="25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871" y="3966621"/>
            <a:ext cx="249238" cy="25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666" y="4523781"/>
            <a:ext cx="4138045" cy="1884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15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2475" y="2243927"/>
            <a:ext cx="2609546" cy="2076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177185" y="2243017"/>
            <a:ext cx="21587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«Открытый лёд»</a:t>
            </a:r>
            <a:endParaRPr lang="ru-RU" sz="1600" b="1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2024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93008" y="792138"/>
            <a:ext cx="684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ИНИЦИАТИВНЫЕ ПРОЕКТЫ </a:t>
            </a:r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Bahnschrift Condensed" pitchFamily="34" charset="0"/>
              </a:rPr>
              <a:t>-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  <a:latin typeface="Bahnschrift Condense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6899" y="532864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Налог на доходы физических лиц</a:t>
            </a:r>
          </a:p>
          <a:p>
            <a:pPr algn="ctr"/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68,6%</a:t>
            </a:r>
            <a:endParaRPr lang="ru-RU" sz="1400" b="1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745137" y="4400670"/>
            <a:ext cx="2590800" cy="236231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endParaRPr lang="ru-RU" sz="14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1600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08773" y="1440211"/>
            <a:ext cx="10873265" cy="576064"/>
          </a:xfrm>
          <a:prstGeom prst="rect">
            <a:avLst/>
          </a:prstGeom>
          <a:solidFill>
            <a:srgbClr val="007AD6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300" dirty="0" smtClean="0">
                <a:solidFill>
                  <a:schemeClr val="bg1"/>
                </a:solidFill>
                <a:latin typeface="Bahnschrift Condensed" pitchFamily="34" charset="0"/>
              </a:rPr>
              <a:t>      8  ИНИЦИАТИВНЫХ ПРОЕКТА</a:t>
            </a:r>
            <a:r>
              <a:rPr lang="ru-RU" sz="1400" dirty="0" smtClean="0">
                <a:solidFill>
                  <a:schemeClr val="bg1"/>
                </a:solidFill>
                <a:latin typeface="Bahnschrift Condensed" pitchFamily="34" charset="0"/>
              </a:rPr>
              <a:t>                          </a:t>
            </a:r>
            <a:r>
              <a:rPr lang="ru-RU" sz="1400" dirty="0" smtClean="0">
                <a:solidFill>
                  <a:prstClr val="white"/>
                </a:solidFill>
                <a:latin typeface="Bahnschrift Condensed" pitchFamily="34" charset="0"/>
              </a:rPr>
              <a:t> </a:t>
            </a:r>
            <a:r>
              <a:rPr lang="ru-RU" sz="2400" dirty="0" smtClean="0">
                <a:solidFill>
                  <a:prstClr val="white"/>
                </a:solidFill>
                <a:latin typeface="Bahnschrift Condensed" pitchFamily="34" charset="0"/>
              </a:rPr>
              <a:t>17,5 МЛН РУБЛЕЙ</a:t>
            </a:r>
            <a:endParaRPr lang="ru-RU" sz="1300" dirty="0" smtClean="0">
              <a:solidFill>
                <a:schemeClr val="bg1"/>
              </a:solidFill>
              <a:latin typeface="Bahnschrift Condensed" pitchFamily="34" charset="0"/>
            </a:endParaRP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xmlns="" id="{B4AF8B93-A40B-A646-B4A9-983E99F3E2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899" y="1572898"/>
            <a:ext cx="355600" cy="3175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88" y="4400670"/>
            <a:ext cx="2639855" cy="2362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Прямоугольник 47"/>
          <p:cNvSpPr/>
          <p:nvPr/>
        </p:nvSpPr>
        <p:spPr>
          <a:xfrm>
            <a:off x="6445406" y="4400670"/>
            <a:ext cx="2662968" cy="236231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endParaRPr lang="ru-RU" sz="14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1600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77185" y="4435177"/>
            <a:ext cx="20374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prstClr val="black"/>
                </a:solidFill>
              </a:rPr>
              <a:t>«Благоустройство памятника истории»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6682730" y="4413820"/>
            <a:ext cx="26012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 smtClean="0">
                <a:solidFill>
                  <a:prstClr val="black"/>
                </a:solidFill>
              </a:rPr>
              <a:t>«Благоустройство   д/площадки, г. Заполярный, ул. Мира,8</a:t>
            </a:r>
            <a:r>
              <a:rPr lang="ru-RU" sz="1400" b="1" dirty="0" smtClean="0">
                <a:solidFill>
                  <a:srgbClr val="4482E6"/>
                </a:solidFill>
              </a:rPr>
              <a:t>       </a:t>
            </a:r>
            <a:r>
              <a:rPr lang="ru-RU" sz="1400" b="1" dirty="0" smtClean="0">
                <a:solidFill>
                  <a:prstClr val="black"/>
                </a:solidFill>
              </a:rPr>
              <a:t>  </a:t>
            </a:r>
            <a:endParaRPr lang="ru-RU" sz="14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665" y="2255921"/>
            <a:ext cx="2639854" cy="2077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023" y="2238544"/>
            <a:ext cx="2695291" cy="2078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7744" y="2243927"/>
            <a:ext cx="2682812" cy="2076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7744" y="4400670"/>
            <a:ext cx="2715218" cy="2362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137" y="2706193"/>
            <a:ext cx="2469494" cy="154232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036" y="5033255"/>
            <a:ext cx="2507469" cy="1663537"/>
          </a:xfrm>
          <a:prstGeom prst="rect">
            <a:avLst/>
          </a:prstGeom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811" y="4479518"/>
            <a:ext cx="420688" cy="360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018" y="2299141"/>
            <a:ext cx="3175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951" y="4459905"/>
            <a:ext cx="380536" cy="38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407" y="2312066"/>
            <a:ext cx="346778" cy="319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6785673" y="2255921"/>
            <a:ext cx="24818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«Ремонт подъезда, г.Заполярный, ул.Ленина,7 </a:t>
            </a:r>
            <a:endParaRPr lang="ru-RU" sz="1400" b="1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693" y="2822361"/>
            <a:ext cx="2584393" cy="1426161"/>
          </a:xfrm>
          <a:prstGeom prst="rect">
            <a:avLst/>
          </a:prstGeom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118" y="2299141"/>
            <a:ext cx="360362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9466174" y="2304388"/>
            <a:ext cx="24667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 smtClean="0">
                <a:solidFill>
                  <a:prstClr val="black"/>
                </a:solidFill>
              </a:rPr>
              <a:t>«</a:t>
            </a:r>
            <a:r>
              <a:rPr lang="ru-RU" sz="1400" b="1" dirty="0">
                <a:solidFill>
                  <a:prstClr val="black"/>
                </a:solidFill>
              </a:rPr>
              <a:t>Благоустройство д/площадки, </a:t>
            </a:r>
            <a:r>
              <a:rPr lang="ru-RU" sz="1400" b="1" dirty="0" smtClean="0">
                <a:solidFill>
                  <a:prstClr val="black"/>
                </a:solidFill>
              </a:rPr>
              <a:t>пгт. Никель, </a:t>
            </a:r>
          </a:p>
          <a:p>
            <a:pPr lvl="0" algn="ctr"/>
            <a:r>
              <a:rPr lang="ru-RU" sz="1400" b="1" dirty="0" smtClean="0">
                <a:solidFill>
                  <a:prstClr val="black"/>
                </a:solidFill>
              </a:rPr>
              <a:t>пр-т Гвардейский, 26</a:t>
            </a:r>
            <a:r>
              <a:rPr lang="ru-RU" sz="1400" b="1" dirty="0" smtClean="0">
                <a:solidFill>
                  <a:srgbClr val="4482E6"/>
                </a:solidFill>
              </a:rPr>
              <a:t>       </a:t>
            </a:r>
            <a:r>
              <a:rPr lang="ru-RU" sz="1400" b="1" dirty="0" smtClean="0">
                <a:solidFill>
                  <a:prstClr val="black"/>
                </a:solidFill>
              </a:rPr>
              <a:t>  </a:t>
            </a:r>
            <a:endParaRPr lang="ru-RU" sz="1400" b="1" dirty="0">
              <a:solidFill>
                <a:prstClr val="black"/>
              </a:solidFill>
            </a:endParaRPr>
          </a:p>
        </p:txBody>
      </p:sp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693" y="4435177"/>
            <a:ext cx="3175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980" y="5152485"/>
            <a:ext cx="2584393" cy="154431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5018" y="3043052"/>
            <a:ext cx="2535014" cy="1205469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284699" y="4465558"/>
            <a:ext cx="22444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solidFill>
                  <a:prstClr val="black"/>
                </a:solidFill>
              </a:rPr>
              <a:t>   «Счастливое детство –</a:t>
            </a:r>
          </a:p>
          <a:p>
            <a:pPr lvl="0"/>
            <a:r>
              <a:rPr lang="ru-RU" sz="1400" b="1" dirty="0">
                <a:solidFill>
                  <a:prstClr val="black"/>
                </a:solidFill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</a:rPr>
              <a:t>   прогулки с друзьями!»</a:t>
            </a:r>
            <a:r>
              <a:rPr lang="ru-RU" sz="1400" b="1" dirty="0" smtClean="0">
                <a:solidFill>
                  <a:srgbClr val="4482E6"/>
                </a:solidFill>
              </a:rPr>
              <a:t>       </a:t>
            </a:r>
            <a:r>
              <a:rPr lang="ru-RU" sz="1400" b="1" dirty="0" smtClean="0">
                <a:solidFill>
                  <a:prstClr val="black"/>
                </a:solidFill>
              </a:rPr>
              <a:t>  </a:t>
            </a:r>
            <a:endParaRPr lang="ru-RU" sz="1400" b="1" dirty="0">
              <a:solidFill>
                <a:prstClr val="black"/>
              </a:solidFill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11" y="5033256"/>
            <a:ext cx="2531149" cy="1663538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936824" y="2255921"/>
            <a:ext cx="280831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solidFill>
                  <a:prstClr val="black"/>
                </a:solidFill>
              </a:rPr>
              <a:t>           «Восстановление</a:t>
            </a:r>
          </a:p>
          <a:p>
            <a:pPr lvl="0"/>
            <a:r>
              <a:rPr lang="ru-RU" sz="1400" b="1" dirty="0">
                <a:solidFill>
                  <a:prstClr val="black"/>
                </a:solidFill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</a:rPr>
              <a:t>          футбольного поля, оборудование беговых</a:t>
            </a:r>
          </a:p>
          <a:p>
            <a:pPr lvl="0"/>
            <a:r>
              <a:rPr lang="ru-RU" sz="1400" b="1" dirty="0">
                <a:solidFill>
                  <a:prstClr val="black"/>
                </a:solidFill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</a:rPr>
              <a:t>    дорожек, нп Корзуново</a:t>
            </a:r>
            <a:r>
              <a:rPr lang="ru-RU" sz="1400" b="1" dirty="0" smtClean="0">
                <a:solidFill>
                  <a:srgbClr val="4482E6"/>
                </a:solidFill>
              </a:rPr>
              <a:t>       </a:t>
            </a:r>
            <a:r>
              <a:rPr lang="ru-RU" sz="1400" b="1" dirty="0" smtClean="0">
                <a:solidFill>
                  <a:prstClr val="black"/>
                </a:solidFill>
              </a:rPr>
              <a:t>  </a:t>
            </a:r>
            <a:endParaRPr lang="ru-RU" sz="1400" b="1" dirty="0">
              <a:solidFill>
                <a:prstClr val="black"/>
              </a:solidFill>
            </a:endParaRPr>
          </a:p>
        </p:txBody>
      </p:sp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88" y="2248866"/>
            <a:ext cx="466153" cy="418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12" y="3210028"/>
            <a:ext cx="2531148" cy="1107171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9592518" y="4400670"/>
            <a:ext cx="22175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«Мини-прудик», </a:t>
            </a:r>
          </a:p>
          <a:p>
            <a:pPr algn="ctr"/>
            <a:r>
              <a:rPr lang="ru-RU" sz="1600" b="1" dirty="0" smtClean="0"/>
              <a:t>г. Заполярный</a:t>
            </a:r>
            <a:endParaRPr lang="ru-RU" sz="1600" b="1" dirty="0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4026" y="5045264"/>
            <a:ext cx="2598012" cy="1651529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xmlns="" id="{B5B82F88-2F63-0F41-BE7F-ADFFA97E1EF9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109059" y="5447030"/>
            <a:ext cx="330200" cy="330200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xmlns="" id="{B5B82F88-2F63-0F41-BE7F-ADFFA97E1EF9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9344868" y="4479518"/>
            <a:ext cx="448940" cy="41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62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2024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93008" y="792138"/>
            <a:ext cx="684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НАПРАВЛЕНИЯ РАСХОДОВАНИЯ СРЕДСТВ </a:t>
            </a:r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Bahnschrift Condensed" pitchFamily="34" charset="0"/>
              </a:rPr>
              <a:t>-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  <a:latin typeface="Bahnschrift Condensed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8774" y="2232298"/>
            <a:ext cx="1800258" cy="1543672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Образование</a:t>
            </a:r>
          </a:p>
          <a:p>
            <a:pPr marL="361950"/>
            <a:endParaRPr lang="ru-RU" sz="16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447675"/>
            <a:endParaRPr lang="ru-RU" sz="2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4482E6"/>
                </a:solidFill>
                <a:latin typeface="Bahnschrift Condensed" pitchFamily="34" charset="0"/>
              </a:rPr>
              <a:t> 1 869,7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млн</a:t>
            </a:r>
            <a:r>
              <a:rPr lang="ru-RU" sz="2400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рублей</a:t>
            </a:r>
          </a:p>
          <a:p>
            <a:pPr algn="ctr"/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+ 263,0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к 2023 году </a:t>
            </a:r>
            <a:endParaRPr lang="ru-RU" sz="8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endParaRPr lang="ru-RU" sz="3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Исполнено</a:t>
            </a:r>
            <a:r>
              <a:rPr lang="ru-RU" sz="1400" b="1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99,6%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008774" y="3960490"/>
            <a:ext cx="1800258" cy="1707534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 Комфортная</a:t>
            </a:r>
          </a:p>
          <a:p>
            <a:pPr marL="361950"/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среда       </a:t>
            </a:r>
          </a:p>
          <a:p>
            <a:pPr marL="361950"/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проживания </a:t>
            </a:r>
            <a:endParaRPr lang="ru-RU" sz="2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4482E6"/>
                </a:solidFill>
                <a:latin typeface="Bahnschrift Condensed" pitchFamily="34" charset="0"/>
              </a:rPr>
              <a:t>410,8</a:t>
            </a:r>
            <a:r>
              <a:rPr lang="ru-RU" sz="2400" b="1" dirty="0" smtClean="0">
                <a:solidFill>
                  <a:srgbClr val="0070C0"/>
                </a:solidFill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млн рублей</a:t>
            </a:r>
          </a:p>
          <a:p>
            <a:pPr algn="ctr"/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+ 122,6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к 2023 году </a:t>
            </a:r>
          </a:p>
          <a:p>
            <a:pPr algn="ctr"/>
            <a:endParaRPr lang="ru-RU" sz="3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Исполнено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86,2%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926795" y="2232299"/>
            <a:ext cx="1682437" cy="1543672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  Культура</a:t>
            </a:r>
          </a:p>
          <a:p>
            <a:pPr marL="361950"/>
            <a:endParaRPr lang="ru-RU" sz="8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/>
            <a:endParaRPr lang="ru-RU" sz="200" b="1" dirty="0" smtClean="0">
              <a:solidFill>
                <a:srgbClr val="4482E6"/>
              </a:solidFill>
              <a:latin typeface="Bahnschrift Condensed" pitchFamily="34" charset="0"/>
            </a:endParaRPr>
          </a:p>
          <a:p>
            <a:pPr marL="361950"/>
            <a:endParaRPr lang="ru-RU" sz="200" b="1" dirty="0" smtClean="0">
              <a:solidFill>
                <a:srgbClr val="4482E6"/>
              </a:solidFill>
              <a:latin typeface="Bahnschrift Condensed" pitchFamily="34" charset="0"/>
            </a:endParaRPr>
          </a:p>
          <a:p>
            <a:pPr marL="361950"/>
            <a:endParaRPr lang="ru-RU" sz="200" b="1" dirty="0" smtClean="0">
              <a:solidFill>
                <a:srgbClr val="4482E6"/>
              </a:solidFill>
              <a:latin typeface="Bahnschrift Condensed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4482E6"/>
                </a:solidFill>
                <a:latin typeface="Bahnschrift Condensed" pitchFamily="34" charset="0"/>
              </a:rPr>
              <a:t>431,2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млн рублей</a:t>
            </a: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     +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22,7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к 2023 году</a:t>
            </a:r>
          </a:p>
          <a:p>
            <a:pPr algn="ctr"/>
            <a:endParaRPr lang="ru-RU" sz="3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endParaRPr lang="ru-RU" sz="300" dirty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Исполнено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99,9%</a:t>
            </a:r>
          </a:p>
          <a:p>
            <a:pPr algn="ctr"/>
            <a:endParaRPr lang="ru-RU" sz="1400" dirty="0" smtClean="0">
              <a:solidFill>
                <a:schemeClr val="tx1"/>
              </a:solidFill>
              <a:latin typeface="Bahnschrift Condensed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699" y="2117760"/>
            <a:ext cx="477997" cy="4791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829177"/>
            <a:ext cx="495652" cy="504830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6625456" y="2232298"/>
            <a:ext cx="5256583" cy="424847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Муниципальное управление и гражданское  общество </a:t>
            </a:r>
          </a:p>
          <a:p>
            <a:pPr marL="361950"/>
            <a:r>
              <a:rPr lang="ru-RU" sz="1600" b="1" dirty="0" smtClean="0">
                <a:solidFill>
                  <a:srgbClr val="4482E6"/>
                </a:solidFill>
                <a:latin typeface="Bahnschrift Condensed" pitchFamily="34" charset="0"/>
              </a:rPr>
              <a:t>   298,3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млн рублей              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+ 40,4 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к 2023 году                Исполнено</a:t>
            </a:r>
            <a:r>
              <a:rPr lang="ru-RU" sz="1400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 </a:t>
            </a:r>
            <a:r>
              <a:rPr lang="ru-RU" sz="14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 99,5%</a:t>
            </a:r>
          </a:p>
          <a:p>
            <a:pPr marL="361950" lvl="0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Муниципальное имущество и земельные ресурсы </a:t>
            </a:r>
            <a:endParaRPr lang="ru-RU" sz="14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lvl="0"/>
            <a:r>
              <a:rPr lang="ru-RU" sz="1600" b="1" dirty="0" smtClean="0">
                <a:solidFill>
                  <a:srgbClr val="4482E6"/>
                </a:solidFill>
                <a:latin typeface="Bahnschrift Condensed" pitchFamily="34" charset="0"/>
              </a:rPr>
              <a:t>   106,9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Bahnschrift Condensed" pitchFamily="34" charset="0"/>
              </a:rPr>
              <a:t>млн рублей           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    </a:t>
            </a:r>
            <a:r>
              <a:rPr lang="ru-RU" sz="16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+13,9 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к 2023 году                 Исполнено  </a:t>
            </a:r>
            <a:r>
              <a:rPr lang="ru-RU" sz="14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53,7%</a:t>
            </a:r>
          </a:p>
          <a:p>
            <a:pPr marL="361950" lvl="0"/>
            <a:endParaRPr lang="ru-RU" sz="9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lvl="0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Обеспечение социальной стабильности </a:t>
            </a:r>
            <a:endParaRPr lang="ru-RU" sz="14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lvl="0"/>
            <a:r>
              <a:rPr lang="ru-RU" sz="1600" b="1" dirty="0" smtClean="0">
                <a:solidFill>
                  <a:srgbClr val="4482E6"/>
                </a:solidFill>
                <a:latin typeface="Bahnschrift Condensed" pitchFamily="34" charset="0"/>
              </a:rPr>
              <a:t>    88,9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Bahnschrift Condensed" pitchFamily="34" charset="0"/>
              </a:rPr>
              <a:t>млн рублей           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     </a:t>
            </a:r>
            <a:r>
              <a:rPr lang="ru-RU" sz="16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+7,9  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к 2023 году                 Исполнено</a:t>
            </a:r>
            <a:r>
              <a:rPr lang="ru-RU" sz="14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  96,7%</a:t>
            </a:r>
          </a:p>
          <a:p>
            <a:pPr marL="361950" lvl="0"/>
            <a:endParaRPr lang="ru-RU" sz="8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lvl="0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Муниципальные финансы </a:t>
            </a:r>
            <a:endParaRPr lang="ru-RU" sz="14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lvl="0"/>
            <a:r>
              <a:rPr lang="ru-RU" sz="1600" b="1" dirty="0" smtClean="0">
                <a:solidFill>
                  <a:srgbClr val="4482E6"/>
                </a:solidFill>
                <a:latin typeface="Bahnschrift Condensed" pitchFamily="34" charset="0"/>
              </a:rPr>
              <a:t>    68,3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Bahnschrift Condensed" pitchFamily="34" charset="0"/>
              </a:rPr>
              <a:t>млн рублей   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             </a:t>
            </a:r>
            <a:r>
              <a:rPr lang="ru-RU" sz="16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+9,5  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к 2023 году                 Исполнено</a:t>
            </a:r>
            <a:r>
              <a:rPr lang="ru-RU" sz="14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  99,9%</a:t>
            </a:r>
          </a:p>
          <a:p>
            <a:pPr marL="361950"/>
            <a:endParaRPr lang="ru-RU" sz="800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Молодежная политика</a:t>
            </a:r>
          </a:p>
          <a:p>
            <a:pPr marL="361950"/>
            <a:r>
              <a:rPr lang="ru-RU" sz="1600" b="1" dirty="0" smtClean="0">
                <a:solidFill>
                  <a:srgbClr val="4482E6"/>
                </a:solidFill>
                <a:latin typeface="Bahnschrift Condensed" pitchFamily="34" charset="0"/>
              </a:rPr>
              <a:t>    30,9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 млн рублей                 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-5,7  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к 2023 году                 Исполнено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 97,0% </a:t>
            </a:r>
          </a:p>
          <a:p>
            <a:pPr marL="361950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Укрепление </a:t>
            </a:r>
            <a:r>
              <a:rPr lang="ru-RU" sz="1400" dirty="0">
                <a:solidFill>
                  <a:prstClr val="black"/>
                </a:solidFill>
                <a:latin typeface="Bahnschrift Condensed" pitchFamily="34" charset="0"/>
              </a:rPr>
              <a:t>общественного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здоровья</a:t>
            </a:r>
          </a:p>
          <a:p>
            <a:pPr marL="361950" lvl="0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b="1" dirty="0" smtClean="0">
                <a:solidFill>
                  <a:srgbClr val="4482E6"/>
                </a:solidFill>
                <a:latin typeface="Bahnschrift Condensed" pitchFamily="34" charset="0"/>
              </a:rPr>
              <a:t>     1,6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млн рублей                  </a:t>
            </a:r>
            <a:r>
              <a:rPr lang="ru-RU" sz="16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-0,8  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к 2023 году                 Исполнено</a:t>
            </a:r>
            <a:r>
              <a:rPr lang="ru-RU" sz="1400" b="1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4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100,0%</a:t>
            </a:r>
          </a:p>
          <a:p>
            <a:pPr marL="361950" lvl="0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Энергосбережение и повышение энергетической эффективности</a:t>
            </a:r>
            <a:endParaRPr lang="ru-RU" sz="14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      </a:t>
            </a:r>
            <a:r>
              <a:rPr lang="ru-RU" sz="1600" b="1" dirty="0" smtClean="0">
                <a:solidFill>
                  <a:srgbClr val="4482E6"/>
                </a:solidFill>
                <a:latin typeface="Bahnschrift Condensed" pitchFamily="34" charset="0"/>
              </a:rPr>
              <a:t>0,5</a:t>
            </a:r>
            <a:r>
              <a:rPr lang="ru-RU" sz="1400" b="1" dirty="0" smtClean="0">
                <a:solidFill>
                  <a:srgbClr val="4482E6"/>
                </a:solidFill>
                <a:latin typeface="Bahnschrift Condensed" pitchFamily="34" charset="0"/>
              </a:rPr>
              <a:t> 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млн </a:t>
            </a:r>
            <a:r>
              <a:rPr lang="ru-RU" sz="1400" dirty="0">
                <a:solidFill>
                  <a:prstClr val="black"/>
                </a:solidFill>
                <a:latin typeface="Bahnschrift Condensed" pitchFamily="34" charset="0"/>
              </a:rPr>
              <a:t>рублей  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          </a:t>
            </a:r>
            <a:r>
              <a:rPr lang="ru-RU" sz="16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+0,44  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к 2023 </a:t>
            </a:r>
            <a:r>
              <a:rPr lang="ru-RU" sz="1400" dirty="0">
                <a:solidFill>
                  <a:prstClr val="black"/>
                </a:solidFill>
                <a:latin typeface="Bahnschrift Condensed" pitchFamily="34" charset="0"/>
              </a:rPr>
              <a:t>году            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   Исполнено</a:t>
            </a:r>
            <a:r>
              <a:rPr lang="ru-RU" sz="1400" b="1" dirty="0" smtClean="0">
                <a:solidFill>
                  <a:prstClr val="black"/>
                </a:solidFill>
                <a:latin typeface="Bahnschrift Condensed" pitchFamily="34" charset="0"/>
              </a:rPr>
              <a:t>  </a:t>
            </a:r>
            <a:r>
              <a:rPr lang="ru-RU" sz="14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74,3%</a:t>
            </a:r>
          </a:p>
          <a:p>
            <a:pPr marL="361950"/>
            <a:endParaRPr lang="ru-RU" sz="800" b="1" dirty="0" smtClean="0">
              <a:solidFill>
                <a:srgbClr val="F79646">
                  <a:lumMod val="75000"/>
                </a:srgbClr>
              </a:solidFill>
              <a:latin typeface="Bahnschrift Condensed" pitchFamily="34" charset="0"/>
            </a:endParaRPr>
          </a:p>
          <a:p>
            <a:pPr marL="361950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Экономический потенциал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           </a:t>
            </a:r>
            <a:endParaRPr lang="ru-RU" sz="1600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361950" lvl="0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 </a:t>
            </a:r>
            <a:r>
              <a:rPr lang="ru-RU" sz="1400" b="1" dirty="0">
                <a:solidFill>
                  <a:srgbClr val="4482E6"/>
                </a:solidFill>
                <a:latin typeface="Bahnschrift Condensed" pitchFamily="34" charset="0"/>
              </a:rPr>
              <a:t> </a:t>
            </a:r>
            <a:r>
              <a:rPr lang="ru-RU" sz="1400" b="1" dirty="0" smtClean="0">
                <a:solidFill>
                  <a:srgbClr val="4482E6"/>
                </a:solidFill>
                <a:latin typeface="Bahnschrift Condensed" pitchFamily="34" charset="0"/>
              </a:rPr>
              <a:t>    </a:t>
            </a:r>
            <a:r>
              <a:rPr lang="ru-RU" sz="1600" b="1" dirty="0" smtClean="0">
                <a:solidFill>
                  <a:srgbClr val="4482E6"/>
                </a:solidFill>
                <a:latin typeface="Bahnschrift Condensed" pitchFamily="34" charset="0"/>
              </a:rPr>
              <a:t>0,1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Bahnschrift Condensed" pitchFamily="34" charset="0"/>
              </a:rPr>
              <a:t>млн рублей       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         </a:t>
            </a:r>
            <a:r>
              <a:rPr lang="ru-RU" sz="16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+0,0  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к 2023 </a:t>
            </a:r>
            <a:r>
              <a:rPr lang="ru-RU" sz="1400" dirty="0">
                <a:solidFill>
                  <a:prstClr val="black"/>
                </a:solidFill>
                <a:latin typeface="Bahnschrift Condensed" pitchFamily="34" charset="0"/>
              </a:rPr>
              <a:t>году           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    Исполнено</a:t>
            </a:r>
            <a:r>
              <a:rPr lang="ru-RU" sz="1400" b="1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4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93,2%</a:t>
            </a:r>
            <a:endParaRPr lang="ru-RU" sz="1400" b="1" dirty="0">
              <a:solidFill>
                <a:srgbClr val="F79646">
                  <a:lumMod val="75000"/>
                </a:srgbClr>
              </a:solidFill>
              <a:latin typeface="Bahnschrift Condensed" pitchFamily="34" charset="0"/>
            </a:endParaRPr>
          </a:p>
          <a:p>
            <a:pPr marL="361950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                                                        </a:t>
            </a:r>
            <a:endParaRPr lang="ru-RU" sz="1600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3619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endParaRPr lang="ru-RU" sz="14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endParaRPr lang="ru-RU" sz="14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1600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032" y="2067458"/>
            <a:ext cx="734412" cy="58393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749" y="5932869"/>
            <a:ext cx="376988" cy="359853"/>
          </a:xfrm>
          <a:prstGeom prst="rect">
            <a:avLst/>
          </a:prstGeom>
        </p:spPr>
      </p:pic>
      <p:sp>
        <p:nvSpPr>
          <p:cNvPr id="35" name="Прямоугольник 34"/>
          <p:cNvSpPr/>
          <p:nvPr/>
        </p:nvSpPr>
        <p:spPr>
          <a:xfrm>
            <a:off x="2926546" y="3960490"/>
            <a:ext cx="1682686" cy="1707534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Физическая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культура и спорт</a:t>
            </a:r>
          </a:p>
          <a:p>
            <a:pPr marL="361950"/>
            <a:r>
              <a:rPr lang="ru-RU" sz="2200" b="1" dirty="0" smtClean="0">
                <a:solidFill>
                  <a:srgbClr val="4482E6"/>
                </a:solidFill>
                <a:latin typeface="Bahnschrift Condensed" pitchFamily="34" charset="0"/>
              </a:rPr>
              <a:t>113,7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млн рублей</a:t>
            </a:r>
          </a:p>
          <a:p>
            <a:pPr algn="ctr"/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+ 25,5 к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2023 году</a:t>
            </a:r>
          </a:p>
          <a:p>
            <a:pPr algn="ctr"/>
            <a:endParaRPr lang="ru-RU" sz="3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endParaRPr lang="ru-RU" sz="3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Исполнено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99,4%</a:t>
            </a:r>
            <a:endParaRPr lang="ru-RU" sz="1400" b="1" dirty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935" y="3250995"/>
            <a:ext cx="391940" cy="391940"/>
          </a:xfrm>
          <a:prstGeom prst="rect">
            <a:avLst/>
          </a:prstGeom>
        </p:spPr>
      </p:pic>
      <p:sp>
        <p:nvSpPr>
          <p:cNvPr id="36" name="Прямоугольник 35"/>
          <p:cNvSpPr/>
          <p:nvPr/>
        </p:nvSpPr>
        <p:spPr>
          <a:xfrm>
            <a:off x="1008775" y="5715069"/>
            <a:ext cx="5472666" cy="765701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Непрограммная деятельность </a:t>
            </a:r>
            <a:r>
              <a:rPr lang="ru-RU" sz="1600" b="1" dirty="0" smtClean="0">
                <a:solidFill>
                  <a:srgbClr val="4482E6"/>
                </a:solidFill>
                <a:latin typeface="Bahnschrift Condensed" pitchFamily="34" charset="0"/>
              </a:rPr>
              <a:t>48,3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млн рублей 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+ 22,9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к 2023 году </a:t>
            </a:r>
          </a:p>
          <a:p>
            <a:pPr marL="361950" algn="ctr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Исполнено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78,2%</a:t>
            </a: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292" y="5622582"/>
            <a:ext cx="566362" cy="5160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830" y="4356534"/>
            <a:ext cx="411450" cy="423542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1008774" y="1518669"/>
            <a:ext cx="6048730" cy="497605"/>
          </a:xfrm>
          <a:prstGeom prst="rect">
            <a:avLst/>
          </a:prstGeom>
          <a:solidFill>
            <a:srgbClr val="007AD6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dirty="0" smtClean="0">
                <a:solidFill>
                  <a:schemeClr val="bg1"/>
                </a:solidFill>
                <a:latin typeface="Bahnschrift Condensed" pitchFamily="34" charset="0"/>
              </a:rPr>
              <a:t>   </a:t>
            </a:r>
            <a:r>
              <a:rPr lang="ru-RU" sz="2400" dirty="0" smtClean="0">
                <a:solidFill>
                  <a:schemeClr val="bg1"/>
                </a:solidFill>
                <a:latin typeface="Bahnschrift Condensed" pitchFamily="34" charset="0"/>
              </a:rPr>
              <a:t>3 747,3 МЛН РУБЛЕЙ / +590,8 МЛН РУБЛЕЙ (+18,7%)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7012922" y="1498363"/>
            <a:ext cx="4869117" cy="51791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/>
            <a:r>
              <a:rPr lang="ru-RU" sz="2800" dirty="0" smtClean="0">
                <a:solidFill>
                  <a:srgbClr val="FFFFFF"/>
                </a:solidFill>
                <a:latin typeface="Bahnschrift Condensed" pitchFamily="34" charset="0"/>
              </a:rPr>
              <a:t>ИСПОЛНЕНО 95,1%</a:t>
            </a:r>
            <a:r>
              <a:rPr lang="ru-RU" sz="2800" b="1" dirty="0" smtClean="0">
                <a:solidFill>
                  <a:srgbClr val="FFFFFF"/>
                </a:solidFill>
                <a:latin typeface="Arial Narrow" pitchFamily="34" charset="0"/>
              </a:rPr>
              <a:t> </a:t>
            </a:r>
          </a:p>
          <a:p>
            <a:pPr algn="ctr"/>
            <a:endParaRPr lang="ru-RU" sz="2000" dirty="0">
              <a:solidFill>
                <a:srgbClr val="FFFFFF"/>
              </a:solidFill>
              <a:latin typeface="Arial Narrow" pitchFamily="34" charset="0"/>
            </a:endParaRP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218" y="3791192"/>
            <a:ext cx="574648" cy="580800"/>
          </a:xfrm>
          <a:prstGeom prst="rect">
            <a:avLst/>
          </a:prstGeom>
        </p:spPr>
      </p:pic>
      <p:sp>
        <p:nvSpPr>
          <p:cNvPr id="40" name="Прямоугольник 39"/>
          <p:cNvSpPr/>
          <p:nvPr/>
        </p:nvSpPr>
        <p:spPr>
          <a:xfrm>
            <a:off x="4681240" y="2232299"/>
            <a:ext cx="1800200" cy="1543672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Транспортная система </a:t>
            </a:r>
          </a:p>
          <a:p>
            <a:pPr marL="447675"/>
            <a:endParaRPr lang="ru-RU" sz="2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endParaRPr lang="ru-RU" sz="200" b="1" dirty="0" smtClean="0">
              <a:solidFill>
                <a:srgbClr val="4482E6"/>
              </a:solidFill>
              <a:latin typeface="Bahnschrift Condensed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4482E6"/>
                </a:solidFill>
                <a:latin typeface="Bahnschrift Condensed" pitchFamily="34" charset="0"/>
              </a:rPr>
              <a:t>250,0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млн</a:t>
            </a:r>
            <a:r>
              <a:rPr lang="ru-RU" sz="2400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рублей</a:t>
            </a:r>
          </a:p>
          <a:p>
            <a:pPr algn="ctr"/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+135,4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к 2023 году </a:t>
            </a:r>
          </a:p>
          <a:p>
            <a:pPr algn="ctr"/>
            <a:endParaRPr lang="ru-RU" sz="5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Исполнено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97,8%</a:t>
            </a: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9824" y="3829177"/>
            <a:ext cx="394667" cy="383059"/>
          </a:xfrm>
          <a:prstGeom prst="rect">
            <a:avLst/>
          </a:prstGeom>
        </p:spPr>
      </p:pic>
      <p:sp>
        <p:nvSpPr>
          <p:cNvPr id="42" name="Прямоугольник 41"/>
          <p:cNvSpPr/>
          <p:nvPr/>
        </p:nvSpPr>
        <p:spPr>
          <a:xfrm>
            <a:off x="4681240" y="3927380"/>
            <a:ext cx="1800200" cy="1740644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Обеспечение</a:t>
            </a:r>
          </a:p>
          <a:p>
            <a:pPr marL="3619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общественного</a:t>
            </a:r>
          </a:p>
          <a:p>
            <a:pPr marL="361950"/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порядка </a:t>
            </a:r>
          </a:p>
          <a:p>
            <a:pPr algn="ctr"/>
            <a:r>
              <a:rPr lang="ru-RU" sz="2400" b="1" dirty="0" smtClean="0">
                <a:solidFill>
                  <a:srgbClr val="4482E6"/>
                </a:solidFill>
                <a:latin typeface="Bahnschrift Condensed" pitchFamily="34" charset="0"/>
              </a:rPr>
              <a:t>28,8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млн рублей</a:t>
            </a:r>
          </a:p>
          <a:p>
            <a:pPr algn="ctr"/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+ 2,4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к 2023 году </a:t>
            </a:r>
          </a:p>
          <a:p>
            <a:pPr algn="ctr"/>
            <a:endParaRPr lang="ru-RU" sz="3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Исполнено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94,3%</a:t>
            </a: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684" y="3841639"/>
            <a:ext cx="556287" cy="522740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360" y="2274341"/>
            <a:ext cx="348513" cy="348513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00C921C9-D2B9-5F42-8AD6-08069C2AC79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674830" y="2651392"/>
            <a:ext cx="355600" cy="393700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xmlns="" id="{54F9EF3F-955B-9040-8964-B2849475344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25933" y="2145325"/>
            <a:ext cx="423969" cy="423969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C3D1223-9E2F-C74B-8C20-8D6A006437F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665273" y="5378993"/>
            <a:ext cx="355600" cy="355600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xmlns="" id="{B4AF8B93-A40B-A646-B4A9-983E99F3E27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06899" y="1572898"/>
            <a:ext cx="355600" cy="317500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31249" y="3416239"/>
            <a:ext cx="253450" cy="253450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958661" y="3416239"/>
            <a:ext cx="253450" cy="253450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733103" y="3490871"/>
            <a:ext cx="253450" cy="253450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59473" y="5378344"/>
            <a:ext cx="253450" cy="253450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941067" y="5378993"/>
            <a:ext cx="253450" cy="253450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728676" y="5368613"/>
            <a:ext cx="253450" cy="253450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082415" y="6127157"/>
            <a:ext cx="253450" cy="253450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209828" y="2496129"/>
            <a:ext cx="253450" cy="253450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209828" y="3004134"/>
            <a:ext cx="253450" cy="253450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214040" y="3531509"/>
            <a:ext cx="253450" cy="253450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215968" y="4103009"/>
            <a:ext cx="253450" cy="253450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209828" y="4670977"/>
            <a:ext cx="253450" cy="253450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211934" y="5115163"/>
            <a:ext cx="253450" cy="253450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227421" y="5622582"/>
            <a:ext cx="253450" cy="25345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3561" y="6170152"/>
            <a:ext cx="249238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01E49797-715A-7147-996D-351D0A77A6E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649824" y="4895912"/>
            <a:ext cx="397962" cy="32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53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16074"/>
            <a:ext cx="11018520" cy="630030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2024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93008" y="648122"/>
            <a:ext cx="6812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ОБРАЗОВАНИЕ</a:t>
            </a:r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 -</a:t>
            </a:r>
            <a:endParaRPr lang="ru-RU" sz="2800" dirty="0">
              <a:solidFill>
                <a:srgbClr val="0070C0"/>
              </a:solidFill>
              <a:latin typeface="Bahnschrift Condensed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05012" y="1171342"/>
            <a:ext cx="2727920" cy="630443"/>
          </a:xfrm>
          <a:prstGeom prst="rect">
            <a:avLst/>
          </a:prstGeom>
          <a:solidFill>
            <a:srgbClr val="007AD6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  </a:t>
            </a:r>
            <a:r>
              <a:rPr lang="ru-RU" sz="3500" dirty="0" smtClean="0">
                <a:solidFill>
                  <a:schemeClr val="bg1"/>
                </a:solidFill>
                <a:latin typeface="Bahnschrift Condensed" pitchFamily="34" charset="0"/>
              </a:rPr>
              <a:t>1 869,7 </a:t>
            </a:r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млн рублей</a:t>
            </a:r>
            <a:endParaRPr lang="ru-RU" sz="1400" dirty="0" smtClean="0">
              <a:solidFill>
                <a:schemeClr val="bg1"/>
              </a:solidFill>
              <a:latin typeface="Bahnschrift Condensed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762689" y="1178708"/>
            <a:ext cx="4158911" cy="4149934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47675" algn="ctr"/>
            <a:r>
              <a:rPr lang="ru-RU" b="1" dirty="0" smtClean="0">
                <a:solidFill>
                  <a:schemeClr val="tx1"/>
                </a:solidFill>
                <a:latin typeface="Bahnschrift Condensed" pitchFamily="34" charset="0"/>
              </a:rPr>
              <a:t>Организация бесплатным питанием и молоком обучающихся</a:t>
            </a:r>
          </a:p>
          <a:p>
            <a:pPr algn="ctr"/>
            <a:r>
              <a:rPr lang="en-US" sz="3500" u="sng" dirty="0" smtClean="0">
                <a:solidFill>
                  <a:srgbClr val="4482E6"/>
                </a:solidFill>
                <a:latin typeface="Bahnschrift Condensed" pitchFamily="34" charset="0"/>
              </a:rPr>
              <a:t>6</a:t>
            </a:r>
            <a:r>
              <a:rPr lang="ru-RU" sz="3500" u="sng" dirty="0" smtClean="0">
                <a:solidFill>
                  <a:srgbClr val="4482E6"/>
                </a:solidFill>
                <a:latin typeface="Bahnschrift Condensed" pitchFamily="34" charset="0"/>
              </a:rPr>
              <a:t>5</a:t>
            </a:r>
            <a:r>
              <a:rPr lang="en-US" sz="3500" u="sng" dirty="0" smtClean="0">
                <a:solidFill>
                  <a:srgbClr val="4482E6"/>
                </a:solidFill>
                <a:latin typeface="Bahnschrift Condensed" pitchFamily="34" charset="0"/>
              </a:rPr>
              <a:t>,</a:t>
            </a:r>
            <a:r>
              <a:rPr lang="ru-RU" sz="3500" u="sng" dirty="0" smtClean="0">
                <a:solidFill>
                  <a:srgbClr val="4482E6"/>
                </a:solidFill>
                <a:latin typeface="Bahnschrift Condensed" pitchFamily="34" charset="0"/>
              </a:rPr>
              <a:t>6</a:t>
            </a:r>
            <a:r>
              <a:rPr lang="ru-RU" sz="2200" u="sng" dirty="0" smtClean="0">
                <a:solidFill>
                  <a:srgbClr val="4482E6"/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solidFill>
                  <a:schemeClr val="tx1"/>
                </a:solidFill>
                <a:latin typeface="Bahnschrift Condensed" pitchFamily="34" charset="0"/>
              </a:rPr>
              <a:t>млн рублей 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из них:</a:t>
            </a:r>
          </a:p>
          <a:p>
            <a:pPr marL="809625"/>
            <a:r>
              <a:rPr lang="ru-RU" sz="1500" dirty="0">
                <a:solidFill>
                  <a:schemeClr val="tx1"/>
                </a:solidFill>
                <a:latin typeface="Bahnschrift Condensed" pitchFamily="34" charset="0"/>
              </a:rPr>
              <a:t>о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беспечение бесплатным горячим питанием обучающихся 1-4 классов, в </a:t>
            </a:r>
            <a:r>
              <a:rPr lang="ru-RU" sz="1500" dirty="0" err="1" smtClean="0">
                <a:solidFill>
                  <a:schemeClr val="tx1"/>
                </a:solidFill>
                <a:latin typeface="Bahnschrift Condensed" pitchFamily="34" charset="0"/>
              </a:rPr>
              <a:t>т.ч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. </a:t>
            </a:r>
            <a:r>
              <a:rPr lang="ru-RU" sz="1500" dirty="0">
                <a:solidFill>
                  <a:schemeClr val="tx1"/>
                </a:solidFill>
                <a:latin typeface="Bahnschrift Condensed" pitchFamily="34" charset="0"/>
              </a:rPr>
              <a:t>д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вухразовым льготным категориям</a:t>
            </a:r>
          </a:p>
          <a:p>
            <a:pPr marL="809625"/>
            <a:endParaRPr lang="ru-RU" sz="15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809625"/>
            <a:r>
              <a:rPr lang="ru-RU" sz="1500" dirty="0">
                <a:solidFill>
                  <a:schemeClr val="tx1"/>
                </a:solidFill>
                <a:latin typeface="Bahnschrift Condensed" pitchFamily="34" charset="0"/>
              </a:rPr>
              <a:t>о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беспечение бесплатным питанием обучающихся 5-11 классов (льготные категории)</a:t>
            </a:r>
          </a:p>
          <a:p>
            <a:pPr marL="809625"/>
            <a:endParaRPr lang="ru-RU" sz="15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809625"/>
            <a:r>
              <a:rPr lang="ru-RU" sz="1500" dirty="0">
                <a:solidFill>
                  <a:schemeClr val="tx1"/>
                </a:solidFill>
                <a:latin typeface="Bahnschrift Condensed" pitchFamily="34" charset="0"/>
              </a:rPr>
              <a:t>о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беспечение </a:t>
            </a:r>
            <a:r>
              <a:rPr lang="ru-RU" sz="1500" b="1" dirty="0" smtClean="0">
                <a:solidFill>
                  <a:schemeClr val="tx1"/>
                </a:solidFill>
                <a:latin typeface="Bahnschrift Condensed" pitchFamily="34" charset="0"/>
              </a:rPr>
              <a:t>бесплатным молоком 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учащихся 1-4 классов</a:t>
            </a:r>
          </a:p>
          <a:p>
            <a:pPr marL="809625" algn="ctr"/>
            <a:endParaRPr lang="ru-RU" sz="15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809625" algn="ctr"/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Обеспечены горячим питанием и молоком 100% обучающихся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2932" y="1081664"/>
            <a:ext cx="600754" cy="47856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62689" y="2520330"/>
            <a:ext cx="839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4482E6"/>
                </a:solidFill>
                <a:latin typeface="Bahnschrift Condensed" pitchFamily="34" charset="0"/>
              </a:rPr>
              <a:t>38,2</a:t>
            </a:r>
          </a:p>
          <a:p>
            <a:pPr algn="ctr"/>
            <a:r>
              <a:rPr lang="ru-RU" sz="1200" dirty="0">
                <a:latin typeface="Bahnschrift Condensed" pitchFamily="34" charset="0"/>
              </a:rPr>
              <a:t>м</a:t>
            </a:r>
            <a:r>
              <a:rPr lang="ru-RU" sz="1200" dirty="0" smtClean="0">
                <a:latin typeface="Bahnschrift Condensed" pitchFamily="34" charset="0"/>
              </a:rPr>
              <a:t>лн рублей</a:t>
            </a:r>
            <a:endParaRPr lang="ru-RU" sz="1200" dirty="0">
              <a:latin typeface="Bahnschrift Condensed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817143" y="3240410"/>
            <a:ext cx="7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4482E6"/>
                </a:solidFill>
                <a:latin typeface="Bahnschrift Condensed" pitchFamily="34" charset="0"/>
              </a:rPr>
              <a:t>2</a:t>
            </a:r>
            <a:r>
              <a:rPr lang="ru-RU" sz="2400" b="1" dirty="0" smtClean="0">
                <a:solidFill>
                  <a:srgbClr val="4482E6"/>
                </a:solidFill>
                <a:latin typeface="Bahnschrift Condensed" pitchFamily="34" charset="0"/>
              </a:rPr>
              <a:t>3,8</a:t>
            </a:r>
          </a:p>
          <a:p>
            <a:pPr algn="ctr"/>
            <a:r>
              <a:rPr lang="ru-RU" sz="1200" dirty="0">
                <a:latin typeface="Bahnschrift Condensed" pitchFamily="34" charset="0"/>
              </a:rPr>
              <a:t>м</a:t>
            </a:r>
            <a:r>
              <a:rPr lang="ru-RU" sz="1200" dirty="0" smtClean="0">
                <a:latin typeface="Bahnschrift Condensed" pitchFamily="34" charset="0"/>
              </a:rPr>
              <a:t>лн рублей</a:t>
            </a:r>
            <a:endParaRPr lang="ru-RU" sz="1200" dirty="0">
              <a:latin typeface="Bahnschrift Condensed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817143" y="3993701"/>
            <a:ext cx="773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4482E6"/>
                </a:solidFill>
                <a:latin typeface="Bahnschrift Condensed" pitchFamily="34" charset="0"/>
              </a:rPr>
              <a:t>3,6</a:t>
            </a:r>
          </a:p>
          <a:p>
            <a:pPr algn="ctr"/>
            <a:r>
              <a:rPr lang="ru-RU" sz="1200" dirty="0" smtClean="0">
                <a:latin typeface="Bahnschrift Condensed" pitchFamily="34" charset="0"/>
              </a:rPr>
              <a:t>млн рублей</a:t>
            </a:r>
            <a:endParaRPr lang="ru-RU" sz="1200" dirty="0">
              <a:latin typeface="Bahnschrift Condensed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012" y="1216926"/>
            <a:ext cx="413025" cy="491188"/>
          </a:xfrm>
          <a:prstGeom prst="rect">
            <a:avLst/>
          </a:prstGeom>
        </p:spPr>
      </p:pic>
      <p:sp>
        <p:nvSpPr>
          <p:cNvPr id="37" name="Прямоугольник 36"/>
          <p:cNvSpPr/>
          <p:nvPr/>
        </p:nvSpPr>
        <p:spPr>
          <a:xfrm>
            <a:off x="905012" y="1929684"/>
            <a:ext cx="2727920" cy="4680520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/>
            <a:r>
              <a:rPr lang="ru-RU" b="1" dirty="0" smtClean="0">
                <a:solidFill>
                  <a:schemeClr val="tx1"/>
                </a:solidFill>
                <a:latin typeface="Bahnschrift Condensed" pitchFamily="34" charset="0"/>
              </a:rPr>
              <a:t>Финансовое обеспечение образовательной деятельности</a:t>
            </a:r>
          </a:p>
          <a:p>
            <a:pPr marL="361950" algn="ctr"/>
            <a:r>
              <a:rPr lang="ru-RU" sz="3500" u="sng" dirty="0" smtClean="0">
                <a:solidFill>
                  <a:srgbClr val="4482E6"/>
                </a:solidFill>
                <a:latin typeface="Bahnschrift Condensed" pitchFamily="34" charset="0"/>
              </a:rPr>
              <a:t>1 400</a:t>
            </a:r>
            <a:r>
              <a:rPr lang="en-US" sz="3500" u="sng" dirty="0" smtClean="0">
                <a:solidFill>
                  <a:srgbClr val="4482E6"/>
                </a:solidFill>
                <a:latin typeface="Bahnschrift Condensed" pitchFamily="34" charset="0"/>
              </a:rPr>
              <a:t>,</a:t>
            </a:r>
            <a:r>
              <a:rPr lang="ru-RU" sz="3500" u="sng" dirty="0" smtClean="0">
                <a:solidFill>
                  <a:srgbClr val="4482E6"/>
                </a:solidFill>
                <a:latin typeface="Bahnschrift Condensed" pitchFamily="34" charset="0"/>
              </a:rPr>
              <a:t>5</a:t>
            </a:r>
            <a:r>
              <a:rPr lang="ru-RU" sz="2200" u="sng" dirty="0" smtClean="0">
                <a:solidFill>
                  <a:srgbClr val="4482E6"/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solidFill>
                  <a:schemeClr val="tx1"/>
                </a:solidFill>
                <a:latin typeface="Bahnschrift Condensed" pitchFamily="34" charset="0"/>
              </a:rPr>
              <a:t>млн рублей</a:t>
            </a:r>
          </a:p>
          <a:p>
            <a:pPr algn="ctr"/>
            <a:endParaRPr lang="ru-RU" sz="5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Bahnschrift Condensed" pitchFamily="34" charset="0"/>
              </a:rPr>
              <a:t> Образовательные учреждения Печенгского округа:</a:t>
            </a:r>
            <a:endParaRPr lang="ru-RU" sz="8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endParaRPr lang="ru-RU" sz="3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r>
              <a:rPr lang="ru-RU" sz="1600" b="1" dirty="0" smtClean="0">
                <a:solidFill>
                  <a:srgbClr val="0070C0"/>
                </a:solidFill>
                <a:latin typeface="Bahnschrift Condensed" pitchFamily="34" charset="0"/>
              </a:rPr>
              <a:t>14</a:t>
            </a:r>
            <a:r>
              <a:rPr lang="ru-RU" sz="1600" b="1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300" dirty="0" smtClean="0">
                <a:solidFill>
                  <a:schemeClr val="tx1"/>
                </a:solidFill>
                <a:latin typeface="Bahnschrift Condensed" pitchFamily="34" charset="0"/>
              </a:rPr>
              <a:t>детских садов</a:t>
            </a:r>
          </a:p>
          <a:p>
            <a:r>
              <a:rPr lang="ru-RU" sz="1600" dirty="0" smtClean="0">
                <a:solidFill>
                  <a:srgbClr val="0070C0"/>
                </a:solidFill>
                <a:latin typeface="Bahnschrift Condensed" pitchFamily="34" charset="0"/>
              </a:rPr>
              <a:t>         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1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788 </a:t>
            </a:r>
            <a:r>
              <a:rPr lang="ru-RU" sz="1300" dirty="0" smtClean="0">
                <a:solidFill>
                  <a:schemeClr val="tx1"/>
                </a:solidFill>
                <a:latin typeface="Bahnschrift Condensed" pitchFamily="34" charset="0"/>
              </a:rPr>
              <a:t>воспитанников</a:t>
            </a:r>
            <a:endParaRPr lang="en-US" sz="13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endParaRPr lang="ru-RU" sz="13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r>
              <a:rPr lang="ru-RU" sz="1600" dirty="0" smtClean="0">
                <a:solidFill>
                  <a:srgbClr val="0070C0"/>
                </a:solidFill>
                <a:latin typeface="Bahnschrift Condensed" pitchFamily="34" charset="0"/>
              </a:rPr>
              <a:t>10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300" dirty="0" smtClean="0">
                <a:solidFill>
                  <a:schemeClr val="tx1"/>
                </a:solidFill>
                <a:latin typeface="Bahnschrift Condensed" pitchFamily="34" charset="0"/>
              </a:rPr>
              <a:t>общеобразовательных организаций</a:t>
            </a:r>
          </a:p>
          <a:p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        4 025 </a:t>
            </a:r>
            <a:r>
              <a:rPr lang="ru-RU" sz="1300" dirty="0" smtClean="0">
                <a:solidFill>
                  <a:schemeClr val="tx1"/>
                </a:solidFill>
                <a:latin typeface="Bahnschrift Condensed" pitchFamily="34" charset="0"/>
              </a:rPr>
              <a:t>учащихся</a:t>
            </a:r>
            <a:endParaRPr lang="en-US" sz="13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endParaRPr lang="ru-RU" sz="13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r>
              <a:rPr lang="ru-RU" sz="1600" dirty="0" smtClean="0">
                <a:solidFill>
                  <a:srgbClr val="0070C0"/>
                </a:solidFill>
                <a:latin typeface="Bahnschrift Condensed" pitchFamily="34" charset="0"/>
              </a:rPr>
              <a:t>3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300" dirty="0" smtClean="0">
                <a:solidFill>
                  <a:schemeClr val="tx1"/>
                </a:solidFill>
                <a:latin typeface="Bahnschrift Condensed" pitchFamily="34" charset="0"/>
              </a:rPr>
              <a:t>учреждения дополнительного образования</a:t>
            </a:r>
          </a:p>
          <a:p>
            <a:r>
              <a:rPr lang="ru-RU" sz="1300" dirty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300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        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1 803 </a:t>
            </a:r>
            <a:r>
              <a:rPr lang="ru-RU" sz="1300" dirty="0">
                <a:solidFill>
                  <a:prstClr val="black"/>
                </a:solidFill>
                <a:latin typeface="Bahnschrift Condensed" pitchFamily="34" charset="0"/>
              </a:rPr>
              <a:t>учащихся</a:t>
            </a:r>
            <a:r>
              <a:rPr lang="ru-RU" sz="1600" u="sng" dirty="0" smtClean="0">
                <a:solidFill>
                  <a:schemeClr val="tx1"/>
                </a:solidFill>
                <a:latin typeface="Bahnschrift Condensed" pitchFamily="34" charset="0"/>
              </a:rPr>
              <a:t>   </a:t>
            </a:r>
          </a:p>
          <a:p>
            <a:endParaRPr lang="ru-RU" sz="1600" u="sng" dirty="0">
              <a:solidFill>
                <a:schemeClr val="tx1"/>
              </a:solidFill>
              <a:latin typeface="Bahnschrift Condensed" pitchFamily="34" charset="0"/>
            </a:endParaRPr>
          </a:p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          582 </a:t>
            </a:r>
            <a:r>
              <a:rPr lang="ru-RU" sz="1600" b="1" dirty="0" smtClean="0">
                <a:solidFill>
                  <a:schemeClr val="tx1"/>
                </a:solidFill>
                <a:latin typeface="Bahnschrift Condensed" pitchFamily="34" charset="0"/>
              </a:rPr>
              <a:t>педагогов, воспитателей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                    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67" y="1863942"/>
            <a:ext cx="447945" cy="46394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68" y="4333927"/>
            <a:ext cx="285565" cy="193447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76" y="5016661"/>
            <a:ext cx="285565" cy="193447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239" y="5690207"/>
            <a:ext cx="285565" cy="193447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 flipH="1">
            <a:off x="8073994" y="1178708"/>
            <a:ext cx="3808039" cy="3348666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809625"/>
            <a:endParaRPr lang="en-US" sz="15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/>
            <a:endParaRPr lang="en-US" sz="15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/>
            <a:r>
              <a:rPr lang="ru-RU" sz="1500" dirty="0" smtClean="0">
                <a:solidFill>
                  <a:prstClr val="black"/>
                </a:solidFill>
                <a:latin typeface="Bahnschrift Condensed" pitchFamily="34" charset="0"/>
              </a:rPr>
              <a:t>Выплата </a:t>
            </a:r>
            <a:r>
              <a:rPr lang="ru-RU" sz="1500" dirty="0">
                <a:solidFill>
                  <a:prstClr val="black"/>
                </a:solidFill>
                <a:latin typeface="Bahnschrift Condensed" pitchFamily="34" charset="0"/>
              </a:rPr>
              <a:t>вознаграждения за классное руководство (кураторство) педагогам муниципальных и областных учреждений</a:t>
            </a:r>
          </a:p>
          <a:p>
            <a:pPr marL="809625" lvl="0"/>
            <a:endParaRPr lang="ru-RU" sz="10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 lvl="0"/>
            <a:r>
              <a:rPr lang="ru-RU" sz="1500" dirty="0" smtClean="0">
                <a:solidFill>
                  <a:prstClr val="black"/>
                </a:solidFill>
                <a:latin typeface="Bahnschrift Condensed" pitchFamily="34" charset="0"/>
              </a:rPr>
              <a:t>Обеспечение деятельности советников директоров по воспитанию и взаимодействию с детскими общественными объединениями</a:t>
            </a:r>
          </a:p>
          <a:p>
            <a:pPr marL="809625" lvl="0"/>
            <a:r>
              <a:rPr lang="ru-RU" sz="1500" dirty="0" smtClean="0">
                <a:solidFill>
                  <a:prstClr val="black"/>
                </a:solidFill>
                <a:latin typeface="Bahnschrift Condensed" pitchFamily="34" charset="0"/>
              </a:rPr>
              <a:t>Выплаты </a:t>
            </a:r>
            <a:r>
              <a:rPr lang="ru-RU" sz="1500" dirty="0">
                <a:solidFill>
                  <a:prstClr val="black"/>
                </a:solidFill>
                <a:latin typeface="Bahnschrift Condensed" pitchFamily="34" charset="0"/>
              </a:rPr>
              <a:t>педагогическим работникам общеобразовательных учреждений за руководство школьными спортивными </a:t>
            </a:r>
            <a:r>
              <a:rPr lang="ru-RU" sz="1500" dirty="0" smtClean="0">
                <a:solidFill>
                  <a:prstClr val="black"/>
                </a:solidFill>
                <a:latin typeface="Bahnschrift Condensed" pitchFamily="34" charset="0"/>
              </a:rPr>
              <a:t>клубами</a:t>
            </a:r>
          </a:p>
          <a:p>
            <a:pPr marL="809625" lvl="0"/>
            <a:endParaRPr lang="ru-RU" sz="8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pic>
        <p:nvPicPr>
          <p:cNvPr id="55" name="Рисунок 5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610" y="1081664"/>
            <a:ext cx="504056" cy="530586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8074001" y="1681554"/>
            <a:ext cx="927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4482E6"/>
                </a:solidFill>
                <a:latin typeface="Bahnschrift Condensed" pitchFamily="34" charset="0"/>
              </a:rPr>
              <a:t>56,7</a:t>
            </a:r>
          </a:p>
          <a:p>
            <a:pPr algn="ctr"/>
            <a:r>
              <a:rPr lang="ru-RU" sz="1200" dirty="0">
                <a:latin typeface="Bahnschrift Condensed" pitchFamily="34" charset="0"/>
              </a:rPr>
              <a:t>м</a:t>
            </a:r>
            <a:r>
              <a:rPr lang="ru-RU" sz="1200" dirty="0" smtClean="0">
                <a:latin typeface="Bahnschrift Condensed" pitchFamily="34" charset="0"/>
              </a:rPr>
              <a:t>лн рублей</a:t>
            </a:r>
            <a:endParaRPr lang="ru-RU" sz="1200" dirty="0">
              <a:latin typeface="Bahnschrift Condensed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8137623" y="2595639"/>
            <a:ext cx="7920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4482E6"/>
                </a:solidFill>
                <a:latin typeface="Bahnschrift Condensed" pitchFamily="34" charset="0"/>
              </a:rPr>
              <a:t>5,</a:t>
            </a:r>
            <a:r>
              <a:rPr lang="ru-RU" sz="2400" b="1" dirty="0" smtClean="0">
                <a:solidFill>
                  <a:srgbClr val="4482E6"/>
                </a:solidFill>
                <a:latin typeface="Bahnschrift Condensed" pitchFamily="34" charset="0"/>
              </a:rPr>
              <a:t>7</a:t>
            </a:r>
          </a:p>
          <a:p>
            <a:pPr algn="ctr"/>
            <a:r>
              <a:rPr lang="ru-RU" sz="1200" dirty="0">
                <a:latin typeface="Bahnschrift Condensed" pitchFamily="34" charset="0"/>
              </a:rPr>
              <a:t>м</a:t>
            </a:r>
            <a:r>
              <a:rPr lang="ru-RU" sz="1200" dirty="0" smtClean="0">
                <a:latin typeface="Bahnschrift Condensed" pitchFamily="34" charset="0"/>
              </a:rPr>
              <a:t>лн рублей</a:t>
            </a:r>
            <a:endParaRPr lang="ru-RU" sz="1200" dirty="0">
              <a:latin typeface="Bahnschrift Condensed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137625" y="3327424"/>
            <a:ext cx="792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4482E6"/>
                </a:solidFill>
                <a:latin typeface="Bahnschrift Condensed" pitchFamily="34" charset="0"/>
              </a:rPr>
              <a:t>1,</a:t>
            </a:r>
            <a:r>
              <a:rPr lang="ru-RU" sz="2400" b="1" dirty="0" smtClean="0">
                <a:solidFill>
                  <a:srgbClr val="4482E6"/>
                </a:solidFill>
                <a:latin typeface="Bahnschrift Condensed" pitchFamily="34" charset="0"/>
              </a:rPr>
              <a:t>1</a:t>
            </a:r>
          </a:p>
          <a:p>
            <a:pPr algn="ctr"/>
            <a:r>
              <a:rPr lang="ru-RU" sz="1200" dirty="0">
                <a:latin typeface="Bahnschrift Condensed" pitchFamily="34" charset="0"/>
              </a:rPr>
              <a:t>м</a:t>
            </a:r>
            <a:r>
              <a:rPr lang="ru-RU" sz="1200" dirty="0" smtClean="0">
                <a:latin typeface="Bahnschrift Condensed" pitchFamily="34" charset="0"/>
              </a:rPr>
              <a:t>лн рублей</a:t>
            </a:r>
            <a:endParaRPr lang="ru-RU" sz="1200" dirty="0">
              <a:latin typeface="Bahnschrift Condensed" pitchFamily="34" charset="0"/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4587" y="6080484"/>
            <a:ext cx="253450" cy="25345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6961" y="4821742"/>
            <a:ext cx="253450" cy="253450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3762689" y="5451326"/>
            <a:ext cx="4158911" cy="1173460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47675" algn="ctr"/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Организация</a:t>
            </a:r>
            <a:r>
              <a:rPr lang="en-US" sz="1500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временного трудоустройства школьников в каникулярное время </a:t>
            </a:r>
            <a:r>
              <a:rPr lang="ru-RU" sz="1500" dirty="0">
                <a:solidFill>
                  <a:schemeClr val="tx1"/>
                </a:solidFill>
                <a:latin typeface="Bahnschrift Condensed" pitchFamily="34" charset="0"/>
              </a:rPr>
              <a:t>(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март, ноябрь) 154 человека</a:t>
            </a:r>
          </a:p>
          <a:p>
            <a:pPr marL="447675" algn="ctr"/>
            <a:r>
              <a:rPr lang="ru-RU" sz="3500" u="sng" dirty="0" smtClean="0">
                <a:solidFill>
                  <a:srgbClr val="4482E6"/>
                </a:solidFill>
                <a:latin typeface="Bahnschrift Condensed" pitchFamily="34" charset="0"/>
              </a:rPr>
              <a:t>1,0</a:t>
            </a:r>
            <a:r>
              <a:rPr lang="ru-RU" sz="2200" u="sng" dirty="0" smtClean="0">
                <a:solidFill>
                  <a:srgbClr val="4482E6"/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solidFill>
                  <a:schemeClr val="tx1"/>
                </a:solidFill>
                <a:latin typeface="Bahnschrift Condensed" pitchFamily="34" charset="0"/>
              </a:rPr>
              <a:t>млн рублей 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A1D536E9-97FF-9A48-B3B1-25E6B862B49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07327" y="5399752"/>
            <a:ext cx="458470" cy="49121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1" name="Прямоугольник 30"/>
          <p:cNvSpPr/>
          <p:nvPr/>
        </p:nvSpPr>
        <p:spPr>
          <a:xfrm>
            <a:off x="8083890" y="4821742"/>
            <a:ext cx="3798146" cy="1803043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47675"/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                  Организация</a:t>
            </a:r>
            <a:r>
              <a:rPr lang="en-US" sz="1500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оздоровительной</a:t>
            </a:r>
          </a:p>
          <a:p>
            <a:pPr marL="447675"/>
            <a:r>
              <a:rPr lang="ru-RU" sz="1500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                 кампании детей</a:t>
            </a:r>
          </a:p>
          <a:p>
            <a:pPr marL="447675" algn="ctr"/>
            <a:endParaRPr lang="ru-RU" sz="12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447675" algn="ctr"/>
            <a:endParaRPr lang="ru-RU" sz="12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447675" algn="ctr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             </a:t>
            </a:r>
          </a:p>
          <a:p>
            <a:pPr marL="447675" algn="ctr"/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            Школьный образовательный туризм</a:t>
            </a:r>
          </a:p>
          <a:p>
            <a:pPr marL="447675" algn="ctr"/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    для обучающихся 7-11 классов</a:t>
            </a:r>
          </a:p>
          <a:p>
            <a:pPr marL="447675" lvl="0" algn="ctr"/>
            <a:endParaRPr lang="ru-RU" sz="1000" u="sng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 algn="ctr"/>
            <a:endParaRPr lang="ru-RU" sz="1600" dirty="0" smtClean="0">
              <a:solidFill>
                <a:schemeClr val="tx1"/>
              </a:solidFill>
              <a:latin typeface="Bahnschrift Condensed" pitchFamily="34" charset="0"/>
            </a:endParaRP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xmlns="" id="{E2CC7CA0-0EB6-0142-B5AA-A7754910FB0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03350" y="4637012"/>
            <a:ext cx="508251" cy="43818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3" name="TextBox 32"/>
          <p:cNvSpPr txBox="1"/>
          <p:nvPr/>
        </p:nvSpPr>
        <p:spPr>
          <a:xfrm>
            <a:off x="8422901" y="4886942"/>
            <a:ext cx="792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4482E6"/>
                </a:solidFill>
                <a:latin typeface="Bahnschrift Condensed" pitchFamily="34" charset="0"/>
              </a:rPr>
              <a:t>1</a:t>
            </a:r>
            <a:r>
              <a:rPr lang="ru-RU" sz="2400" b="1" dirty="0" smtClean="0">
                <a:solidFill>
                  <a:srgbClr val="4482E6"/>
                </a:solidFill>
                <a:latin typeface="Bahnschrift Condensed" pitchFamily="34" charset="0"/>
              </a:rPr>
              <a:t>0,5</a:t>
            </a:r>
          </a:p>
          <a:p>
            <a:pPr algn="ctr"/>
            <a:r>
              <a:rPr lang="ru-RU" sz="1200" dirty="0">
                <a:latin typeface="Bahnschrift Condensed" pitchFamily="34" charset="0"/>
              </a:rPr>
              <a:t>м</a:t>
            </a:r>
            <a:r>
              <a:rPr lang="ru-RU" sz="1200" dirty="0" smtClean="0">
                <a:latin typeface="Bahnschrift Condensed" pitchFamily="34" charset="0"/>
              </a:rPr>
              <a:t>лн рублей</a:t>
            </a:r>
            <a:endParaRPr lang="ru-RU" sz="1200" dirty="0">
              <a:latin typeface="Bahnschrift Condensed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422901" y="5851988"/>
            <a:ext cx="792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4482E6"/>
                </a:solidFill>
                <a:latin typeface="Bahnschrift Condensed" pitchFamily="34" charset="0"/>
              </a:rPr>
              <a:t>0,8 </a:t>
            </a:r>
          </a:p>
          <a:p>
            <a:pPr algn="ctr"/>
            <a:r>
              <a:rPr lang="ru-RU" sz="1200" dirty="0">
                <a:latin typeface="Bahnschrift Condensed" pitchFamily="34" charset="0"/>
              </a:rPr>
              <a:t>м</a:t>
            </a:r>
            <a:r>
              <a:rPr lang="ru-RU" sz="1200" dirty="0" smtClean="0">
                <a:latin typeface="Bahnschrift Condensed" pitchFamily="34" charset="0"/>
              </a:rPr>
              <a:t>лн рублей</a:t>
            </a:r>
            <a:endParaRPr lang="ru-RU" sz="1200" dirty="0">
              <a:latin typeface="Bahnschrift Condens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35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Прямоугольник 36"/>
          <p:cNvSpPr/>
          <p:nvPr/>
        </p:nvSpPr>
        <p:spPr>
          <a:xfrm>
            <a:off x="546379" y="1402857"/>
            <a:ext cx="3089085" cy="2484851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/>
            <a:r>
              <a:rPr lang="ru-RU" b="1" dirty="0" smtClean="0">
                <a:solidFill>
                  <a:schemeClr val="tx1"/>
                </a:solidFill>
                <a:latin typeface="Bahnschrift Condensed" pitchFamily="34" charset="0"/>
              </a:rPr>
              <a:t>Замена окон в образовательных организациях</a:t>
            </a:r>
          </a:p>
          <a:p>
            <a:pPr marL="361950" algn="ctr"/>
            <a:r>
              <a:rPr lang="ru-RU" sz="1400" b="1" dirty="0" smtClean="0">
                <a:solidFill>
                  <a:schemeClr val="tx1"/>
                </a:solidFill>
                <a:latin typeface="Bahnschrift Condensed" pitchFamily="34" charset="0"/>
              </a:rPr>
              <a:t>(в </a:t>
            </a:r>
            <a:r>
              <a:rPr lang="ru-RU" sz="1400" b="1" dirty="0" err="1" smtClean="0">
                <a:solidFill>
                  <a:schemeClr val="tx1"/>
                </a:solidFill>
                <a:latin typeface="Bahnschrift Condensed" pitchFamily="34" charset="0"/>
              </a:rPr>
              <a:t>т.ч</a:t>
            </a:r>
            <a:r>
              <a:rPr lang="ru-RU" sz="1400" b="1" dirty="0" smtClean="0">
                <a:solidFill>
                  <a:schemeClr val="tx1"/>
                </a:solidFill>
                <a:latin typeface="Bahnschrift Condensed" pitchFamily="34" charset="0"/>
              </a:rPr>
              <a:t>. средства ПАО </a:t>
            </a:r>
            <a:r>
              <a:rPr lang="ru-RU" sz="1400" b="1" dirty="0" err="1" smtClean="0">
                <a:solidFill>
                  <a:schemeClr val="tx1"/>
                </a:solidFill>
                <a:latin typeface="Bahnschrift Condensed" pitchFamily="34" charset="0"/>
              </a:rPr>
              <a:t>Норникель</a:t>
            </a:r>
            <a:r>
              <a:rPr lang="ru-RU" sz="1400" b="1" dirty="0" smtClean="0">
                <a:solidFill>
                  <a:schemeClr val="tx1"/>
                </a:solidFill>
                <a:latin typeface="Bahnschrift Condensed" pitchFamily="34" charset="0"/>
              </a:rPr>
              <a:t>)</a:t>
            </a:r>
            <a:endParaRPr lang="ru-RU" sz="1400" b="1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ctr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16,2</a:t>
            </a:r>
            <a:r>
              <a:rPr lang="ru-RU" sz="3200" u="sng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u="sng" dirty="0" smtClean="0">
                <a:solidFill>
                  <a:schemeClr val="tx1"/>
                </a:solidFill>
                <a:latin typeface="Bahnschrift Condensed" pitchFamily="34" charset="0"/>
              </a:rPr>
              <a:t>млн рублей</a:t>
            </a:r>
          </a:p>
          <a:p>
            <a:pPr marL="361950" algn="ctr"/>
            <a:endParaRPr lang="ru-RU" sz="500" u="sng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ctr"/>
            <a:endParaRPr lang="ru-RU" sz="500" u="sng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МБУДОУ №№ 2,4,6,8          (97 окон) </a:t>
            </a:r>
          </a:p>
          <a:p>
            <a:endParaRPr lang="ru-RU" sz="5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     МБУ ДО ДДТ № 1                (80 окон)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     МБУ ДЮСШ                         (2 окна)</a:t>
            </a:r>
            <a:endParaRPr lang="ru-RU" sz="1600" dirty="0">
              <a:solidFill>
                <a:schemeClr val="tx1"/>
              </a:solidFill>
              <a:latin typeface="Bahnschrift Condensed" pitchFamily="34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2024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47059" y="792138"/>
            <a:ext cx="6886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ОБРАЗОВАНИЕ</a:t>
            </a:r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 -</a:t>
            </a:r>
            <a:endParaRPr lang="ru-RU" sz="2800" dirty="0">
              <a:solidFill>
                <a:srgbClr val="0070C0"/>
              </a:solidFill>
              <a:latin typeface="Bahnschrift Condense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6899" y="532864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Налог на доходы физических лиц</a:t>
            </a:r>
          </a:p>
          <a:p>
            <a:pPr algn="ctr"/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68,6%</a:t>
            </a:r>
            <a:endParaRPr lang="ru-RU" sz="1400" b="1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848432" y="1363834"/>
            <a:ext cx="4968552" cy="5548984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47675" algn="ctr"/>
            <a:r>
              <a:rPr lang="ru-RU" b="1" dirty="0" err="1" smtClean="0">
                <a:solidFill>
                  <a:schemeClr val="tx1"/>
                </a:solidFill>
                <a:latin typeface="Bahnschrift Condensed" pitchFamily="34" charset="0"/>
              </a:rPr>
              <a:t>Софинансирование</a:t>
            </a:r>
            <a:r>
              <a:rPr lang="ru-RU" b="1" dirty="0" smtClean="0">
                <a:solidFill>
                  <a:schemeClr val="tx1"/>
                </a:solidFill>
                <a:latin typeface="Bahnschrift Condensed" pitchFamily="34" charset="0"/>
              </a:rPr>
              <a:t> грантов на реализацию проекта Арктическая школа</a:t>
            </a:r>
          </a:p>
          <a:p>
            <a:pPr algn="ctr"/>
            <a:r>
              <a:rPr lang="ru-RU" sz="3200" b="1" dirty="0" smtClean="0">
                <a:solidFill>
                  <a:srgbClr val="4482E6"/>
                </a:solidFill>
                <a:latin typeface="Bahnschrift Condensed" pitchFamily="34" charset="0"/>
              </a:rPr>
              <a:t>       </a:t>
            </a:r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1</a:t>
            </a:r>
            <a:r>
              <a:rPr lang="en-US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,</a:t>
            </a:r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7 </a:t>
            </a:r>
            <a:r>
              <a:rPr lang="ru-RU" u="sng" dirty="0" smtClean="0">
                <a:solidFill>
                  <a:schemeClr val="tx1"/>
                </a:solidFill>
                <a:latin typeface="Bahnschrift Condensed" pitchFamily="34" charset="0"/>
              </a:rPr>
              <a:t>млн рублей </a:t>
            </a:r>
            <a:endParaRPr lang="en-US" u="sng" dirty="0">
              <a:solidFill>
                <a:schemeClr val="tx1"/>
              </a:solidFill>
              <a:latin typeface="Bahnschrift Condensed" pitchFamily="34" charset="0"/>
            </a:endParaRPr>
          </a:p>
          <a:p>
            <a:pPr algn="just"/>
            <a:r>
              <a:rPr lang="ru-RU" sz="15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          </a:t>
            </a:r>
            <a:r>
              <a:rPr lang="ru-RU" sz="1500" b="1" dirty="0" smtClean="0">
                <a:solidFill>
                  <a:schemeClr val="tx1"/>
                </a:solidFill>
                <a:latin typeface="Bahnschrift Condensed" pitchFamily="34" charset="0"/>
              </a:rPr>
              <a:t>«Спортивный зал – территория здоровья» в МБДОУ №2</a:t>
            </a:r>
            <a:endParaRPr lang="ru-RU" sz="15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just"/>
            <a:r>
              <a:rPr lang="ru-RU" sz="1500" b="1" dirty="0" smtClean="0">
                <a:solidFill>
                  <a:schemeClr val="tx1"/>
                </a:solidFill>
                <a:latin typeface="Bahnschrift Condensed" pitchFamily="34" charset="0"/>
              </a:rPr>
              <a:t>           «Спортивное пространство» в МБУ СОШ № 9 г. Заполярный</a:t>
            </a:r>
          </a:p>
          <a:p>
            <a:pPr algn="just"/>
            <a:r>
              <a:rPr lang="ru-RU" sz="1500" b="1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500" b="1" dirty="0" smtClean="0">
                <a:solidFill>
                  <a:schemeClr val="tx1"/>
                </a:solidFill>
                <a:latin typeface="Bahnschrift Condensed" pitchFamily="34" charset="0"/>
              </a:rPr>
              <a:t>          «Современное пространство школьной столовой»</a:t>
            </a:r>
          </a:p>
          <a:p>
            <a:pPr algn="just"/>
            <a:r>
              <a:rPr lang="ru-RU" sz="1500" b="1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500" b="1" dirty="0" smtClean="0">
                <a:solidFill>
                  <a:schemeClr val="tx1"/>
                </a:solidFill>
                <a:latin typeface="Bahnschrift Condensed" pitchFamily="34" charset="0"/>
              </a:rPr>
              <a:t>          в МБУ ООШ № 20 пгт Никель, МБУ ООШ № 22 г. Заполярный</a:t>
            </a:r>
          </a:p>
          <a:p>
            <a:pPr algn="just"/>
            <a:r>
              <a:rPr lang="ru-RU" sz="1500" b="1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500" b="1" dirty="0" smtClean="0">
                <a:solidFill>
                  <a:schemeClr val="tx1"/>
                </a:solidFill>
                <a:latin typeface="Bahnschrift Condensed" pitchFamily="34" charset="0"/>
              </a:rPr>
              <a:t>          «Преобразование кабинета географии, истории» </a:t>
            </a:r>
          </a:p>
          <a:p>
            <a:pPr algn="just"/>
            <a:r>
              <a:rPr lang="ru-RU" sz="1500" b="1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500" b="1" dirty="0" smtClean="0">
                <a:solidFill>
                  <a:schemeClr val="tx1"/>
                </a:solidFill>
                <a:latin typeface="Bahnschrift Condensed" pitchFamily="34" charset="0"/>
              </a:rPr>
              <a:t>          в МБУ СОШ № 23 нп Лиинахамари</a:t>
            </a:r>
          </a:p>
          <a:p>
            <a:pPr algn="just"/>
            <a:endParaRPr lang="ru-RU" sz="15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just"/>
            <a:endParaRPr lang="ru-RU" sz="1500" b="1" dirty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algn="just"/>
            <a:endParaRPr lang="ru-RU" sz="1500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n-US" sz="1500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algn="just"/>
            <a:endParaRPr lang="ru-RU" sz="1600" dirty="0" smtClean="0">
              <a:solidFill>
                <a:schemeClr val="tx1"/>
              </a:solidFill>
              <a:latin typeface="Bahnschrift Condensed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01292" y="4104506"/>
            <a:ext cx="6268180" cy="2808312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66700" lvl="0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            Обновление МТБ, ремонты </a:t>
            </a:r>
            <a:r>
              <a:rPr lang="ru-RU" b="1" dirty="0">
                <a:solidFill>
                  <a:prstClr val="black"/>
                </a:solidFill>
                <a:latin typeface="Bahnschrift Condensed" pitchFamily="34" charset="0"/>
              </a:rPr>
              <a:t>образовательных </a:t>
            </a:r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учреждений </a:t>
            </a:r>
          </a:p>
          <a:p>
            <a:pPr marL="266700" lvl="0" algn="ctr"/>
            <a:r>
              <a:rPr lang="ru-RU" sz="3200" b="1" dirty="0" smtClean="0">
                <a:solidFill>
                  <a:srgbClr val="4482E6"/>
                </a:solidFill>
                <a:latin typeface="Bahnschrift Condensed" pitchFamily="34" charset="0"/>
              </a:rPr>
              <a:t>  </a:t>
            </a:r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128,3</a:t>
            </a:r>
            <a:r>
              <a:rPr lang="ru-RU" sz="2200" u="sng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u="sng" dirty="0" smtClean="0">
                <a:solidFill>
                  <a:prstClr val="black"/>
                </a:solidFill>
                <a:latin typeface="Bahnschrift Condensed" pitchFamily="34" charset="0"/>
              </a:rPr>
              <a:t>млн рублей </a:t>
            </a:r>
            <a:endParaRPr lang="ru-RU" sz="1400" b="1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266700" lvl="0"/>
            <a:endParaRPr lang="ru-RU" u="sng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lvl="0" algn="ctr"/>
            <a:endParaRPr lang="ru-RU" sz="1600" dirty="0" smtClean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738157" y="1428319"/>
            <a:ext cx="3031315" cy="245939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809625" lvl="0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Обеспечение комплексной безопасности учреждений</a:t>
            </a:r>
          </a:p>
          <a:p>
            <a:pPr marL="809625" lvl="0" algn="ctr"/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7,4</a:t>
            </a:r>
            <a:r>
              <a:rPr lang="ru-RU" sz="2200" u="sng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u="sng" dirty="0">
                <a:solidFill>
                  <a:prstClr val="black"/>
                </a:solidFill>
                <a:latin typeface="Bahnschrift Condensed" pitchFamily="34" charset="0"/>
              </a:rPr>
              <a:t>млн рублей </a:t>
            </a:r>
            <a:endParaRPr lang="ru-RU" u="sng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lvl="0"/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         </a:t>
            </a:r>
          </a:p>
          <a:p>
            <a:pPr lvl="0"/>
            <a:r>
              <a:rPr lang="ru-RU" sz="1500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        Установка (ремонт) периметрального</a:t>
            </a:r>
          </a:p>
          <a:p>
            <a:pPr lvl="0"/>
            <a:r>
              <a:rPr lang="ru-RU" sz="1500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        ограждения МБДОУ №№ 2,8,9,27</a:t>
            </a:r>
          </a:p>
          <a:p>
            <a:pPr lvl="0"/>
            <a:r>
              <a:rPr lang="ru-RU" sz="1500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        Ремонт кабинетов физики, математики</a:t>
            </a:r>
          </a:p>
          <a:p>
            <a:pPr lvl="0"/>
            <a:r>
              <a:rPr lang="ru-RU" sz="1500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        МБУ СОШ №5</a:t>
            </a:r>
            <a:endParaRPr lang="ru-RU" sz="1500" dirty="0">
              <a:solidFill>
                <a:schemeClr val="tx1"/>
              </a:solidFill>
              <a:latin typeface="Bahnschrift Condensed" pitchFamily="34" charset="0"/>
            </a:endParaRPr>
          </a:p>
        </p:txBody>
      </p:sp>
      <p:pic>
        <p:nvPicPr>
          <p:cNvPr id="53" name="Рисунок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85" y="3960490"/>
            <a:ext cx="596438" cy="618529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F57B5AA7-B279-E84D-8202-99B4C4589D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258" y="1283665"/>
            <a:ext cx="453893" cy="45389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D9CAA602-FD80-5D43-9869-4FE62A3ABE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5464" y="1344880"/>
            <a:ext cx="503336" cy="54893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CF49562D-46F6-CB4F-8498-D6D625EAD3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8018" y="1344880"/>
            <a:ext cx="602988" cy="53838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308" y="2824313"/>
            <a:ext cx="253450" cy="253450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83514" y="2751006"/>
            <a:ext cx="253450" cy="25345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84446" y="3238590"/>
            <a:ext cx="253450" cy="253450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00681" y="2447603"/>
            <a:ext cx="253450" cy="25345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00681" y="2751006"/>
            <a:ext cx="253450" cy="25345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187" y="3442516"/>
            <a:ext cx="253450" cy="253450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308" y="3174308"/>
            <a:ext cx="253450" cy="25345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893" y="3067444"/>
            <a:ext cx="249238" cy="25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9656" y="3427758"/>
            <a:ext cx="249238" cy="25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20" y="4964811"/>
            <a:ext cx="3040195" cy="183291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3488" y="3935917"/>
            <a:ext cx="2304256" cy="157274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156" y="4964812"/>
            <a:ext cx="2959307" cy="183291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8036" y="3935916"/>
            <a:ext cx="2449596" cy="157274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75" y="5590252"/>
            <a:ext cx="3442921" cy="1207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25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2024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665016" y="792138"/>
            <a:ext cx="6768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КУЛЬТУРА</a:t>
            </a:r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 -</a:t>
            </a:r>
            <a:endParaRPr lang="ru-RU" sz="2800" dirty="0">
              <a:solidFill>
                <a:srgbClr val="0070C0"/>
              </a:solidFill>
              <a:latin typeface="Bahnschrift Condense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6899" y="532864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Налог на доходы физических лиц</a:t>
            </a:r>
          </a:p>
          <a:p>
            <a:pPr algn="ctr"/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68,6%</a:t>
            </a:r>
            <a:endParaRPr lang="ru-RU" sz="1400" b="1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36824" y="1368202"/>
            <a:ext cx="3096481" cy="532013"/>
          </a:xfrm>
          <a:prstGeom prst="rect">
            <a:avLst/>
          </a:prstGeom>
          <a:solidFill>
            <a:srgbClr val="007AD6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        </a:t>
            </a:r>
            <a:r>
              <a:rPr lang="ru-RU" sz="3500" dirty="0" smtClean="0">
                <a:solidFill>
                  <a:schemeClr val="bg1"/>
                </a:solidFill>
                <a:latin typeface="Bahnschrift Condensed" pitchFamily="34" charset="0"/>
              </a:rPr>
              <a:t>431,2 </a:t>
            </a:r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млн рублей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913849" y="2016272"/>
            <a:ext cx="3142430" cy="4739607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Ремонт, оснащение учреждений ДОП образования</a:t>
            </a:r>
            <a:endParaRPr lang="ru-RU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ctr"/>
            <a:endParaRPr lang="ru-RU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just"/>
            <a:endParaRPr lang="ru-RU" sz="14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just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Ремонт лестничных маршей 1,2 этажей МБУ ДО ДХШ №1 </a:t>
            </a:r>
          </a:p>
          <a:p>
            <a:pPr marL="361950" algn="just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Ремонт «Гостиной» МБУ ДО ДХШ №2</a:t>
            </a:r>
          </a:p>
          <a:p>
            <a:pPr marL="361950" algn="just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Ремонт санитарно-гигиенических помещений в МБУ ДО ДХШ №2</a:t>
            </a:r>
          </a:p>
          <a:p>
            <a:pPr marL="361950" algn="just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ПСД СПС, ОПС, СОУЭ, аварийного освещения</a:t>
            </a:r>
          </a:p>
          <a:p>
            <a:pPr marL="361950" algn="just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Приобретение мебели, музыкального оборудования, пианино </a:t>
            </a:r>
            <a:r>
              <a:rPr lang="ru-RU" sz="1400" dirty="0" err="1" smtClean="0">
                <a:solidFill>
                  <a:schemeClr val="tx1"/>
                </a:solidFill>
                <a:latin typeface="Bahnschrift Condensed" pitchFamily="34" charset="0"/>
              </a:rPr>
              <a:t>М.Глинка</a:t>
            </a:r>
            <a:endParaRPr lang="ru-RU" sz="1400" dirty="0" smtClean="0">
              <a:solidFill>
                <a:schemeClr val="tx1"/>
              </a:solidFill>
              <a:latin typeface="Bahnschrift Condensed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126780" y="4139337"/>
            <a:ext cx="7755260" cy="2616543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/>
            <a:r>
              <a:rPr lang="ru-RU" b="1" dirty="0" smtClean="0">
                <a:solidFill>
                  <a:schemeClr val="tx1"/>
                </a:solidFill>
                <a:latin typeface="Bahnschrift Condensed" pitchFamily="34" charset="0"/>
              </a:rPr>
              <a:t>Пространство СОПКИ.СЕМЬЯ (в том числе средства ПАО </a:t>
            </a:r>
            <a:r>
              <a:rPr lang="ru-RU" b="1" dirty="0" err="1" smtClean="0">
                <a:solidFill>
                  <a:schemeClr val="tx1"/>
                </a:solidFill>
                <a:latin typeface="Bahnschrift Condensed" pitchFamily="34" charset="0"/>
              </a:rPr>
              <a:t>Норникель</a:t>
            </a:r>
            <a:r>
              <a:rPr lang="ru-RU" b="1" dirty="0" smtClean="0">
                <a:solidFill>
                  <a:schemeClr val="tx1"/>
                </a:solidFill>
                <a:latin typeface="Bahnschrift Condensed" pitchFamily="34" charset="0"/>
              </a:rPr>
              <a:t>)</a:t>
            </a:r>
            <a:endParaRPr lang="ru-RU" sz="800" b="1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ctr"/>
            <a:endParaRPr lang="ru-RU" sz="500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ctr"/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Филиалы №№ 3,4 Печенгского МБО, г. Заполярный, пгт Печенга</a:t>
            </a:r>
            <a:endParaRPr lang="ru-RU" sz="10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262631" y="5436363"/>
            <a:ext cx="991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 smtClean="0">
                <a:solidFill>
                  <a:srgbClr val="4482E6"/>
                </a:solidFill>
                <a:latin typeface="Bahnschrift Condensed" pitchFamily="34" charset="0"/>
              </a:rPr>
              <a:t>24,6 </a:t>
            </a:r>
            <a:r>
              <a:rPr lang="ru-RU" sz="1600" dirty="0" smtClean="0">
                <a:latin typeface="Bahnschrift Condensed" pitchFamily="34" charset="0"/>
              </a:rPr>
              <a:t>млн рублей</a:t>
            </a:r>
            <a:endParaRPr lang="ru-RU" sz="1600" dirty="0">
              <a:latin typeface="Bahnschrift Condensed" pitchFamily="34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315" y="3925622"/>
            <a:ext cx="517856" cy="5370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53" y="1366243"/>
            <a:ext cx="515010" cy="508491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1599316" y="2571326"/>
            <a:ext cx="1845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Bahnschrift Condensed" pitchFamily="34" charset="0"/>
              </a:rPr>
              <a:t>    </a:t>
            </a:r>
            <a:r>
              <a:rPr lang="ru-RU" sz="3200" u="sng" dirty="0" smtClean="0">
                <a:solidFill>
                  <a:srgbClr val="4482E6"/>
                </a:solidFill>
                <a:latin typeface="Bahnschrift Condensed" pitchFamily="34" charset="0"/>
              </a:rPr>
              <a:t>11,7</a:t>
            </a:r>
            <a:r>
              <a:rPr lang="ru-RU" sz="3200" u="sng" dirty="0" smtClean="0">
                <a:solidFill>
                  <a:srgbClr val="0070C0"/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4126781" y="1440211"/>
            <a:ext cx="7755259" cy="2381724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Ремонт и оснащение учреждений культуры </a:t>
            </a:r>
          </a:p>
          <a:p>
            <a:pPr marL="361950" algn="ctr"/>
            <a:endParaRPr lang="ru-RU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just"/>
            <a:endParaRPr lang="ru-RU" sz="16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Установка автономной системы оповещения в МБУ «</a:t>
            </a:r>
            <a:r>
              <a:rPr lang="ru-RU" sz="1600" dirty="0" err="1" smtClean="0">
                <a:solidFill>
                  <a:schemeClr val="tx1"/>
                </a:solidFill>
                <a:latin typeface="Bahnschrift Condensed" pitchFamily="34" charset="0"/>
              </a:rPr>
              <a:t>Печенгское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МБО», филиалы №№ 1,3,4,6,8</a:t>
            </a:r>
          </a:p>
          <a:p>
            <a:pPr marL="361950" algn="just"/>
            <a:endParaRPr lang="ru-RU" sz="5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Разработка 3D визуализации помещения актового зала МБУК «ДК «Октябрь»</a:t>
            </a:r>
          </a:p>
          <a:p>
            <a:pPr marL="361950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Ремонт 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пандуса библиотеки-филиала № 4 пгт.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Печенга</a:t>
            </a:r>
          </a:p>
          <a:p>
            <a:pPr marL="361950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Установка 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видеонаблюдения по периметру основного здания МБУК «ДК Восход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»</a:t>
            </a:r>
          </a:p>
          <a:p>
            <a:pPr marL="361950" algn="just"/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Ремонт кровли, кабинетов и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коридора, приобретение диванов в фойе МБУК «ДК Октябрь»</a:t>
            </a:r>
            <a:endParaRPr lang="ru-RU" sz="1600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just"/>
            <a:endParaRPr lang="ru-RU" sz="1600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just"/>
            <a:endParaRPr lang="ru-RU" dirty="0" smtClean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232103" y="1687198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 smtClean="0">
                <a:solidFill>
                  <a:srgbClr val="4482E6"/>
                </a:solidFill>
                <a:latin typeface="Bahnschrift Condensed" pitchFamily="34" charset="0"/>
              </a:rPr>
              <a:t>14,9</a:t>
            </a:r>
            <a:r>
              <a:rPr lang="ru-RU" sz="2900" u="sng" dirty="0" smtClean="0">
                <a:solidFill>
                  <a:srgbClr val="0070C0"/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pic>
        <p:nvPicPr>
          <p:cNvPr id="40" name="Рисунок 39">
            <a:extLst>
              <a:ext uri="{FF2B5EF4-FFF2-40B4-BE49-F238E27FC236}">
                <a16:creationId xmlns="" xmlns:a16="http://schemas.microsoft.com/office/drawing/2014/main" id="{FA45105C-A147-A944-92AE-F7561E771D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904" y="1960511"/>
            <a:ext cx="480854" cy="54357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346" y="1270030"/>
            <a:ext cx="633084" cy="700916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7120" y="3086145"/>
            <a:ext cx="253450" cy="253450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7120" y="3546932"/>
            <a:ext cx="253450" cy="253450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7120" y="3821934"/>
            <a:ext cx="253450" cy="253450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2518" y="2245098"/>
            <a:ext cx="253450" cy="253450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40163" y="3086145"/>
            <a:ext cx="253450" cy="253450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2518" y="2535973"/>
            <a:ext cx="253450" cy="253450"/>
          </a:xfrm>
          <a:prstGeom prst="rect">
            <a:avLst/>
          </a:prstGeom>
        </p:spPr>
      </p:pic>
      <p:pic>
        <p:nvPicPr>
          <p:cNvPr id="63" name="Рисунок 62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2518" y="2797779"/>
            <a:ext cx="253450" cy="25345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48019" y="3339595"/>
            <a:ext cx="253450" cy="25345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60814">
            <a:off x="1009227" y="4147692"/>
            <a:ext cx="249238" cy="25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527" y="4462659"/>
            <a:ext cx="274638" cy="28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880" y="4916107"/>
            <a:ext cx="2232248" cy="169983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2968" y="4916108"/>
            <a:ext cx="2953048" cy="169983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572" y="4916107"/>
            <a:ext cx="3277570" cy="1699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39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13945</TotalTime>
  <Words>2494</Words>
  <Application>Microsoft Office PowerPoint</Application>
  <PresentationFormat>Произвольный</PresentationFormat>
  <Paragraphs>717</Paragraphs>
  <Slides>19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ИСПОЛНЕНИЕ БЮДЖЕТА ОКРУГА ЗА 2024 ГОД</vt:lpstr>
      <vt:lpstr>ИСПОЛНЕНИЕ БЮДЖЕТА ОКРУГА ЗА 2024 ГОД</vt:lpstr>
      <vt:lpstr>ИСПОЛНЕНИЕ БЮДЖЕТА ОКРУГА ЗА 2024 ГОД</vt:lpstr>
      <vt:lpstr>ИСПОЛНЕНИЕ БЮДЖЕТА ОКРУГА ЗА 2024 ГОД</vt:lpstr>
      <vt:lpstr>ИСПОЛНЕНИЕ БЮДЖЕТА ОКРУГА ЗА 2024 ГОД</vt:lpstr>
      <vt:lpstr>ИСПОЛНЕНИЕ БЮДЖЕТА ОКРУГА ЗА 2024 ГОД</vt:lpstr>
      <vt:lpstr>ИСПОЛНЕНИЕ БЮДЖЕТА ОКРУГА ЗА 2024 ГОД</vt:lpstr>
      <vt:lpstr>ИСПОЛНЕНИЕ БЮДЖЕТА ОКРУГА ЗА 2024 ГОД</vt:lpstr>
      <vt:lpstr>ИСПОЛНЕНИЕ БЮДЖЕТА ОКРУГА ЗА 2024 ГОД</vt:lpstr>
      <vt:lpstr>ИСПОЛНЕНИЕ БЮДЖЕТА ОКРУГА ЗА 2024 ГОД</vt:lpstr>
      <vt:lpstr>ИСПОЛНЕНИЕ БЮДЖЕТА ОКРУГА ЗА 2024 ГОД</vt:lpstr>
      <vt:lpstr>ИСПОЛНЕНИЕ БЮДЖЕТА ОКРУГА ЗА 2024 ГОД</vt:lpstr>
      <vt:lpstr>ИСПОЛНЕНИЕ БЮДЖЕТА ОКРУГА ЗА 2024 ГОД</vt:lpstr>
      <vt:lpstr>ИСПОЛНЕНИЕ БЮДЖЕТА ОКРУГА ЗА 2024 ГОД</vt:lpstr>
      <vt:lpstr>ИСПОЛНЕНИЕ БЮДЖЕТА ОКРУГА ЗА 2024 ГОД</vt:lpstr>
      <vt:lpstr>ИСПОЛНЕНИЕ БЮДЖЕТА ОКРУГА ЗА 2024 ГОД</vt:lpstr>
      <vt:lpstr>ИСПОЛНЕНИЕ БЮДЖЕТА ОКРУГА ЗА 2024 ГОД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Пикина Надежда Анатольевна</cp:lastModifiedBy>
  <cp:revision>710</cp:revision>
  <cp:lastPrinted>2025-05-15T06:38:29Z</cp:lastPrinted>
  <dcterms:created xsi:type="dcterms:W3CDTF">2022-04-18T14:32:00Z</dcterms:created>
  <dcterms:modified xsi:type="dcterms:W3CDTF">2025-05-15T06:38:29Z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2021-06-02T00:00:00Z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2022-04-18T00:00:00Z</vt:filetime>
  </property>
</Properties>
</file>