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theme/themeOverride1.xml" ContentType="application/vnd.openxmlformats-officedocument.themeOverr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rts/chart4.xml" ContentType="application/vnd.openxmlformats-officedocument.drawingml.chart+xml"/>
  <Override PartName="/ppt/drawings/drawing2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79" r:id="rId1"/>
  </p:sldMasterIdLst>
  <p:notesMasterIdLst>
    <p:notesMasterId r:id="rId20"/>
  </p:notesMasterIdLst>
  <p:handoutMasterIdLst>
    <p:handoutMasterId r:id="rId21"/>
  </p:handoutMasterIdLst>
  <p:sldIdLst>
    <p:sldId id="256" r:id="rId2"/>
    <p:sldId id="292" r:id="rId3"/>
    <p:sldId id="294" r:id="rId4"/>
    <p:sldId id="298" r:id="rId5"/>
    <p:sldId id="299" r:id="rId6"/>
    <p:sldId id="300" r:id="rId7"/>
    <p:sldId id="302" r:id="rId8"/>
    <p:sldId id="303" r:id="rId9"/>
    <p:sldId id="304" r:id="rId10"/>
    <p:sldId id="307" r:id="rId11"/>
    <p:sldId id="308" r:id="rId12"/>
    <p:sldId id="315" r:id="rId13"/>
    <p:sldId id="317" r:id="rId14"/>
    <p:sldId id="306" r:id="rId15"/>
    <p:sldId id="316" r:id="rId16"/>
    <p:sldId id="309" r:id="rId17"/>
    <p:sldId id="314" r:id="rId18"/>
    <p:sldId id="311" r:id="rId19"/>
  </p:sldIdLst>
  <p:sldSz cx="12242800" cy="7200900"/>
  <p:notesSz cx="9929813" cy="6797675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CECEC"/>
    <a:srgbClr val="E6E6E6"/>
    <a:srgbClr val="007AD6"/>
    <a:srgbClr val="4482E6"/>
    <a:srgbClr val="FFFFFF"/>
    <a:srgbClr val="EAEAEA"/>
    <a:srgbClr val="EEEEEE"/>
    <a:srgbClr val="E0E0E0"/>
    <a:srgbClr val="D818CA"/>
    <a:srgbClr val="E8E8E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107" autoAdjust="0"/>
    <p:restoredTop sz="94622" autoAdjust="0"/>
  </p:normalViewPr>
  <p:slideViewPr>
    <p:cSldViewPr>
      <p:cViewPr>
        <p:scale>
          <a:sx n="100" d="100"/>
          <a:sy n="100" d="100"/>
        </p:scale>
        <p:origin x="-948" y="-126"/>
      </p:cViewPr>
      <p:guideLst>
        <p:guide orient="horz" pos="2880"/>
        <p:guide pos="216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</p:sldLst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_____Microsoft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2.xlsx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_____Microsoft_Excel3.xlsx"/><Relationship Id="rId1" Type="http://schemas.openxmlformats.org/officeDocument/2006/relationships/themeOverride" Target="../theme/themeOverride1.xml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2.xml"/><Relationship Id="rId1" Type="http://schemas.openxmlformats.org/officeDocument/2006/relationships/package" Target="../embeddings/_____Microsoft_Excel4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8.6436101950007033E-2"/>
          <c:y val="0.12353650586866528"/>
          <c:w val="0.85132848615245282"/>
          <c:h val="0.86940655898625285"/>
        </c:manualLayout>
      </c:layout>
      <c:doughnut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explosion val="1"/>
          <c:dPt>
            <c:idx val="0"/>
            <c:bubble3D val="0"/>
            <c:explosion val="0"/>
            <c:spPr>
              <a:solidFill>
                <a:schemeClr val="accent6">
                  <a:lumMod val="75000"/>
                </a:schemeClr>
              </a:solidFill>
            </c:spPr>
          </c:dPt>
          <c:dPt>
            <c:idx val="1"/>
            <c:bubble3D val="0"/>
            <c:spPr>
              <a:solidFill>
                <a:srgbClr val="4482E6"/>
              </a:solidFill>
            </c:spPr>
          </c:dPt>
          <c:dPt>
            <c:idx val="2"/>
            <c:bubble3D val="0"/>
            <c:spPr>
              <a:solidFill>
                <a:schemeClr val="bg1">
                  <a:lumMod val="75000"/>
                </a:schemeClr>
              </a:solidFill>
            </c:spPr>
          </c:dPt>
          <c:dPt>
            <c:idx val="3"/>
            <c:bubble3D val="0"/>
            <c:explosion val="2"/>
            <c:spPr>
              <a:solidFill>
                <a:schemeClr val="tx1">
                  <a:lumMod val="50000"/>
                  <a:lumOff val="50000"/>
                </a:schemeClr>
              </a:solidFill>
            </c:spPr>
          </c:dPt>
          <c:dPt>
            <c:idx val="4"/>
            <c:bubble3D val="0"/>
            <c:explosion val="2"/>
          </c:dPt>
          <c:cat>
            <c:strRef>
              <c:f>Лист1!$A$2:$A$6</c:f>
              <c:strCache>
                <c:ptCount val="5"/>
                <c:pt idx="0">
                  <c:v>Кв. 1</c:v>
                </c:pt>
                <c:pt idx="1">
                  <c:v>Кв. 2</c:v>
                </c:pt>
                <c:pt idx="2">
                  <c:v>Кв. 3</c:v>
                </c:pt>
                <c:pt idx="3">
                  <c:v>Кв. 4</c:v>
                </c:pt>
                <c:pt idx="4">
                  <c:v>Кв. 5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675</c:v>
                </c:pt>
                <c:pt idx="1">
                  <c:v>103</c:v>
                </c:pt>
                <c:pt idx="2">
                  <c:v>182.2</c:v>
                </c:pt>
                <c:pt idx="3">
                  <c:v>14.4</c:v>
                </c:pt>
                <c:pt idx="4">
                  <c:v>8.6999999999999993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7340618937831992"/>
          <c:y val="0.26096194270755207"/>
          <c:w val="0.58869377101128384"/>
          <c:h val="0.59550898880329428"/>
        </c:manualLayout>
      </c:layout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spPr>
            <a:solidFill>
              <a:srgbClr val="0070C0"/>
            </a:solidFill>
            <a:ln w="34925" cmpd="sng">
              <a:solidFill>
                <a:srgbClr val="FFFFFF"/>
              </a:solidFill>
            </a:ln>
          </c:spPr>
          <c:explosion val="19"/>
          <c:cat>
            <c:strRef>
              <c:f>Лист1!$A$2:$A$5</c:f>
              <c:strCache>
                <c:ptCount val="2"/>
                <c:pt idx="0">
                  <c:v>Кв. 1</c:v>
                </c:pt>
                <c:pt idx="1">
                  <c:v>Кв. 2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14</c:v>
                </c:pt>
                <c:pt idx="1">
                  <c:v>3.2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8.7078879170715912E-2"/>
          <c:y val="3.8128339275434041E-2"/>
          <c:w val="0.88764880952380953"/>
          <c:h val="0.96187166072456598"/>
        </c:manualLayout>
      </c:layout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spPr>
            <a:solidFill>
              <a:srgbClr val="0070C0"/>
            </a:solidFill>
            <a:ln w="34925" cmpd="sng">
              <a:solidFill>
                <a:srgbClr val="FFFFFF"/>
              </a:solidFill>
            </a:ln>
          </c:spPr>
          <c:explosion val="64"/>
          <c:dPt>
            <c:idx val="0"/>
            <c:bubble3D val="0"/>
            <c:explosion val="0"/>
          </c:dPt>
          <c:cat>
            <c:strRef>
              <c:f>Лист1!$A$2:$A$5</c:f>
              <c:strCache>
                <c:ptCount val="2"/>
                <c:pt idx="0">
                  <c:v>Кв. 1</c:v>
                </c:pt>
                <c:pt idx="1">
                  <c:v>Кв. 2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14</c:v>
                </c:pt>
                <c:pt idx="1">
                  <c:v>3.2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2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3"/>
    </mc:Choice>
    <mc:Fallback>
      <c:style val="3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4004148805659294"/>
          <c:y val="2.3340250869102728E-3"/>
          <c:w val="0.69863463837379369"/>
          <c:h val="0.75259334078751106"/>
        </c:manualLayout>
      </c:layout>
      <c:barChart>
        <c:barDir val="bar"/>
        <c:grouping val="stack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Кредиты кредитных организаций</c:v>
                </c:pt>
              </c:strCache>
            </c:strRef>
          </c:tx>
          <c:spPr>
            <a:solidFill>
              <a:srgbClr val="0070C0"/>
            </a:solidFill>
            <a:ln>
              <a:solidFill>
                <a:srgbClr val="0070C0"/>
              </a:solidFill>
            </a:ln>
          </c:spPr>
          <c:invertIfNegative val="0"/>
          <c:cat>
            <c:strRef>
              <c:f>Лист1!$A$2:$A$5</c:f>
              <c:strCache>
                <c:ptCount val="3"/>
                <c:pt idx="0">
                  <c:v>Категория 1</c:v>
                </c:pt>
                <c:pt idx="1">
                  <c:v>Категория 2</c:v>
                </c:pt>
                <c:pt idx="2">
                  <c:v>Категория 3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249.2</c:v>
                </c:pt>
                <c:pt idx="1">
                  <c:v>226.9</c:v>
                </c:pt>
                <c:pt idx="2">
                  <c:v>136.80000000000001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Бюджетные кредиты</c:v>
                </c:pt>
              </c:strCache>
            </c:strRef>
          </c:tx>
          <c:spPr>
            <a:solidFill>
              <a:schemeClr val="bg1">
                <a:lumMod val="85000"/>
              </a:schemeClr>
            </a:solidFill>
          </c:spPr>
          <c:invertIfNegative val="0"/>
          <c:cat>
            <c:strRef>
              <c:f>Лист1!$A$2:$A$5</c:f>
              <c:strCache>
                <c:ptCount val="3"/>
                <c:pt idx="0">
                  <c:v>Категория 1</c:v>
                </c:pt>
                <c:pt idx="1">
                  <c:v>Категория 2</c:v>
                </c:pt>
                <c:pt idx="2">
                  <c:v>Категория 3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  <c:pt idx="0">
                  <c:v>32.700000000000003</c:v>
                </c:pt>
                <c:pt idx="1">
                  <c:v>43.2</c:v>
                </c:pt>
                <c:pt idx="2">
                  <c:v>54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Муниципальные гарантии</c:v>
                </c:pt>
              </c:strCache>
            </c:strRef>
          </c:tx>
          <c:spPr>
            <a:solidFill>
              <a:schemeClr val="accent6">
                <a:lumMod val="75000"/>
              </a:schemeClr>
            </a:solidFill>
          </c:spPr>
          <c:invertIfNegative val="0"/>
          <c:cat>
            <c:strRef>
              <c:f>Лист1!$A$2:$A$5</c:f>
              <c:strCache>
                <c:ptCount val="3"/>
                <c:pt idx="0">
                  <c:v>Категория 1</c:v>
                </c:pt>
                <c:pt idx="1">
                  <c:v>Категория 2</c:v>
                </c:pt>
                <c:pt idx="2">
                  <c:v>Категория 3</c:v>
                </c:pt>
              </c:strCache>
            </c:strRef>
          </c:cat>
          <c:val>
            <c:numRef>
              <c:f>Лист1!$D$2:$D$5</c:f>
              <c:numCache>
                <c:formatCode>General</c:formatCode>
                <c:ptCount val="4"/>
                <c:pt idx="0">
                  <c:v>10</c:v>
                </c:pt>
                <c:pt idx="1">
                  <c:v>10</c:v>
                </c:pt>
                <c:pt idx="2">
                  <c:v>10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62082048"/>
        <c:axId val="128844928"/>
      </c:barChart>
      <c:catAx>
        <c:axId val="62082048"/>
        <c:scaling>
          <c:orientation val="minMax"/>
        </c:scaling>
        <c:delete val="1"/>
        <c:axPos val="l"/>
        <c:majorTickMark val="out"/>
        <c:minorTickMark val="none"/>
        <c:tickLblPos val="nextTo"/>
        <c:crossAx val="128844928"/>
        <c:crosses val="autoZero"/>
        <c:auto val="1"/>
        <c:lblAlgn val="ctr"/>
        <c:lblOffset val="100"/>
        <c:noMultiLvlLbl val="0"/>
      </c:catAx>
      <c:valAx>
        <c:axId val="128844928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62082048"/>
        <c:crosses val="autoZero"/>
        <c:crossBetween val="between"/>
      </c:valAx>
      <c:spPr>
        <a:noFill/>
        <a:ln w="25400">
          <a:noFill/>
        </a:ln>
      </c:spPr>
    </c:plotArea>
    <c:legend>
      <c:legendPos val="r"/>
      <c:legendEntry>
        <c:idx val="0"/>
        <c:txPr>
          <a:bodyPr/>
          <a:lstStyle/>
          <a:p>
            <a:pPr>
              <a:defRPr sz="1600">
                <a:latin typeface="Bahnschrift Light Condensed" pitchFamily="34" charset="0"/>
              </a:defRPr>
            </a:pPr>
            <a:endParaRPr lang="ru-RU"/>
          </a:p>
        </c:txPr>
      </c:legendEntry>
      <c:legendEntry>
        <c:idx val="1"/>
        <c:txPr>
          <a:bodyPr/>
          <a:lstStyle/>
          <a:p>
            <a:pPr>
              <a:defRPr sz="1600">
                <a:latin typeface="Bahnschrift Light Condensed" pitchFamily="34" charset="0"/>
              </a:defRPr>
            </a:pPr>
            <a:endParaRPr lang="ru-RU"/>
          </a:p>
        </c:txPr>
      </c:legendEntry>
      <c:legendEntry>
        <c:idx val="2"/>
        <c:txPr>
          <a:bodyPr/>
          <a:lstStyle/>
          <a:p>
            <a:pPr>
              <a:defRPr sz="1600">
                <a:latin typeface="Bahnschrift Light Condensed" pitchFamily="34" charset="0"/>
              </a:defRPr>
            </a:pPr>
            <a:endParaRPr lang="ru-RU"/>
          </a:p>
        </c:txPr>
      </c:legendEntry>
      <c:layout>
        <c:manualLayout>
          <c:xMode val="edge"/>
          <c:yMode val="edge"/>
          <c:x val="7.9340057856860449E-2"/>
          <c:y val="0.78231577190804158"/>
          <c:w val="0.47757651527524275"/>
          <c:h val="0.19434397722285565"/>
        </c:manualLayout>
      </c:layout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drawings/_rels/drawing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4.png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0.30357</cdr:x>
      <cdr:y>0.37996</cdr:y>
    </cdr:from>
    <cdr:to>
      <cdr:x>0.7089</cdr:x>
      <cdr:y>0.72096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1224135" y="1500326"/>
          <a:ext cx="1634480" cy="134644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0.33929</cdr:x>
      <cdr:y>0.37996</cdr:y>
    </cdr:from>
    <cdr:to>
      <cdr:x>0.73214</cdr:x>
      <cdr:y>0.74469</cdr:y>
    </cdr:to>
    <cdr:sp macro="" textlink="">
      <cdr:nvSpPr>
        <cdr:cNvPr id="5" name="TextBox 4"/>
        <cdr:cNvSpPr txBox="1"/>
      </cdr:nvSpPr>
      <cdr:spPr>
        <a:xfrm xmlns:a="http://schemas.openxmlformats.org/drawingml/2006/main">
          <a:off x="1368151" y="1500326"/>
          <a:ext cx="1584176" cy="144016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0.33333</cdr:x>
      <cdr:y>0.09717</cdr:y>
    </cdr:from>
    <cdr:to>
      <cdr:x>0.46582</cdr:x>
      <cdr:y>0.12184</cdr:y>
    </cdr:to>
    <cdr:cxnSp macro="">
      <cdr:nvCxnSpPr>
        <cdr:cNvPr id="4" name="Прямая соединительная линия 3"/>
        <cdr:cNvCxnSpPr>
          <a:endCxn xmlns:a="http://schemas.openxmlformats.org/drawingml/2006/main" id="6" idx="2"/>
        </cdr:cNvCxnSpPr>
      </cdr:nvCxnSpPr>
      <cdr:spPr>
        <a:xfrm xmlns:a="http://schemas.openxmlformats.org/drawingml/2006/main">
          <a:off x="1440160" y="404672"/>
          <a:ext cx="572411" cy="102729"/>
        </a:xfrm>
        <a:prstGeom xmlns:a="http://schemas.openxmlformats.org/drawingml/2006/main" prst="line">
          <a:avLst/>
        </a:prstGeom>
        <a:ln xmlns:a="http://schemas.openxmlformats.org/drawingml/2006/main" w="22225">
          <a:solidFill>
            <a:schemeClr val="accent6">
              <a:lumMod val="75000"/>
            </a:schemeClr>
          </a:solidFill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0.43333</cdr:x>
      <cdr:y>0.05749</cdr:y>
    </cdr:from>
    <cdr:to>
      <cdr:x>0.49831</cdr:x>
      <cdr:y>0.12184</cdr:y>
    </cdr:to>
    <cdr:pic>
      <cdr:nvPicPr>
        <cdr:cNvPr id="6" name="chart"/>
        <cdr:cNvPicPr>
          <a:picLocks xmlns:a="http://schemas.openxmlformats.org/drawingml/2006/main" noChangeAspect="1"/>
        </cdr:cNvPicPr>
      </cdr:nvPicPr>
      <cdr:blipFill>
        <a:blip xmlns:a="http://schemas.openxmlformats.org/drawingml/2006/main" xmlns:r="http://schemas.openxmlformats.org/officeDocument/2006/relationships" r:embed="rId1"/>
        <a:stretch xmlns:a="http://schemas.openxmlformats.org/drawingml/2006/main">
          <a:fillRect/>
        </a:stretch>
      </cdr:blipFill>
      <cdr:spPr>
        <a:xfrm xmlns:a="http://schemas.openxmlformats.org/drawingml/2006/main">
          <a:off x="1872208" y="239435"/>
          <a:ext cx="280725" cy="267966"/>
        </a:xfrm>
        <a:prstGeom xmlns:a="http://schemas.openxmlformats.org/drawingml/2006/main" prst="rect">
          <a:avLst/>
        </a:prstGeom>
      </cdr:spPr>
    </cdr:pic>
  </cdr:relSizeAnchor>
  <cdr:relSizeAnchor xmlns:cdr="http://schemas.openxmlformats.org/drawingml/2006/chartDrawing">
    <cdr:from>
      <cdr:x>0.08333</cdr:x>
      <cdr:y>0.48499</cdr:y>
    </cdr:from>
    <cdr:to>
      <cdr:x>0.33333</cdr:x>
      <cdr:y>0.69192</cdr:y>
    </cdr:to>
    <cdr:sp macro="" textlink="">
      <cdr:nvSpPr>
        <cdr:cNvPr id="7" name="TextBox 3"/>
        <cdr:cNvSpPr txBox="1"/>
      </cdr:nvSpPr>
      <cdr:spPr>
        <a:xfrm xmlns:a="http://schemas.openxmlformats.org/drawingml/2006/main">
          <a:off x="360040" y="2019806"/>
          <a:ext cx="1080120" cy="861774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defPPr>
            <a:defRPr lang="ru-RU"/>
          </a:defPPr>
          <a:lvl1pPr marL="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ru-RU" sz="1200" b="1" dirty="0" smtClean="0">
              <a:solidFill>
                <a:srgbClr val="FFFFFF"/>
              </a:solidFill>
              <a:latin typeface="Arial Narrow" pitchFamily="34" charset="0"/>
            </a:rPr>
            <a:t>Налог на совокупный доход </a:t>
          </a:r>
        </a:p>
        <a:p xmlns:a="http://schemas.openxmlformats.org/drawingml/2006/main">
          <a:r>
            <a:rPr lang="ru-RU" sz="1400" b="1" dirty="0" smtClean="0">
              <a:solidFill>
                <a:srgbClr val="FFFFFF"/>
              </a:solidFill>
              <a:latin typeface="Arial Narrow" pitchFamily="34" charset="0"/>
            </a:rPr>
            <a:t>12,2%</a:t>
          </a:r>
          <a:endParaRPr lang="ru-RU" sz="1400" b="1" dirty="0">
            <a:solidFill>
              <a:srgbClr val="FFFFFF"/>
            </a:solidFill>
            <a:latin typeface="Arial Narrow" pitchFamily="34" charset="0"/>
          </a:endParaRPr>
        </a:p>
      </cdr:txBody>
    </cdr:sp>
  </cdr:relSizeAnchor>
  <cdr:relSizeAnchor xmlns:cdr="http://schemas.openxmlformats.org/drawingml/2006/chartDrawing">
    <cdr:from>
      <cdr:x>0.18936</cdr:x>
      <cdr:y>0.02754</cdr:y>
    </cdr:from>
    <cdr:to>
      <cdr:x>0.42607</cdr:x>
      <cdr:y>0.13303</cdr:y>
    </cdr:to>
    <cdr:sp macro="" textlink="">
      <cdr:nvSpPr>
        <cdr:cNvPr id="8" name="TextBox 7"/>
        <cdr:cNvSpPr txBox="1"/>
      </cdr:nvSpPr>
      <cdr:spPr>
        <a:xfrm xmlns:a="http://schemas.openxmlformats.org/drawingml/2006/main">
          <a:off x="818147" y="114700"/>
          <a:ext cx="1022661" cy="43931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ru-RU" sz="1100" dirty="0" smtClean="0"/>
            <a:t>Акцизы </a:t>
          </a:r>
        </a:p>
        <a:p xmlns:a="http://schemas.openxmlformats.org/drawingml/2006/main">
          <a:r>
            <a:rPr lang="ru-RU" sz="1100" dirty="0" smtClean="0"/>
            <a:t>1,5%</a:t>
          </a:r>
          <a:endParaRPr lang="ru-RU" sz="1100" dirty="0"/>
        </a:p>
      </cdr:txBody>
    </cdr:sp>
  </cdr:relSizeAnchor>
  <cdr:relSizeAnchor xmlns:cdr="http://schemas.openxmlformats.org/drawingml/2006/chartDrawing">
    <cdr:from>
      <cdr:x>0.4</cdr:x>
      <cdr:y>0</cdr:y>
    </cdr:from>
    <cdr:to>
      <cdr:x>0.98333</cdr:x>
      <cdr:y>0.11658</cdr:y>
    </cdr:to>
    <cdr:sp macro="" textlink="">
      <cdr:nvSpPr>
        <cdr:cNvPr id="10" name="TextBox 9"/>
        <cdr:cNvSpPr txBox="1"/>
      </cdr:nvSpPr>
      <cdr:spPr>
        <a:xfrm xmlns:a="http://schemas.openxmlformats.org/drawingml/2006/main">
          <a:off x="1728192" y="-2160290"/>
          <a:ext cx="2520280" cy="48552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pPr algn="l"/>
          <a:r>
            <a:rPr lang="ru-RU" sz="1100" dirty="0" smtClean="0"/>
            <a:t>Налог на имущество физических лиц </a:t>
          </a:r>
        </a:p>
        <a:p xmlns:a="http://schemas.openxmlformats.org/drawingml/2006/main">
          <a:pPr algn="l"/>
          <a:r>
            <a:rPr lang="ru-RU" dirty="0"/>
            <a:t> </a:t>
          </a:r>
          <a:r>
            <a:rPr lang="ru-RU" dirty="0" smtClean="0"/>
            <a:t>             </a:t>
          </a:r>
          <a:r>
            <a:rPr lang="ru-RU" sz="1100" dirty="0" smtClean="0"/>
            <a:t>0,8%</a:t>
          </a:r>
          <a:endParaRPr lang="ru-RU" sz="1100" dirty="0"/>
        </a:p>
      </cdr:txBody>
    </cdr:sp>
  </cdr:relSizeAnchor>
  <cdr:relSizeAnchor xmlns:cdr="http://schemas.openxmlformats.org/drawingml/2006/chartDrawing">
    <cdr:from>
      <cdr:x>0.19543</cdr:x>
      <cdr:y>0.23304</cdr:y>
    </cdr:from>
    <cdr:to>
      <cdr:x>0.52877</cdr:x>
      <cdr:y>0.35483</cdr:y>
    </cdr:to>
    <cdr:sp macro="" textlink="">
      <cdr:nvSpPr>
        <cdr:cNvPr id="18" name="TextBox 17"/>
        <cdr:cNvSpPr txBox="1"/>
      </cdr:nvSpPr>
      <cdr:spPr>
        <a:xfrm xmlns:a="http://schemas.openxmlformats.org/drawingml/2006/main">
          <a:off x="844366" y="970538"/>
          <a:ext cx="1440160" cy="507195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ru-RU" sz="1200" b="1" dirty="0" smtClean="0">
              <a:solidFill>
                <a:schemeClr val="bg1"/>
              </a:solidFill>
              <a:latin typeface="Arial Narrow" pitchFamily="34" charset="0"/>
            </a:rPr>
            <a:t>Прочие доходы</a:t>
          </a:r>
        </a:p>
        <a:p xmlns:a="http://schemas.openxmlformats.org/drawingml/2006/main">
          <a:pPr algn="ctr"/>
          <a:r>
            <a:rPr lang="ru-RU" sz="1400" b="1" smtClean="0">
              <a:solidFill>
                <a:schemeClr val="bg1"/>
              </a:solidFill>
              <a:latin typeface="Arial Narrow" pitchFamily="34" charset="0"/>
            </a:rPr>
            <a:t>17,5%</a:t>
          </a:r>
          <a:endParaRPr lang="ru-RU" sz="1400" b="1" dirty="0">
            <a:solidFill>
              <a:schemeClr val="bg1"/>
            </a:solidFill>
            <a:latin typeface="Arial Narrow" pitchFamily="34" charset="0"/>
          </a:endParaRPr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0.21935</cdr:x>
      <cdr:y>0.2513</cdr:y>
    </cdr:from>
    <cdr:to>
      <cdr:x>0.33138</cdr:x>
      <cdr:y>0.31684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1790294" y="1367382"/>
          <a:ext cx="914400" cy="356641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pPr algn="ctr"/>
          <a:r>
            <a:rPr lang="ru-RU" sz="1700" dirty="0" smtClean="0">
              <a:solidFill>
                <a:schemeClr val="bg1"/>
              </a:solidFill>
              <a:latin typeface="Bahnschrift Condensed" pitchFamily="34" charset="0"/>
            </a:rPr>
            <a:t>124,7</a:t>
          </a:r>
          <a:endParaRPr lang="ru-RU" sz="1700" dirty="0">
            <a:solidFill>
              <a:schemeClr val="bg1"/>
            </a:solidFill>
            <a:latin typeface="Bahnschrift Condensed" pitchFamily="34" charset="0"/>
          </a:endParaRPr>
        </a:p>
      </cdr:txBody>
    </cdr:sp>
  </cdr:relSizeAnchor>
  <cdr:relSizeAnchor xmlns:cdr="http://schemas.openxmlformats.org/drawingml/2006/chartDrawing">
    <cdr:from>
      <cdr:x>0.40031</cdr:x>
      <cdr:y>0.25198</cdr:y>
    </cdr:from>
    <cdr:to>
      <cdr:x>0.41115</cdr:x>
      <cdr:y>0.26391</cdr:y>
    </cdr:to>
    <cdr:sp macro="" textlink="">
      <cdr:nvSpPr>
        <cdr:cNvPr id="3" name="TextBox 2"/>
        <cdr:cNvSpPr txBox="1"/>
      </cdr:nvSpPr>
      <cdr:spPr>
        <a:xfrm xmlns:a="http://schemas.openxmlformats.org/drawingml/2006/main">
          <a:off x="3267264" y="1371097"/>
          <a:ext cx="88503" cy="64894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0.40379</cdr:x>
      <cdr:y>0.2548</cdr:y>
    </cdr:from>
    <cdr:to>
      <cdr:x>0.51583</cdr:x>
      <cdr:y>0.42285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3295715" y="1386432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1700" dirty="0" smtClean="0">
              <a:solidFill>
                <a:srgbClr val="0070C0"/>
              </a:solidFill>
              <a:latin typeface="Bahnschrift Condensed" pitchFamily="34" charset="0"/>
            </a:rPr>
            <a:t>43</a:t>
          </a:r>
          <a:r>
            <a:rPr lang="en-US" sz="1700" dirty="0" smtClean="0">
              <a:solidFill>
                <a:srgbClr val="0070C0"/>
              </a:solidFill>
              <a:latin typeface="Bahnschrift Condensed" pitchFamily="34" charset="0"/>
            </a:rPr>
            <a:t>,</a:t>
          </a:r>
          <a:r>
            <a:rPr lang="ru-RU" sz="1700" dirty="0" smtClean="0">
              <a:solidFill>
                <a:srgbClr val="0070C0"/>
              </a:solidFill>
              <a:latin typeface="Bahnschrift Condensed" pitchFamily="34" charset="0"/>
            </a:rPr>
            <a:t>2</a:t>
          </a:r>
          <a:endParaRPr lang="ru-RU" sz="1700" dirty="0">
            <a:solidFill>
              <a:srgbClr val="0070C0"/>
            </a:solidFill>
            <a:latin typeface="Bahnschrift Condensed" pitchFamily="34" charset="0"/>
          </a:endParaRPr>
        </a:p>
      </cdr:txBody>
    </cdr:sp>
  </cdr:relSizeAnchor>
  <cdr:relSizeAnchor xmlns:cdr="http://schemas.openxmlformats.org/drawingml/2006/chartDrawing">
    <cdr:from>
      <cdr:x>0.46112</cdr:x>
      <cdr:y>0.24869</cdr:y>
    </cdr:from>
    <cdr:to>
      <cdr:x>0.57315</cdr:x>
      <cdr:y>0.41674</cdr:y>
    </cdr:to>
    <cdr:sp macro="" textlink="">
      <cdr:nvSpPr>
        <cdr:cNvPr id="5" name="TextBox 4"/>
        <cdr:cNvSpPr txBox="1"/>
      </cdr:nvSpPr>
      <cdr:spPr>
        <a:xfrm xmlns:a="http://schemas.openxmlformats.org/drawingml/2006/main">
          <a:off x="3763596" y="1353169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n-US" sz="1700" dirty="0" smtClean="0">
              <a:solidFill>
                <a:schemeClr val="bg1"/>
              </a:solidFill>
              <a:latin typeface="Bahnschrift Condensed" pitchFamily="34" charset="0"/>
            </a:rPr>
            <a:t> 0</a:t>
          </a:r>
          <a:endParaRPr lang="ru-RU" sz="1700" dirty="0">
            <a:solidFill>
              <a:schemeClr val="bg1"/>
            </a:solidFill>
            <a:latin typeface="Bahnschrift Condensed" pitchFamily="34" charset="0"/>
          </a:endParaRPr>
        </a:p>
      </cdr:txBody>
    </cdr:sp>
  </cdr:relSizeAnchor>
  <cdr:relSizeAnchor xmlns:cdr="http://schemas.openxmlformats.org/drawingml/2006/chartDrawing">
    <cdr:from>
      <cdr:x>0.24352</cdr:x>
      <cdr:y>0.43458</cdr:y>
    </cdr:from>
    <cdr:to>
      <cdr:x>0.25235</cdr:x>
      <cdr:y>0.4698</cdr:y>
    </cdr:to>
    <cdr:sp macro="" textlink="">
      <cdr:nvSpPr>
        <cdr:cNvPr id="6" name="TextBox 5"/>
        <cdr:cNvSpPr txBox="1"/>
      </cdr:nvSpPr>
      <cdr:spPr>
        <a:xfrm xmlns:a="http://schemas.openxmlformats.org/drawingml/2006/main">
          <a:off x="1987615" y="2364645"/>
          <a:ext cx="72008" cy="19166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ru-RU" sz="1100" dirty="0"/>
        </a:p>
      </cdr:txBody>
    </cdr:sp>
  </cdr:relSizeAnchor>
  <cdr:relSizeAnchor xmlns:cdr="http://schemas.openxmlformats.org/drawingml/2006/chartDrawing">
    <cdr:from>
      <cdr:x>0.28828</cdr:x>
      <cdr:y>0.43458</cdr:y>
    </cdr:from>
    <cdr:to>
      <cdr:x>0.40031</cdr:x>
      <cdr:y>0.60263</cdr:y>
    </cdr:to>
    <cdr:sp macro="" textlink="">
      <cdr:nvSpPr>
        <cdr:cNvPr id="7" name="TextBox 6"/>
        <cdr:cNvSpPr txBox="1"/>
      </cdr:nvSpPr>
      <cdr:spPr>
        <a:xfrm xmlns:a="http://schemas.openxmlformats.org/drawingml/2006/main">
          <a:off x="2352864" y="2364645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en-US" sz="1700" dirty="0" smtClean="0">
              <a:solidFill>
                <a:schemeClr val="bg1"/>
              </a:solidFill>
              <a:latin typeface="Bahnschrift Condensed" pitchFamily="34" charset="0"/>
            </a:rPr>
            <a:t>2</a:t>
          </a:r>
          <a:r>
            <a:rPr lang="ru-RU" sz="1700" dirty="0" smtClean="0">
              <a:solidFill>
                <a:schemeClr val="bg1"/>
              </a:solidFill>
              <a:latin typeface="Bahnschrift Condensed" pitchFamily="34" charset="0"/>
            </a:rPr>
            <a:t>53,4</a:t>
          </a:r>
          <a:endParaRPr lang="ru-RU" sz="1700" dirty="0">
            <a:solidFill>
              <a:schemeClr val="bg1"/>
            </a:solidFill>
            <a:latin typeface="Bahnschrift Condensed" pitchFamily="34" charset="0"/>
          </a:endParaRPr>
        </a:p>
      </cdr:txBody>
    </cdr:sp>
  </cdr:relSizeAnchor>
  <cdr:relSizeAnchor xmlns:cdr="http://schemas.openxmlformats.org/drawingml/2006/chartDrawing">
    <cdr:from>
      <cdr:x>0.54349</cdr:x>
      <cdr:y>0.43645</cdr:y>
    </cdr:from>
    <cdr:to>
      <cdr:x>0.65552</cdr:x>
      <cdr:y>0.6045</cdr:y>
    </cdr:to>
    <cdr:sp macro="" textlink="">
      <cdr:nvSpPr>
        <cdr:cNvPr id="8" name="TextBox 7"/>
        <cdr:cNvSpPr txBox="1"/>
      </cdr:nvSpPr>
      <cdr:spPr>
        <a:xfrm xmlns:a="http://schemas.openxmlformats.org/drawingml/2006/main">
          <a:off x="4435887" y="2374847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1700" dirty="0" smtClean="0">
              <a:solidFill>
                <a:srgbClr val="0070C0"/>
              </a:solidFill>
              <a:latin typeface="Bahnschrift Light Condensed" pitchFamily="34" charset="0"/>
            </a:rPr>
            <a:t>32</a:t>
          </a:r>
          <a:r>
            <a:rPr lang="en-US" sz="1700" dirty="0" smtClean="0">
              <a:solidFill>
                <a:srgbClr val="0070C0"/>
              </a:solidFill>
              <a:latin typeface="Bahnschrift Light Condensed" pitchFamily="34" charset="0"/>
            </a:rPr>
            <a:t>,</a:t>
          </a:r>
          <a:r>
            <a:rPr lang="ru-RU" sz="1700" dirty="0" smtClean="0">
              <a:solidFill>
                <a:srgbClr val="0070C0"/>
              </a:solidFill>
              <a:latin typeface="Bahnschrift Light Condensed" pitchFamily="34" charset="0"/>
            </a:rPr>
            <a:t>4</a:t>
          </a:r>
          <a:endParaRPr lang="ru-RU" sz="1700" dirty="0">
            <a:solidFill>
              <a:srgbClr val="0070C0"/>
            </a:solidFill>
            <a:latin typeface="Bahnschrift Light Condensed" pitchFamily="34" charset="0"/>
          </a:endParaRPr>
        </a:p>
      </cdr:txBody>
    </cdr:sp>
  </cdr:relSizeAnchor>
  <cdr:relSizeAnchor xmlns:cdr="http://schemas.openxmlformats.org/drawingml/2006/chartDrawing">
    <cdr:from>
      <cdr:x>0.60183</cdr:x>
      <cdr:y>0.4407</cdr:y>
    </cdr:from>
    <cdr:to>
      <cdr:x>0.62489</cdr:x>
      <cdr:y>0.50931</cdr:y>
    </cdr:to>
    <cdr:sp macro="" textlink="">
      <cdr:nvSpPr>
        <cdr:cNvPr id="9" name="TextBox 8"/>
        <cdr:cNvSpPr txBox="1"/>
      </cdr:nvSpPr>
      <cdr:spPr>
        <a:xfrm xmlns:a="http://schemas.openxmlformats.org/drawingml/2006/main">
          <a:off x="4912078" y="2397944"/>
          <a:ext cx="188159" cy="37332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pPr marL="227013" indent="-454025"/>
          <a:r>
            <a:rPr lang="en-US" sz="1700" dirty="0" smtClean="0">
              <a:solidFill>
                <a:schemeClr val="bg1"/>
              </a:solidFill>
              <a:latin typeface="Bahnschrift Condensed" pitchFamily="34" charset="0"/>
            </a:rPr>
            <a:t>0</a:t>
          </a:r>
          <a:endParaRPr lang="ru-RU" sz="1700" dirty="0">
            <a:solidFill>
              <a:schemeClr val="bg1"/>
            </a:solidFill>
            <a:latin typeface="Bahnschrift Condensed" pitchFamily="34" charset="0"/>
          </a:endParaRPr>
        </a:p>
      </cdr:txBody>
    </cdr:sp>
  </cdr:relSizeAnchor>
  <cdr:relSizeAnchor xmlns:cdr="http://schemas.openxmlformats.org/drawingml/2006/chartDrawing">
    <cdr:from>
      <cdr:x>0.27679</cdr:x>
      <cdr:y>0.63705</cdr:y>
    </cdr:from>
    <cdr:to>
      <cdr:x>0.40031</cdr:x>
      <cdr:y>0.68154</cdr:y>
    </cdr:to>
    <cdr:sp macro="" textlink="">
      <cdr:nvSpPr>
        <cdr:cNvPr id="10" name="TextBox 9"/>
        <cdr:cNvSpPr txBox="1"/>
      </cdr:nvSpPr>
      <cdr:spPr>
        <a:xfrm xmlns:a="http://schemas.openxmlformats.org/drawingml/2006/main">
          <a:off x="2259151" y="3466325"/>
          <a:ext cx="1008113" cy="242117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ru-RU" sz="1100"/>
        </a:p>
      </cdr:txBody>
    </cdr:sp>
  </cdr:relSizeAnchor>
  <cdr:relSizeAnchor xmlns:cdr="http://schemas.openxmlformats.org/drawingml/2006/chartDrawing">
    <cdr:from>
      <cdr:x>0.31873</cdr:x>
      <cdr:y>0.63403</cdr:y>
    </cdr:from>
    <cdr:to>
      <cdr:x>0.43077</cdr:x>
      <cdr:y>0.68697</cdr:y>
    </cdr:to>
    <cdr:sp macro="" textlink="">
      <cdr:nvSpPr>
        <cdr:cNvPr id="11" name="TextBox 10"/>
        <cdr:cNvSpPr txBox="1"/>
      </cdr:nvSpPr>
      <cdr:spPr>
        <a:xfrm xmlns:a="http://schemas.openxmlformats.org/drawingml/2006/main">
          <a:off x="2601456" y="3449929"/>
          <a:ext cx="914400" cy="288032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1700" dirty="0" smtClean="0">
              <a:solidFill>
                <a:schemeClr val="bg1"/>
              </a:solidFill>
              <a:latin typeface="Bahnschrift Condensed" pitchFamily="34" charset="0"/>
            </a:rPr>
            <a:t>313,3</a:t>
          </a:r>
          <a:endParaRPr lang="ru-RU" sz="1700" dirty="0">
            <a:solidFill>
              <a:schemeClr val="bg1"/>
            </a:solidFill>
            <a:latin typeface="Bahnschrift Condensed" pitchFamily="34" charset="0"/>
          </a:endParaRPr>
        </a:p>
      </cdr:txBody>
    </cdr:sp>
  </cdr:relSizeAnchor>
  <cdr:relSizeAnchor xmlns:cdr="http://schemas.openxmlformats.org/drawingml/2006/chartDrawing">
    <cdr:from>
      <cdr:x>0.58539</cdr:x>
      <cdr:y>0.62698</cdr:y>
    </cdr:from>
    <cdr:to>
      <cdr:x>0.63171</cdr:x>
      <cdr:y>0.69937</cdr:y>
    </cdr:to>
    <cdr:sp macro="" textlink="">
      <cdr:nvSpPr>
        <cdr:cNvPr id="12" name="TextBox 11"/>
        <cdr:cNvSpPr txBox="1"/>
      </cdr:nvSpPr>
      <cdr:spPr>
        <a:xfrm xmlns:a="http://schemas.openxmlformats.org/drawingml/2006/main">
          <a:off x="4777869" y="3411538"/>
          <a:ext cx="378098" cy="39387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ru-RU" sz="1100"/>
        </a:p>
      </cdr:txBody>
    </cdr:sp>
  </cdr:relSizeAnchor>
  <cdr:relSizeAnchor xmlns:cdr="http://schemas.openxmlformats.org/drawingml/2006/chartDrawing">
    <cdr:from>
      <cdr:x>0.58539</cdr:x>
      <cdr:y>0.62698</cdr:y>
    </cdr:from>
    <cdr:to>
      <cdr:x>0.63171</cdr:x>
      <cdr:y>0.69937</cdr:y>
    </cdr:to>
    <cdr:sp macro="" textlink="">
      <cdr:nvSpPr>
        <cdr:cNvPr id="13" name="TextBox 12"/>
        <cdr:cNvSpPr txBox="1"/>
      </cdr:nvSpPr>
      <cdr:spPr>
        <a:xfrm xmlns:a="http://schemas.openxmlformats.org/drawingml/2006/main">
          <a:off x="4777869" y="3411538"/>
          <a:ext cx="378098" cy="39387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endParaRPr lang="ru-RU" sz="1100"/>
        </a:p>
      </cdr:txBody>
    </cdr:sp>
  </cdr:relSizeAnchor>
  <cdr:relSizeAnchor xmlns:cdr="http://schemas.openxmlformats.org/drawingml/2006/chartDrawing">
    <cdr:from>
      <cdr:x>0.56996</cdr:x>
      <cdr:y>0.62361</cdr:y>
    </cdr:from>
    <cdr:to>
      <cdr:x>0.68199</cdr:x>
      <cdr:y>0.79166</cdr:y>
    </cdr:to>
    <cdr:sp macro="" textlink="">
      <cdr:nvSpPr>
        <cdr:cNvPr id="14" name="TextBox 13"/>
        <cdr:cNvSpPr txBox="1"/>
      </cdr:nvSpPr>
      <cdr:spPr>
        <a:xfrm xmlns:a="http://schemas.openxmlformats.org/drawingml/2006/main">
          <a:off x="4651911" y="3393224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r>
            <a:rPr lang="ru-RU" sz="1700" dirty="0" smtClean="0">
              <a:solidFill>
                <a:srgbClr val="0070C0"/>
              </a:solidFill>
              <a:latin typeface="Bahnschrift Condensed" pitchFamily="34" charset="0"/>
            </a:rPr>
            <a:t>21,6</a:t>
          </a:r>
          <a:endParaRPr lang="ru-RU" sz="1700" dirty="0">
            <a:solidFill>
              <a:srgbClr val="0070C0"/>
            </a:solidFill>
            <a:latin typeface="Bahnschrift Condensed" pitchFamily="34" charset="0"/>
          </a:endParaRPr>
        </a:p>
      </cdr:txBody>
    </cdr:sp>
  </cdr:relSizeAnchor>
  <cdr:relSizeAnchor xmlns:cdr="http://schemas.openxmlformats.org/drawingml/2006/chartDrawing">
    <cdr:from>
      <cdr:x>0.62289</cdr:x>
      <cdr:y>0.62698</cdr:y>
    </cdr:from>
    <cdr:to>
      <cdr:x>0.65818</cdr:x>
      <cdr:y>0.69937</cdr:y>
    </cdr:to>
    <cdr:sp macro="" textlink="">
      <cdr:nvSpPr>
        <cdr:cNvPr id="15" name="TextBox 14"/>
        <cdr:cNvSpPr txBox="1"/>
      </cdr:nvSpPr>
      <cdr:spPr>
        <a:xfrm xmlns:a="http://schemas.openxmlformats.org/drawingml/2006/main">
          <a:off x="5083959" y="3411538"/>
          <a:ext cx="288032" cy="393878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US" sz="1700" dirty="0" smtClean="0">
              <a:solidFill>
                <a:schemeClr val="bg1"/>
              </a:solidFill>
              <a:latin typeface="Bahnschrift Condensed" pitchFamily="34" charset="0"/>
            </a:rPr>
            <a:t>0</a:t>
          </a:r>
          <a:endParaRPr lang="ru-RU" sz="1700" dirty="0">
            <a:solidFill>
              <a:schemeClr val="bg1"/>
            </a:solidFill>
            <a:latin typeface="Bahnschrift Condensed" pitchFamily="34" charset="0"/>
          </a:endParaRPr>
        </a:p>
      </cdr:txBody>
    </cdr:sp>
  </cdr:relSizeAnchor>
  <cdr:relSizeAnchor xmlns:cdr="http://schemas.openxmlformats.org/drawingml/2006/chartDrawing">
    <cdr:from>
      <cdr:x>0.71252</cdr:x>
      <cdr:y>0.22392</cdr:y>
    </cdr:from>
    <cdr:to>
      <cdr:x>0.79593</cdr:x>
      <cdr:y>0.30856</cdr:y>
    </cdr:to>
    <cdr:sp macro="" textlink="">
      <cdr:nvSpPr>
        <cdr:cNvPr id="16" name="TextBox 15"/>
        <cdr:cNvSpPr txBox="1"/>
      </cdr:nvSpPr>
      <cdr:spPr>
        <a:xfrm xmlns:a="http://schemas.openxmlformats.org/drawingml/2006/main">
          <a:off x="5815492" y="1218386"/>
          <a:ext cx="680762" cy="460543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ru-RU" sz="2200" dirty="0" smtClean="0">
              <a:solidFill>
                <a:srgbClr val="0070C0"/>
              </a:solidFill>
              <a:latin typeface="Bahnschrift Condensed" pitchFamily="34" charset="0"/>
            </a:rPr>
            <a:t>167,9</a:t>
          </a:r>
          <a:endParaRPr lang="ru-RU" sz="2200" dirty="0">
            <a:solidFill>
              <a:srgbClr val="0070C0"/>
            </a:solidFill>
            <a:latin typeface="Bahnschrift Condensed" pitchFamily="34" charset="0"/>
          </a:endParaRPr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4302813" cy="339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ru-RU" smtClean="0"/>
              <a:t>ПРОЕКТ БЮДЖЕТА ОКРУГА НА 2023-2025 годы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5623825" y="1"/>
            <a:ext cx="4304401" cy="339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18A587D-D604-45DB-96AC-1EF3CED36835}" type="datetimeFigureOut">
              <a:rPr lang="ru-RU" smtClean="0"/>
              <a:pPr/>
              <a:t>23.11.2023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1" y="6456364"/>
            <a:ext cx="4302813" cy="339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5623825" y="6456364"/>
            <a:ext cx="4304401" cy="339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DAC73C8-F35C-4800-93D6-30FCD0DA89E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1227751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4302813" cy="339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ru-RU" smtClean="0"/>
              <a:t>ПРОЕКТ БЮДЖЕТА ОКРУГА НА 2023-2025 годы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5623825" y="1"/>
            <a:ext cx="4304401" cy="339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3EF6C4-8CEF-47E8-A48E-12EC4F4B4ED6}" type="datetimeFigureOut">
              <a:rPr lang="ru-RU" smtClean="0"/>
              <a:pPr/>
              <a:t>23.11.2023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2797175" y="509588"/>
            <a:ext cx="4335463" cy="25495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992347" y="3228976"/>
            <a:ext cx="7945121" cy="305911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1" y="6456364"/>
            <a:ext cx="4302813" cy="339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5623825" y="6456364"/>
            <a:ext cx="4304401" cy="339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A78DC81-5719-4B41-97B9-1C148EE83FF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248525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78DC81-5719-4B41-97B9-1C148EE83FF0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113871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78DC81-5719-4B41-97B9-1C148EE83FF0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479912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78DC81-5719-4B41-97B9-1C148EE83FF0}" type="slidenum">
              <a:rPr lang="ru-RU" smtClean="0"/>
              <a:pPr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580614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78DC81-5719-4B41-97B9-1C148EE83FF0}" type="slidenum">
              <a:rPr lang="ru-RU" smtClean="0"/>
              <a:pPr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58061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8210" y="2236948"/>
            <a:ext cx="10406380" cy="1543526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36420" y="4080510"/>
            <a:ext cx="8569960" cy="184023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55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10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666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2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777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332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887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44319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5E4F63-2CBF-4212-A378-53E9BB177F72}" type="datetime1">
              <a:rPr lang="en-US" smtClean="0"/>
              <a:t>11/23/2023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ПРОЕКТ БЮДЖЕТА ОКРУГА НА 2023-2025 ГОДЫ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38100">
              <a:lnSpc>
                <a:spcPts val="1240"/>
              </a:lnSpc>
            </a:pPr>
            <a:fld id="{81D60167-4931-47E6-BA6A-407CBD079E47}" type="slidenum">
              <a:rPr lang="ru-RU" spc="-60" smtClean="0"/>
              <a:pPr marL="38100">
                <a:lnSpc>
                  <a:spcPts val="1240"/>
                </a:lnSpc>
              </a:pPr>
              <a:t>‹#›</a:t>
            </a:fld>
            <a:endParaRPr lang="ru-RU" spc="-60" dirty="0"/>
          </a:p>
        </p:txBody>
      </p:sp>
    </p:spTree>
    <p:extLst>
      <p:ext uri="{BB962C8B-B14F-4D97-AF65-F5344CB8AC3E}">
        <p14:creationId xmlns:p14="http://schemas.microsoft.com/office/powerpoint/2010/main" val="29486038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6AD768-8358-4302-8764-627072A2AC6C}" type="datetime1">
              <a:rPr lang="en-US" smtClean="0"/>
              <a:t>11/23/2023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ПРОЕКТ БЮДЖЕТА ОКРУГА НА 2023-2025 ГОДЫ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38100">
              <a:lnSpc>
                <a:spcPts val="1240"/>
              </a:lnSpc>
            </a:pPr>
            <a:fld id="{81D60167-4931-47E6-BA6A-407CBD079E47}" type="slidenum">
              <a:rPr lang="ru-RU" spc="-60" smtClean="0"/>
              <a:pPr marL="38100">
                <a:lnSpc>
                  <a:spcPts val="1240"/>
                </a:lnSpc>
              </a:pPr>
              <a:t>‹#›</a:t>
            </a:fld>
            <a:endParaRPr lang="ru-RU" spc="-60" dirty="0"/>
          </a:p>
        </p:txBody>
      </p:sp>
    </p:spTree>
    <p:extLst>
      <p:ext uri="{BB962C8B-B14F-4D97-AF65-F5344CB8AC3E}">
        <p14:creationId xmlns:p14="http://schemas.microsoft.com/office/powerpoint/2010/main" val="37354859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11883593" y="303373"/>
            <a:ext cx="3687718" cy="6450806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20439" y="303373"/>
            <a:ext cx="10859109" cy="6450806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50AA0A-3917-42FE-B982-17CAE878AF7B}" type="datetime1">
              <a:rPr lang="en-US" smtClean="0"/>
              <a:t>11/23/2023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ПРОЕКТ БЮДЖЕТА ОКРУГА НА 2023-2025 ГОДЫ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38100">
              <a:lnSpc>
                <a:spcPts val="1240"/>
              </a:lnSpc>
            </a:pPr>
            <a:fld id="{81D60167-4931-47E6-BA6A-407CBD079E47}" type="slidenum">
              <a:rPr lang="ru-RU" spc="-60" smtClean="0"/>
              <a:pPr marL="38100">
                <a:lnSpc>
                  <a:spcPts val="1240"/>
                </a:lnSpc>
              </a:pPr>
              <a:t>‹#›</a:t>
            </a:fld>
            <a:endParaRPr lang="ru-RU" spc="-60" dirty="0"/>
          </a:p>
        </p:txBody>
      </p:sp>
    </p:spTree>
    <p:extLst>
      <p:ext uri="{BB962C8B-B14F-4D97-AF65-F5344CB8AC3E}">
        <p14:creationId xmlns:p14="http://schemas.microsoft.com/office/powerpoint/2010/main" val="50412477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ru-RU" smtClean="0"/>
              <a:t>ПРОЕКТ БЮДЖЕТА ОКРУГА НА 2023-2025 ГОДЫ</a:t>
            </a:r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BE57CED-CE6F-4BAC-B28D-D85A81D7DA50}" type="datetime1">
              <a:rPr lang="en-US" smtClean="0"/>
              <a:t>11/23/2023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200" b="0" i="0">
                <a:solidFill>
                  <a:srgbClr val="888888"/>
                </a:solidFill>
                <a:latin typeface="Arial"/>
                <a:cs typeface="Arial"/>
              </a:defRPr>
            </a:lvl1pPr>
          </a:lstStyle>
          <a:p>
            <a:pPr marL="38100">
              <a:lnSpc>
                <a:spcPts val="1240"/>
              </a:lnSpc>
            </a:pPr>
            <a:fld id="{81D60167-4931-47E6-BA6A-407CBD079E47}" type="slidenum">
              <a:rPr spc="-60" dirty="0"/>
              <a:pPr marL="38100">
                <a:lnSpc>
                  <a:spcPts val="1240"/>
                </a:lnSpc>
              </a:pPr>
              <a:t>‹#›</a:t>
            </a:fld>
            <a:endParaRPr spc="-60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B8F457-4C15-4B22-80E4-F58482E15368}" type="datetime1">
              <a:rPr lang="en-US" smtClean="0"/>
              <a:t>11/23/2023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ПРОЕКТ БЮДЖЕТА ОКРУГА НА 2023-2025 ГОДЫ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38100">
              <a:lnSpc>
                <a:spcPts val="1240"/>
              </a:lnSpc>
            </a:pPr>
            <a:fld id="{81D60167-4931-47E6-BA6A-407CBD079E47}" type="slidenum">
              <a:rPr lang="ru-RU" spc="-60" smtClean="0"/>
              <a:pPr marL="38100">
                <a:lnSpc>
                  <a:spcPts val="1240"/>
                </a:lnSpc>
              </a:pPr>
              <a:t>‹#›</a:t>
            </a:fld>
            <a:endParaRPr lang="ru-RU" spc="-60" dirty="0"/>
          </a:p>
        </p:txBody>
      </p:sp>
    </p:spTree>
    <p:extLst>
      <p:ext uri="{BB962C8B-B14F-4D97-AF65-F5344CB8AC3E}">
        <p14:creationId xmlns:p14="http://schemas.microsoft.com/office/powerpoint/2010/main" val="34671508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7097" y="4627246"/>
            <a:ext cx="10406380" cy="1430179"/>
          </a:xfrm>
        </p:spPr>
        <p:txBody>
          <a:bodyPr anchor="t"/>
          <a:lstStyle>
            <a:lvl1pPr algn="l">
              <a:defRPr sz="49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67097" y="3052049"/>
            <a:ext cx="10406380" cy="1575196"/>
          </a:xfrm>
        </p:spPr>
        <p:txBody>
          <a:bodyPr anchor="b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555400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2pPr>
            <a:lvl3pPr marL="111080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3pPr>
            <a:lvl4pPr marL="1666200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4pPr>
            <a:lvl5pPr marL="2221600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5pPr>
            <a:lvl6pPr marL="2777000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6pPr>
            <a:lvl7pPr marL="3332400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7pPr>
            <a:lvl8pPr marL="3887800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8pPr>
            <a:lvl9pPr marL="4443199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BF7171-85F6-4760-85FE-BF5521DB22B8}" type="datetime1">
              <a:rPr lang="en-US" smtClean="0"/>
              <a:t>11/23/2023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ПРОЕКТ БЮДЖЕТА ОКРУГА НА 2023-2025 ГОДЫ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38100">
              <a:lnSpc>
                <a:spcPts val="1240"/>
              </a:lnSpc>
            </a:pPr>
            <a:fld id="{81D60167-4931-47E6-BA6A-407CBD079E47}" type="slidenum">
              <a:rPr lang="ru-RU" spc="-60" smtClean="0"/>
              <a:pPr marL="38100">
                <a:lnSpc>
                  <a:spcPts val="1240"/>
                </a:lnSpc>
              </a:pPr>
              <a:t>‹#›</a:t>
            </a:fld>
            <a:endParaRPr lang="ru-RU" spc="-60" dirty="0"/>
          </a:p>
        </p:txBody>
      </p:sp>
    </p:spTree>
    <p:extLst>
      <p:ext uri="{BB962C8B-B14F-4D97-AF65-F5344CB8AC3E}">
        <p14:creationId xmlns:p14="http://schemas.microsoft.com/office/powerpoint/2010/main" val="27029332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20440" y="1763554"/>
            <a:ext cx="7273413" cy="4990624"/>
          </a:xfrm>
        </p:spPr>
        <p:txBody>
          <a:bodyPr/>
          <a:lstStyle>
            <a:lvl1pPr>
              <a:defRPr sz="3400"/>
            </a:lvl1pPr>
            <a:lvl2pPr>
              <a:defRPr sz="2900"/>
            </a:lvl2pPr>
            <a:lvl3pPr>
              <a:defRPr sz="24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297900" y="1763554"/>
            <a:ext cx="7273413" cy="4990624"/>
          </a:xfrm>
        </p:spPr>
        <p:txBody>
          <a:bodyPr/>
          <a:lstStyle>
            <a:lvl1pPr>
              <a:defRPr sz="3400"/>
            </a:lvl1pPr>
            <a:lvl2pPr>
              <a:defRPr sz="2900"/>
            </a:lvl2pPr>
            <a:lvl3pPr>
              <a:defRPr sz="24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645C10-5637-4377-8193-CB4DDAC18508}" type="datetime1">
              <a:rPr lang="en-US" smtClean="0"/>
              <a:t>11/23/2023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ПРОЕКТ БЮДЖЕТА ОКРУГА НА 2023-2025 ГОДЫ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38100">
              <a:lnSpc>
                <a:spcPts val="1240"/>
              </a:lnSpc>
            </a:pPr>
            <a:fld id="{81D60167-4931-47E6-BA6A-407CBD079E47}" type="slidenum">
              <a:rPr lang="ru-RU" spc="-60" smtClean="0"/>
              <a:pPr marL="38100">
                <a:lnSpc>
                  <a:spcPts val="1240"/>
                </a:lnSpc>
              </a:pPr>
              <a:t>‹#›</a:t>
            </a:fld>
            <a:endParaRPr lang="ru-RU" spc="-60" dirty="0"/>
          </a:p>
        </p:txBody>
      </p:sp>
    </p:spTree>
    <p:extLst>
      <p:ext uri="{BB962C8B-B14F-4D97-AF65-F5344CB8AC3E}">
        <p14:creationId xmlns:p14="http://schemas.microsoft.com/office/powerpoint/2010/main" val="20432292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2140" y="288370"/>
            <a:ext cx="11018520" cy="120015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12140" y="1611869"/>
            <a:ext cx="5409363" cy="671750"/>
          </a:xfrm>
        </p:spPr>
        <p:txBody>
          <a:bodyPr anchor="b"/>
          <a:lstStyle>
            <a:lvl1pPr marL="0" indent="0">
              <a:buNone/>
              <a:defRPr sz="2900" b="1"/>
            </a:lvl1pPr>
            <a:lvl2pPr marL="555400" indent="0">
              <a:buNone/>
              <a:defRPr sz="2400" b="1"/>
            </a:lvl2pPr>
            <a:lvl3pPr marL="1110800" indent="0">
              <a:buNone/>
              <a:defRPr sz="2200" b="1"/>
            </a:lvl3pPr>
            <a:lvl4pPr marL="1666200" indent="0">
              <a:buNone/>
              <a:defRPr sz="1900" b="1"/>
            </a:lvl4pPr>
            <a:lvl5pPr marL="2221600" indent="0">
              <a:buNone/>
              <a:defRPr sz="1900" b="1"/>
            </a:lvl5pPr>
            <a:lvl6pPr marL="2777000" indent="0">
              <a:buNone/>
              <a:defRPr sz="1900" b="1"/>
            </a:lvl6pPr>
            <a:lvl7pPr marL="3332400" indent="0">
              <a:buNone/>
              <a:defRPr sz="1900" b="1"/>
            </a:lvl7pPr>
            <a:lvl8pPr marL="3887800" indent="0">
              <a:buNone/>
              <a:defRPr sz="1900" b="1"/>
            </a:lvl8pPr>
            <a:lvl9pPr marL="4443199" indent="0">
              <a:buNone/>
              <a:defRPr sz="19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2140" y="2283619"/>
            <a:ext cx="5409363" cy="4148852"/>
          </a:xfrm>
        </p:spPr>
        <p:txBody>
          <a:bodyPr/>
          <a:lstStyle>
            <a:lvl1pPr>
              <a:defRPr sz="2900"/>
            </a:lvl1pPr>
            <a:lvl2pPr>
              <a:defRPr sz="2400"/>
            </a:lvl2pPr>
            <a:lvl3pPr>
              <a:defRPr sz="22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219174" y="1611869"/>
            <a:ext cx="5411488" cy="671750"/>
          </a:xfrm>
        </p:spPr>
        <p:txBody>
          <a:bodyPr anchor="b"/>
          <a:lstStyle>
            <a:lvl1pPr marL="0" indent="0">
              <a:buNone/>
              <a:defRPr sz="2900" b="1"/>
            </a:lvl1pPr>
            <a:lvl2pPr marL="555400" indent="0">
              <a:buNone/>
              <a:defRPr sz="2400" b="1"/>
            </a:lvl2pPr>
            <a:lvl3pPr marL="1110800" indent="0">
              <a:buNone/>
              <a:defRPr sz="2200" b="1"/>
            </a:lvl3pPr>
            <a:lvl4pPr marL="1666200" indent="0">
              <a:buNone/>
              <a:defRPr sz="1900" b="1"/>
            </a:lvl4pPr>
            <a:lvl5pPr marL="2221600" indent="0">
              <a:buNone/>
              <a:defRPr sz="1900" b="1"/>
            </a:lvl5pPr>
            <a:lvl6pPr marL="2777000" indent="0">
              <a:buNone/>
              <a:defRPr sz="1900" b="1"/>
            </a:lvl6pPr>
            <a:lvl7pPr marL="3332400" indent="0">
              <a:buNone/>
              <a:defRPr sz="1900" b="1"/>
            </a:lvl7pPr>
            <a:lvl8pPr marL="3887800" indent="0">
              <a:buNone/>
              <a:defRPr sz="1900" b="1"/>
            </a:lvl8pPr>
            <a:lvl9pPr marL="4443199" indent="0">
              <a:buNone/>
              <a:defRPr sz="19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219174" y="2283619"/>
            <a:ext cx="5411488" cy="4148852"/>
          </a:xfrm>
        </p:spPr>
        <p:txBody>
          <a:bodyPr/>
          <a:lstStyle>
            <a:lvl1pPr>
              <a:defRPr sz="2900"/>
            </a:lvl1pPr>
            <a:lvl2pPr>
              <a:defRPr sz="2400"/>
            </a:lvl2pPr>
            <a:lvl3pPr>
              <a:defRPr sz="22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DA5769-756F-416A-ABA2-6CB657961F1B}" type="datetime1">
              <a:rPr lang="en-US" smtClean="0"/>
              <a:t>11/23/2023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ПРОЕКТ БЮДЖЕТА ОКРУГА НА 2023-2025 ГОДЫ</a:t>
            </a: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38100">
              <a:lnSpc>
                <a:spcPts val="1240"/>
              </a:lnSpc>
            </a:pPr>
            <a:fld id="{81D60167-4931-47E6-BA6A-407CBD079E47}" type="slidenum">
              <a:rPr lang="ru-RU" spc="-60" smtClean="0"/>
              <a:pPr marL="38100">
                <a:lnSpc>
                  <a:spcPts val="1240"/>
                </a:lnSpc>
              </a:pPr>
              <a:t>‹#›</a:t>
            </a:fld>
            <a:endParaRPr lang="ru-RU" spc="-60" dirty="0"/>
          </a:p>
        </p:txBody>
      </p:sp>
    </p:spTree>
    <p:extLst>
      <p:ext uri="{BB962C8B-B14F-4D97-AF65-F5344CB8AC3E}">
        <p14:creationId xmlns:p14="http://schemas.microsoft.com/office/powerpoint/2010/main" val="25216323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6A731F-9AA5-4DBA-8D23-7A585A86B9C1}" type="datetime1">
              <a:rPr lang="en-US" smtClean="0"/>
              <a:t>11/23/2023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ПРОЕКТ БЮДЖЕТА ОКРУГА НА 2023-2025 ГОДЫ</a:t>
            </a: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38100">
              <a:lnSpc>
                <a:spcPts val="1240"/>
              </a:lnSpc>
            </a:pPr>
            <a:fld id="{81D60167-4931-47E6-BA6A-407CBD079E47}" type="slidenum">
              <a:rPr lang="ru-RU" spc="-60" smtClean="0"/>
              <a:pPr marL="38100">
                <a:lnSpc>
                  <a:spcPts val="1240"/>
                </a:lnSpc>
              </a:pPr>
              <a:t>‹#›</a:t>
            </a:fld>
            <a:endParaRPr lang="ru-RU" spc="-60" dirty="0"/>
          </a:p>
        </p:txBody>
      </p:sp>
    </p:spTree>
    <p:extLst>
      <p:ext uri="{BB962C8B-B14F-4D97-AF65-F5344CB8AC3E}">
        <p14:creationId xmlns:p14="http://schemas.microsoft.com/office/powerpoint/2010/main" val="204045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4E233A-A752-4C36-AAA3-116A872304BE}" type="datetime1">
              <a:rPr lang="en-US" smtClean="0"/>
              <a:t>11/23/2023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ПРОЕКТ БЮДЖЕТА ОКРУГА НА 2023-2025 ГОДЫ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38100">
              <a:lnSpc>
                <a:spcPts val="1240"/>
              </a:lnSpc>
            </a:pPr>
            <a:fld id="{81D60167-4931-47E6-BA6A-407CBD079E47}" type="slidenum">
              <a:rPr lang="ru-RU" spc="-60" smtClean="0"/>
              <a:pPr marL="38100">
                <a:lnSpc>
                  <a:spcPts val="1240"/>
                </a:lnSpc>
              </a:pPr>
              <a:t>‹#›</a:t>
            </a:fld>
            <a:endParaRPr lang="ru-RU" spc="-60" dirty="0"/>
          </a:p>
        </p:txBody>
      </p:sp>
    </p:spTree>
    <p:extLst>
      <p:ext uri="{BB962C8B-B14F-4D97-AF65-F5344CB8AC3E}">
        <p14:creationId xmlns:p14="http://schemas.microsoft.com/office/powerpoint/2010/main" val="22015310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2142" y="286702"/>
            <a:ext cx="4027797" cy="1220153"/>
          </a:xfrm>
        </p:spPr>
        <p:txBody>
          <a:bodyPr anchor="b"/>
          <a:lstStyle>
            <a:lvl1pPr algn="l">
              <a:defRPr sz="24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786595" y="286704"/>
            <a:ext cx="6844065" cy="6145769"/>
          </a:xfrm>
        </p:spPr>
        <p:txBody>
          <a:bodyPr/>
          <a:lstStyle>
            <a:lvl1pPr>
              <a:defRPr sz="3900"/>
            </a:lvl1pPr>
            <a:lvl2pPr>
              <a:defRPr sz="3400"/>
            </a:lvl2pPr>
            <a:lvl3pPr>
              <a:defRPr sz="29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12142" y="1506857"/>
            <a:ext cx="4027797" cy="4925616"/>
          </a:xfrm>
        </p:spPr>
        <p:txBody>
          <a:bodyPr/>
          <a:lstStyle>
            <a:lvl1pPr marL="0" indent="0">
              <a:buNone/>
              <a:defRPr sz="1700"/>
            </a:lvl1pPr>
            <a:lvl2pPr marL="555400" indent="0">
              <a:buNone/>
              <a:defRPr sz="1500"/>
            </a:lvl2pPr>
            <a:lvl3pPr marL="1110800" indent="0">
              <a:buNone/>
              <a:defRPr sz="1200"/>
            </a:lvl3pPr>
            <a:lvl4pPr marL="1666200" indent="0">
              <a:buNone/>
              <a:defRPr sz="1100"/>
            </a:lvl4pPr>
            <a:lvl5pPr marL="2221600" indent="0">
              <a:buNone/>
              <a:defRPr sz="1100"/>
            </a:lvl5pPr>
            <a:lvl6pPr marL="2777000" indent="0">
              <a:buNone/>
              <a:defRPr sz="1100"/>
            </a:lvl6pPr>
            <a:lvl7pPr marL="3332400" indent="0">
              <a:buNone/>
              <a:defRPr sz="1100"/>
            </a:lvl7pPr>
            <a:lvl8pPr marL="3887800" indent="0">
              <a:buNone/>
              <a:defRPr sz="1100"/>
            </a:lvl8pPr>
            <a:lvl9pPr marL="4443199" indent="0">
              <a:buNone/>
              <a:defRPr sz="11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513A02-8D82-4B0E-8C5D-1E35504A92F4}" type="datetime1">
              <a:rPr lang="en-US" smtClean="0"/>
              <a:t>11/23/2023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ПРОЕКТ БЮДЖЕТА ОКРУГА НА 2023-2025 ГОДЫ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38100">
              <a:lnSpc>
                <a:spcPts val="1240"/>
              </a:lnSpc>
            </a:pPr>
            <a:fld id="{81D60167-4931-47E6-BA6A-407CBD079E47}" type="slidenum">
              <a:rPr lang="ru-RU" spc="-60" smtClean="0"/>
              <a:pPr marL="38100">
                <a:lnSpc>
                  <a:spcPts val="1240"/>
                </a:lnSpc>
              </a:pPr>
              <a:t>‹#›</a:t>
            </a:fld>
            <a:endParaRPr lang="ru-RU" spc="-60" dirty="0"/>
          </a:p>
        </p:txBody>
      </p:sp>
    </p:spTree>
    <p:extLst>
      <p:ext uri="{BB962C8B-B14F-4D97-AF65-F5344CB8AC3E}">
        <p14:creationId xmlns:p14="http://schemas.microsoft.com/office/powerpoint/2010/main" val="13511896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399674" y="5040631"/>
            <a:ext cx="7345680" cy="595075"/>
          </a:xfrm>
        </p:spPr>
        <p:txBody>
          <a:bodyPr anchor="b"/>
          <a:lstStyle>
            <a:lvl1pPr algn="l">
              <a:defRPr sz="24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399674" y="643414"/>
            <a:ext cx="7345680" cy="4320540"/>
          </a:xfrm>
        </p:spPr>
        <p:txBody>
          <a:bodyPr/>
          <a:lstStyle>
            <a:lvl1pPr marL="0" indent="0">
              <a:buNone/>
              <a:defRPr sz="3900"/>
            </a:lvl1pPr>
            <a:lvl2pPr marL="555400" indent="0">
              <a:buNone/>
              <a:defRPr sz="3400"/>
            </a:lvl2pPr>
            <a:lvl3pPr marL="1110800" indent="0">
              <a:buNone/>
              <a:defRPr sz="2900"/>
            </a:lvl3pPr>
            <a:lvl4pPr marL="1666200" indent="0">
              <a:buNone/>
              <a:defRPr sz="2400"/>
            </a:lvl4pPr>
            <a:lvl5pPr marL="2221600" indent="0">
              <a:buNone/>
              <a:defRPr sz="2400"/>
            </a:lvl5pPr>
            <a:lvl6pPr marL="2777000" indent="0">
              <a:buNone/>
              <a:defRPr sz="2400"/>
            </a:lvl6pPr>
            <a:lvl7pPr marL="3332400" indent="0">
              <a:buNone/>
              <a:defRPr sz="2400"/>
            </a:lvl7pPr>
            <a:lvl8pPr marL="3887800" indent="0">
              <a:buNone/>
              <a:defRPr sz="2400"/>
            </a:lvl8pPr>
            <a:lvl9pPr marL="4443199" indent="0">
              <a:buNone/>
              <a:defRPr sz="24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399674" y="5635706"/>
            <a:ext cx="7345680" cy="845105"/>
          </a:xfrm>
        </p:spPr>
        <p:txBody>
          <a:bodyPr/>
          <a:lstStyle>
            <a:lvl1pPr marL="0" indent="0">
              <a:buNone/>
              <a:defRPr sz="1700"/>
            </a:lvl1pPr>
            <a:lvl2pPr marL="555400" indent="0">
              <a:buNone/>
              <a:defRPr sz="1500"/>
            </a:lvl2pPr>
            <a:lvl3pPr marL="1110800" indent="0">
              <a:buNone/>
              <a:defRPr sz="1200"/>
            </a:lvl3pPr>
            <a:lvl4pPr marL="1666200" indent="0">
              <a:buNone/>
              <a:defRPr sz="1100"/>
            </a:lvl4pPr>
            <a:lvl5pPr marL="2221600" indent="0">
              <a:buNone/>
              <a:defRPr sz="1100"/>
            </a:lvl5pPr>
            <a:lvl6pPr marL="2777000" indent="0">
              <a:buNone/>
              <a:defRPr sz="1100"/>
            </a:lvl6pPr>
            <a:lvl7pPr marL="3332400" indent="0">
              <a:buNone/>
              <a:defRPr sz="1100"/>
            </a:lvl7pPr>
            <a:lvl8pPr marL="3887800" indent="0">
              <a:buNone/>
              <a:defRPr sz="1100"/>
            </a:lvl8pPr>
            <a:lvl9pPr marL="4443199" indent="0">
              <a:buNone/>
              <a:defRPr sz="11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E91284-1B10-4787-95B9-C287015109DB}" type="datetime1">
              <a:rPr lang="en-US" smtClean="0"/>
              <a:t>11/23/2023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ru-RU" smtClean="0"/>
              <a:t>ПРОЕКТ БЮДЖЕТА ОКРУГА НА 2023-2025 ГОДЫ</a:t>
            </a: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38100">
              <a:lnSpc>
                <a:spcPts val="1240"/>
              </a:lnSpc>
            </a:pPr>
            <a:fld id="{81D60167-4931-47E6-BA6A-407CBD079E47}" type="slidenum">
              <a:rPr lang="ru-RU" spc="-60" smtClean="0"/>
              <a:pPr marL="38100">
                <a:lnSpc>
                  <a:spcPts val="1240"/>
                </a:lnSpc>
              </a:pPr>
              <a:t>‹#›</a:t>
            </a:fld>
            <a:endParaRPr lang="ru-RU" spc="-60" dirty="0"/>
          </a:p>
        </p:txBody>
      </p:sp>
    </p:spTree>
    <p:extLst>
      <p:ext uri="{BB962C8B-B14F-4D97-AF65-F5344CB8AC3E}">
        <p14:creationId xmlns:p14="http://schemas.microsoft.com/office/powerpoint/2010/main" val="29116184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2140" y="288370"/>
            <a:ext cx="11018520" cy="1200150"/>
          </a:xfrm>
          <a:prstGeom prst="rect">
            <a:avLst/>
          </a:prstGeom>
        </p:spPr>
        <p:txBody>
          <a:bodyPr vert="horz" lIns="111080" tIns="55540" rIns="111080" bIns="5554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12140" y="1680212"/>
            <a:ext cx="11018520" cy="4752261"/>
          </a:xfrm>
          <a:prstGeom prst="rect">
            <a:avLst/>
          </a:prstGeom>
        </p:spPr>
        <p:txBody>
          <a:bodyPr vert="horz" lIns="111080" tIns="55540" rIns="111080" bIns="5554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12140" y="6674169"/>
            <a:ext cx="2856653" cy="383381"/>
          </a:xfrm>
          <a:prstGeom prst="rect">
            <a:avLst/>
          </a:prstGeom>
        </p:spPr>
        <p:txBody>
          <a:bodyPr vert="horz" lIns="111080" tIns="55540" rIns="111080" bIns="55540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2C15EC-06A9-4C31-908B-A19864F1F754}" type="datetime1">
              <a:rPr lang="en-US" smtClean="0"/>
              <a:t>11/23/2023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182958" y="6674169"/>
            <a:ext cx="3876887" cy="383381"/>
          </a:xfrm>
          <a:prstGeom prst="rect">
            <a:avLst/>
          </a:prstGeom>
        </p:spPr>
        <p:txBody>
          <a:bodyPr vert="horz" lIns="111080" tIns="55540" rIns="111080" bIns="55540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ru-RU" smtClean="0"/>
              <a:t>ПРОЕКТ БЮДЖЕТА ОКРУГА НА 2023-2025 ГОДЫ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774007" y="6674169"/>
            <a:ext cx="2856653" cy="383381"/>
          </a:xfrm>
          <a:prstGeom prst="rect">
            <a:avLst/>
          </a:prstGeom>
        </p:spPr>
        <p:txBody>
          <a:bodyPr vert="horz" lIns="111080" tIns="55540" rIns="111080" bIns="55540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marL="38100">
              <a:lnSpc>
                <a:spcPts val="1240"/>
              </a:lnSpc>
            </a:pPr>
            <a:fld id="{81D60167-4931-47E6-BA6A-407CBD079E47}" type="slidenum">
              <a:rPr lang="ru-RU" spc="-60" smtClean="0"/>
              <a:pPr marL="38100">
                <a:lnSpc>
                  <a:spcPts val="1240"/>
                </a:lnSpc>
              </a:pPr>
              <a:t>‹#›</a:t>
            </a:fld>
            <a:endParaRPr lang="ru-RU" spc="-60" dirty="0"/>
          </a:p>
        </p:txBody>
      </p:sp>
    </p:spTree>
    <p:extLst>
      <p:ext uri="{BB962C8B-B14F-4D97-AF65-F5344CB8AC3E}">
        <p14:creationId xmlns:p14="http://schemas.microsoft.com/office/powerpoint/2010/main" val="24573181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681" r:id="rId2"/>
    <p:sldLayoutId id="2147483682" r:id="rId3"/>
    <p:sldLayoutId id="2147483683" r:id="rId4"/>
    <p:sldLayoutId id="2147483684" r:id="rId5"/>
    <p:sldLayoutId id="2147483685" r:id="rId6"/>
    <p:sldLayoutId id="2147483686" r:id="rId7"/>
    <p:sldLayoutId id="2147483687" r:id="rId8"/>
    <p:sldLayoutId id="2147483688" r:id="rId9"/>
    <p:sldLayoutId id="2147483689" r:id="rId10"/>
    <p:sldLayoutId id="2147483690" r:id="rId11"/>
    <p:sldLayoutId id="2147483691" r:id="rId12"/>
  </p:sldLayoutIdLst>
  <p:hf sldNum="0" hdr="0" dt="0"/>
  <p:txStyles>
    <p:titleStyle>
      <a:lvl1pPr algn="ctr" defTabSz="1110800" rtl="0" eaLnBrk="1" latinLnBrk="0" hangingPunct="1">
        <a:spcBef>
          <a:spcPct val="0"/>
        </a:spcBef>
        <a:buNone/>
        <a:defRPr sz="5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16551" indent="-416551" algn="l" defTabSz="1110800" rtl="0" eaLnBrk="1" latinLnBrk="0" hangingPunct="1">
        <a:spcBef>
          <a:spcPct val="20000"/>
        </a:spcBef>
        <a:buFont typeface="Arial" pitchFamily="34" charset="0"/>
        <a:buChar char="•"/>
        <a:defRPr sz="3900" kern="1200">
          <a:solidFill>
            <a:schemeClr val="tx1"/>
          </a:solidFill>
          <a:latin typeface="+mn-lt"/>
          <a:ea typeface="+mn-ea"/>
          <a:cs typeface="+mn-cs"/>
        </a:defRPr>
      </a:lvl1pPr>
      <a:lvl2pPr marL="902525" indent="-347124" algn="l" defTabSz="1110800" rtl="0" eaLnBrk="1" latinLnBrk="0" hangingPunct="1">
        <a:spcBef>
          <a:spcPct val="20000"/>
        </a:spcBef>
        <a:buFont typeface="Arial" pitchFamily="34" charset="0"/>
        <a:buChar char="–"/>
        <a:defRPr sz="3400" kern="1200">
          <a:solidFill>
            <a:schemeClr val="tx1"/>
          </a:solidFill>
          <a:latin typeface="+mn-lt"/>
          <a:ea typeface="+mn-ea"/>
          <a:cs typeface="+mn-cs"/>
        </a:defRPr>
      </a:lvl2pPr>
      <a:lvl3pPr marL="1388500" indent="-277700" algn="l" defTabSz="1110800" rtl="0" eaLnBrk="1" latinLnBrk="0" hangingPunct="1">
        <a:spcBef>
          <a:spcPct val="20000"/>
        </a:spcBef>
        <a:buFont typeface="Arial" pitchFamily="34" charset="0"/>
        <a:buChar char="•"/>
        <a:defRPr sz="2900" kern="1200">
          <a:solidFill>
            <a:schemeClr val="tx1"/>
          </a:solidFill>
          <a:latin typeface="+mn-lt"/>
          <a:ea typeface="+mn-ea"/>
          <a:cs typeface="+mn-cs"/>
        </a:defRPr>
      </a:lvl3pPr>
      <a:lvl4pPr marL="1943900" indent="-277700" algn="l" defTabSz="1110800" rtl="0" eaLnBrk="1" latinLnBrk="0" hangingPunct="1">
        <a:spcBef>
          <a:spcPct val="20000"/>
        </a:spcBef>
        <a:buFont typeface="Arial" pitchFamily="34" charset="0"/>
        <a:buChar char="–"/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99300" indent="-277700" algn="l" defTabSz="1110800" rtl="0" eaLnBrk="1" latinLnBrk="0" hangingPunct="1">
        <a:spcBef>
          <a:spcPct val="20000"/>
        </a:spcBef>
        <a:buFont typeface="Arial" pitchFamily="34" charset="0"/>
        <a:buChar char="»"/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54700" indent="-277700" algn="l" defTabSz="11108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10099" indent="-277700" algn="l" defTabSz="11108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165500" indent="-277700" algn="l" defTabSz="11108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720900" indent="-277700" algn="l" defTabSz="11108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1110800" rtl="0" eaLnBrk="1" latinLnBrk="0" hangingPunct="1"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555400" algn="l" defTabSz="1110800" rtl="0" eaLnBrk="1" latinLnBrk="0" hangingPunct="1"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1110800" algn="l" defTabSz="1110800" rtl="0" eaLnBrk="1" latinLnBrk="0" hangingPunct="1"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666200" algn="l" defTabSz="1110800" rtl="0" eaLnBrk="1" latinLnBrk="0" hangingPunct="1">
        <a:defRPr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2221600" algn="l" defTabSz="1110800" rtl="0" eaLnBrk="1" latinLnBrk="0" hangingPunct="1">
        <a:defRPr sz="2200" kern="1200">
          <a:solidFill>
            <a:schemeClr val="tx1"/>
          </a:solidFill>
          <a:latin typeface="+mn-lt"/>
          <a:ea typeface="+mn-ea"/>
          <a:cs typeface="+mn-cs"/>
        </a:defRPr>
      </a:lvl5pPr>
      <a:lvl6pPr marL="2777000" algn="l" defTabSz="1110800" rtl="0" eaLnBrk="1" latinLnBrk="0" hangingPunct="1">
        <a:defRPr sz="2200" kern="1200">
          <a:solidFill>
            <a:schemeClr val="tx1"/>
          </a:solidFill>
          <a:latin typeface="+mn-lt"/>
          <a:ea typeface="+mn-ea"/>
          <a:cs typeface="+mn-cs"/>
        </a:defRPr>
      </a:lvl6pPr>
      <a:lvl7pPr marL="3332400" algn="l" defTabSz="1110800" rtl="0" eaLnBrk="1" latinLnBrk="0" hangingPunct="1">
        <a:defRPr sz="2200" kern="1200">
          <a:solidFill>
            <a:schemeClr val="tx1"/>
          </a:solidFill>
          <a:latin typeface="+mn-lt"/>
          <a:ea typeface="+mn-ea"/>
          <a:cs typeface="+mn-cs"/>
        </a:defRPr>
      </a:lvl7pPr>
      <a:lvl8pPr marL="3887800" algn="l" defTabSz="1110800" rtl="0" eaLnBrk="1" latinLnBrk="0" hangingPunct="1">
        <a:defRPr sz="2200" kern="1200">
          <a:solidFill>
            <a:schemeClr val="tx1"/>
          </a:solidFill>
          <a:latin typeface="+mn-lt"/>
          <a:ea typeface="+mn-ea"/>
          <a:cs typeface="+mn-cs"/>
        </a:defRPr>
      </a:lvl8pPr>
      <a:lvl9pPr marL="4443199" algn="l" defTabSz="1110800" rtl="0" eaLnBrk="1" latinLnBrk="0" hangingPunct="1">
        <a:defRPr sz="2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57.png"/><Relationship Id="rId4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png"/><Relationship Id="rId3" Type="http://schemas.openxmlformats.org/officeDocument/2006/relationships/image" Target="../media/image59.png"/><Relationship Id="rId7" Type="http://schemas.openxmlformats.org/officeDocument/2006/relationships/image" Target="../media/image63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2.png"/><Relationship Id="rId5" Type="http://schemas.openxmlformats.org/officeDocument/2006/relationships/image" Target="../media/image61.png"/><Relationship Id="rId4" Type="http://schemas.openxmlformats.org/officeDocument/2006/relationships/image" Target="../media/image60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7.emf"/><Relationship Id="rId3" Type="http://schemas.openxmlformats.org/officeDocument/2006/relationships/image" Target="../media/image45.png"/><Relationship Id="rId7" Type="http://schemas.openxmlformats.org/officeDocument/2006/relationships/image" Target="../media/image66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5.png"/><Relationship Id="rId5" Type="http://schemas.openxmlformats.org/officeDocument/2006/relationships/image" Target="../media/image11.png"/><Relationship Id="rId4" Type="http://schemas.openxmlformats.org/officeDocument/2006/relationships/image" Target="../media/image64.png"/><Relationship Id="rId9" Type="http://schemas.openxmlformats.org/officeDocument/2006/relationships/image" Target="../media/image68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png"/><Relationship Id="rId3" Type="http://schemas.openxmlformats.org/officeDocument/2006/relationships/image" Target="../media/image69.emf"/><Relationship Id="rId7" Type="http://schemas.openxmlformats.org/officeDocument/2006/relationships/image" Target="../media/image73.emf"/><Relationship Id="rId12" Type="http://schemas.openxmlformats.org/officeDocument/2006/relationships/image" Target="../media/image7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72.emf"/><Relationship Id="rId11" Type="http://schemas.openxmlformats.org/officeDocument/2006/relationships/image" Target="../media/image76.png"/><Relationship Id="rId5" Type="http://schemas.openxmlformats.org/officeDocument/2006/relationships/image" Target="../media/image71.emf"/><Relationship Id="rId10" Type="http://schemas.openxmlformats.org/officeDocument/2006/relationships/image" Target="../media/image75.png"/><Relationship Id="rId4" Type="http://schemas.openxmlformats.org/officeDocument/2006/relationships/image" Target="../media/image70.emf"/><Relationship Id="rId9" Type="http://schemas.openxmlformats.org/officeDocument/2006/relationships/image" Target="../media/image74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png"/><Relationship Id="rId3" Type="http://schemas.openxmlformats.org/officeDocument/2006/relationships/image" Target="../media/image79.png"/><Relationship Id="rId7" Type="http://schemas.openxmlformats.org/officeDocument/2006/relationships/image" Target="../media/image83.png"/><Relationship Id="rId2" Type="http://schemas.openxmlformats.org/officeDocument/2006/relationships/image" Target="../media/image78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82.png"/><Relationship Id="rId5" Type="http://schemas.openxmlformats.org/officeDocument/2006/relationships/image" Target="../media/image81.png"/><Relationship Id="rId4" Type="http://schemas.openxmlformats.org/officeDocument/2006/relationships/image" Target="../media/image8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png"/><Relationship Id="rId7" Type="http://schemas.openxmlformats.org/officeDocument/2006/relationships/image" Target="../media/image13.png"/><Relationship Id="rId2" Type="http://schemas.openxmlformats.org/officeDocument/2006/relationships/image" Target="../media/image84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87.png"/><Relationship Id="rId5" Type="http://schemas.openxmlformats.org/officeDocument/2006/relationships/image" Target="../media/image45.png"/><Relationship Id="rId4" Type="http://schemas.openxmlformats.org/officeDocument/2006/relationships/image" Target="../media/image86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png"/><Relationship Id="rId2" Type="http://schemas.openxmlformats.org/officeDocument/2006/relationships/image" Target="../media/image88.pn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png"/><Relationship Id="rId2" Type="http://schemas.openxmlformats.org/officeDocument/2006/relationships/image" Target="../media/image88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63.png"/><Relationship Id="rId5" Type="http://schemas.openxmlformats.org/officeDocument/2006/relationships/chart" Target="../charts/chart4.xml"/><Relationship Id="rId4" Type="http://schemas.openxmlformats.org/officeDocument/2006/relationships/image" Target="../media/image91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image" Target="../media/image8.png"/><Relationship Id="rId7" Type="http://schemas.openxmlformats.org/officeDocument/2006/relationships/image" Target="../media/image12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8" Type="http://schemas.microsoft.com/office/2007/relationships/hdphoto" Target="../media/hdphoto1.wdp"/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Relationship Id="rId9" Type="http://schemas.openxmlformats.org/officeDocument/2006/relationships/chart" Target="../charts/char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png"/><Relationship Id="rId13" Type="http://schemas.openxmlformats.org/officeDocument/2006/relationships/image" Target="../media/image37.png"/><Relationship Id="rId3" Type="http://schemas.openxmlformats.org/officeDocument/2006/relationships/image" Target="../media/image27.png"/><Relationship Id="rId7" Type="http://schemas.openxmlformats.org/officeDocument/2006/relationships/image" Target="../media/image31.png"/><Relationship Id="rId12" Type="http://schemas.openxmlformats.org/officeDocument/2006/relationships/image" Target="../media/image36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0.png"/><Relationship Id="rId11" Type="http://schemas.openxmlformats.org/officeDocument/2006/relationships/image" Target="../media/image35.png"/><Relationship Id="rId5" Type="http://schemas.openxmlformats.org/officeDocument/2006/relationships/image" Target="../media/image29.png"/><Relationship Id="rId15" Type="http://schemas.openxmlformats.org/officeDocument/2006/relationships/image" Target="../media/image38.png"/><Relationship Id="rId10" Type="http://schemas.openxmlformats.org/officeDocument/2006/relationships/image" Target="../media/image34.png"/><Relationship Id="rId4" Type="http://schemas.openxmlformats.org/officeDocument/2006/relationships/image" Target="../media/image28.png"/><Relationship Id="rId9" Type="http://schemas.openxmlformats.org/officeDocument/2006/relationships/image" Target="../media/image33.png"/><Relationship Id="rId14" Type="http://schemas.openxmlformats.org/officeDocument/2006/relationships/image" Target="../media/image16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png"/><Relationship Id="rId3" Type="http://schemas.openxmlformats.org/officeDocument/2006/relationships/image" Target="../media/image40.png"/><Relationship Id="rId7" Type="http://schemas.openxmlformats.org/officeDocument/2006/relationships/image" Target="../media/image44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3.png"/><Relationship Id="rId5" Type="http://schemas.openxmlformats.org/officeDocument/2006/relationships/image" Target="../media/image42.png"/><Relationship Id="rId4" Type="http://schemas.openxmlformats.org/officeDocument/2006/relationships/image" Target="../media/image41.png"/><Relationship Id="rId9" Type="http://schemas.openxmlformats.org/officeDocument/2006/relationships/image" Target="../media/image46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1.png"/><Relationship Id="rId3" Type="http://schemas.openxmlformats.org/officeDocument/2006/relationships/image" Target="../media/image45.png"/><Relationship Id="rId7" Type="http://schemas.openxmlformats.org/officeDocument/2006/relationships/image" Target="../media/image50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49.png"/><Relationship Id="rId11" Type="http://schemas.openxmlformats.org/officeDocument/2006/relationships/image" Target="../media/image54.png"/><Relationship Id="rId5" Type="http://schemas.openxmlformats.org/officeDocument/2006/relationships/image" Target="../media/image48.png"/><Relationship Id="rId10" Type="http://schemas.openxmlformats.org/officeDocument/2006/relationships/image" Target="../media/image53.png"/><Relationship Id="rId4" Type="http://schemas.openxmlformats.org/officeDocument/2006/relationships/image" Target="../media/image47.png"/><Relationship Id="rId9" Type="http://schemas.openxmlformats.org/officeDocument/2006/relationships/image" Target="../media/image5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Рисунок 22" descr="O:\Авакова\ЭБ\Герб.pn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000" y="552450"/>
            <a:ext cx="954800" cy="1091977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sp>
        <p:nvSpPr>
          <p:cNvPr id="27" name="TextBox 26"/>
          <p:cNvSpPr txBox="1"/>
          <p:nvPr/>
        </p:nvSpPr>
        <p:spPr>
          <a:xfrm>
            <a:off x="1746482" y="744495"/>
            <a:ext cx="390798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Bahnschrift Condensed" pitchFamily="34" charset="0"/>
                <a:ea typeface="Tahoma" panose="020B0604030504040204" pitchFamily="34" charset="0"/>
                <a:cs typeface="Tahoma" panose="020B0604030504040204" pitchFamily="34" charset="0"/>
              </a:rPr>
              <a:t>Муниципальное образование Печенгского муниципального округа</a:t>
            </a:r>
            <a:endParaRPr lang="ru-RU" sz="2000" dirty="0">
              <a:latin typeface="Bahnschrift Condensed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397000" y="3510991"/>
            <a:ext cx="81123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792808" y="2756938"/>
            <a:ext cx="8192846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100" dirty="0" smtClean="0">
                <a:solidFill>
                  <a:srgbClr val="0070C0"/>
                </a:solidFill>
                <a:latin typeface="Bahnschrift Condensed" pitchFamily="34" charset="0"/>
                <a:ea typeface="Microsoft JhengHei UI" pitchFamily="34" charset="-120"/>
              </a:rPr>
              <a:t>О ПРОЕКТЕ БЮДЖЕТА ОКРУГА НА 2024 ГОД И НА ПЛАНОВЫЙ ПЕРИОД 2025 И 2026 ГОДОВ </a:t>
            </a:r>
            <a:endParaRPr lang="ru-RU" sz="3100" dirty="0">
              <a:solidFill>
                <a:srgbClr val="0070C0"/>
              </a:solidFill>
              <a:latin typeface="Bahnschrift Condensed" pitchFamily="34" charset="0"/>
              <a:ea typeface="Microsoft JhengHei UI" pitchFamily="34" charset="-12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612140" y="288370"/>
            <a:ext cx="11018520" cy="647784"/>
          </a:xfrm>
        </p:spPr>
        <p:txBody>
          <a:bodyPr>
            <a:normAutofit/>
          </a:bodyPr>
          <a:lstStyle/>
          <a:p>
            <a:pPr lvl="0" defTabSz="914400">
              <a:spcBef>
                <a:spcPts val="0"/>
              </a:spcBef>
            </a:pPr>
            <a:r>
              <a:rPr lang="ru-RU" sz="2500" dirty="0">
                <a:solidFill>
                  <a:prstClr val="black">
                    <a:tint val="75000"/>
                  </a:prstClr>
                </a:solidFill>
                <a:latin typeface="Bahnschrift Condensed" pitchFamily="34" charset="0"/>
                <a:ea typeface="+mn-ea"/>
                <a:cs typeface="+mn-cs"/>
              </a:rPr>
              <a:t>ПРОЕКТ БЮДЖЕТА ОКРУГА НА </a:t>
            </a:r>
            <a:r>
              <a:rPr lang="ru-RU" sz="2500" dirty="0" smtClean="0">
                <a:solidFill>
                  <a:prstClr val="black">
                    <a:tint val="75000"/>
                  </a:prstClr>
                </a:solidFill>
                <a:latin typeface="Bahnschrift Condensed" pitchFamily="34" charset="0"/>
                <a:ea typeface="+mn-ea"/>
                <a:cs typeface="+mn-cs"/>
              </a:rPr>
              <a:t>2024-2026 ГОДЫ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2737024" y="1000840"/>
            <a:ext cx="66967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rgbClr val="0070C0"/>
                </a:solidFill>
                <a:latin typeface="Bahnschrift Condensed" pitchFamily="34" charset="0"/>
              </a:rPr>
              <a:t>-</a:t>
            </a:r>
            <a:r>
              <a:rPr lang="ru-RU" sz="2800" dirty="0" smtClean="0">
                <a:latin typeface="Bahnschrift Condensed" pitchFamily="34" charset="0"/>
              </a:rPr>
              <a:t> </a:t>
            </a:r>
            <a:r>
              <a:rPr lang="ru-RU" sz="2800" dirty="0" smtClean="0">
                <a:solidFill>
                  <a:schemeClr val="accent6">
                    <a:lumMod val="75000"/>
                  </a:schemeClr>
                </a:solidFill>
                <a:latin typeface="Bahnschrift Condensed" pitchFamily="34" charset="0"/>
              </a:rPr>
              <a:t>ФИЗИЧЕСКАЯ КУЛЬТУРА И СПОРТ</a:t>
            </a:r>
            <a:r>
              <a:rPr lang="ru-RU" sz="2800" dirty="0" smtClean="0">
                <a:solidFill>
                  <a:srgbClr val="0070C0"/>
                </a:solidFill>
                <a:latin typeface="Bahnschrift Condensed" pitchFamily="34" charset="0"/>
              </a:rPr>
              <a:t> -</a:t>
            </a:r>
            <a:endParaRPr lang="ru-RU" sz="2800" dirty="0">
              <a:solidFill>
                <a:srgbClr val="0070C0"/>
              </a:solidFill>
              <a:latin typeface="Bahnschrift Condensed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504776" y="1324005"/>
            <a:ext cx="18722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Bahnschrift Condensed" pitchFamily="34" charset="0"/>
              </a:rPr>
              <a:t>НА 2024 ГОД</a:t>
            </a:r>
            <a:endParaRPr lang="ru-RU" sz="2000" dirty="0">
              <a:solidFill>
                <a:schemeClr val="accent2">
                  <a:lumMod val="60000"/>
                  <a:lumOff val="40000"/>
                </a:schemeClr>
              </a:solidFill>
              <a:latin typeface="Bahnschrift Condensed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106899" y="5328642"/>
            <a:ext cx="28803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solidFill>
                  <a:srgbClr val="FFFFFF"/>
                </a:solidFill>
                <a:latin typeface="Arial Narrow" pitchFamily="34" charset="0"/>
              </a:rPr>
              <a:t>Налог на доходы физических лиц</a:t>
            </a:r>
          </a:p>
          <a:p>
            <a:pPr algn="ctr"/>
            <a:r>
              <a:rPr lang="ru-RU" sz="1400" b="1" dirty="0" smtClean="0">
                <a:solidFill>
                  <a:srgbClr val="FFFFFF"/>
                </a:solidFill>
                <a:latin typeface="Arial Narrow" pitchFamily="34" charset="0"/>
              </a:rPr>
              <a:t>68,6%</a:t>
            </a:r>
            <a:endParaRPr lang="ru-RU" sz="1400" b="1" dirty="0">
              <a:solidFill>
                <a:srgbClr val="FFFFFF"/>
              </a:solidFill>
              <a:latin typeface="Arial Narrow" pitchFamily="34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936823" y="1750009"/>
            <a:ext cx="3050395" cy="682220"/>
          </a:xfrm>
          <a:prstGeom prst="rect">
            <a:avLst/>
          </a:prstGeom>
          <a:solidFill>
            <a:srgbClr val="007AD6"/>
          </a:solidFill>
          <a:ln w="1587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marL="361950"/>
            <a:r>
              <a:rPr lang="ru-RU" sz="1600" dirty="0" smtClean="0">
                <a:solidFill>
                  <a:schemeClr val="bg1"/>
                </a:solidFill>
                <a:latin typeface="Bahnschrift Condensed" pitchFamily="34" charset="0"/>
              </a:rPr>
              <a:t>        </a:t>
            </a:r>
            <a:r>
              <a:rPr lang="ru-RU" sz="3500" dirty="0" smtClean="0">
                <a:solidFill>
                  <a:schemeClr val="bg1"/>
                </a:solidFill>
                <a:latin typeface="Bahnschrift Condensed" pitchFamily="34" charset="0"/>
              </a:rPr>
              <a:t>96,0 </a:t>
            </a:r>
            <a:r>
              <a:rPr lang="ru-RU" sz="1400" dirty="0" smtClean="0">
                <a:solidFill>
                  <a:schemeClr val="bg1"/>
                </a:solidFill>
                <a:latin typeface="Bahnschrift Condensed" pitchFamily="34" charset="0"/>
              </a:rPr>
              <a:t>млн рублей</a:t>
            </a:r>
          </a:p>
        </p:txBody>
      </p:sp>
      <p:sp>
        <p:nvSpPr>
          <p:cNvPr id="39" name="Прямоугольник 38"/>
          <p:cNvSpPr/>
          <p:nvPr/>
        </p:nvSpPr>
        <p:spPr>
          <a:xfrm>
            <a:off x="936824" y="2590955"/>
            <a:ext cx="3096344" cy="3889815"/>
          </a:xfrm>
          <a:prstGeom prst="rect">
            <a:avLst/>
          </a:prstGeom>
          <a:solidFill>
            <a:schemeClr val="bg1"/>
          </a:solidFill>
          <a:ln w="190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marL="361950"/>
            <a:r>
              <a:rPr lang="ru-RU" sz="1700" dirty="0" smtClean="0">
                <a:solidFill>
                  <a:prstClr val="black"/>
                </a:solidFill>
                <a:latin typeface="Bahnschrift Condensed" pitchFamily="34" charset="0"/>
              </a:rPr>
              <a:t>Развитие массового спорта</a:t>
            </a:r>
            <a:endParaRPr lang="ru-RU" sz="1700" dirty="0">
              <a:solidFill>
                <a:prstClr val="black"/>
              </a:solidFill>
              <a:latin typeface="Bahnschrift Condensed" pitchFamily="34" charset="0"/>
            </a:endParaRPr>
          </a:p>
          <a:p>
            <a:pPr marL="809625" lvl="0"/>
            <a:endParaRPr lang="ru-RU" sz="1000" dirty="0">
              <a:solidFill>
                <a:prstClr val="black"/>
              </a:solidFill>
              <a:latin typeface="Bahnschrift Condensed" pitchFamily="34" charset="0"/>
            </a:endParaRPr>
          </a:p>
        </p:txBody>
      </p:sp>
      <p:sp>
        <p:nvSpPr>
          <p:cNvPr id="42" name="Прямоугольник 41"/>
          <p:cNvSpPr/>
          <p:nvPr/>
        </p:nvSpPr>
        <p:spPr>
          <a:xfrm>
            <a:off x="4160939" y="5714622"/>
            <a:ext cx="7073027" cy="771958"/>
          </a:xfrm>
          <a:prstGeom prst="rect">
            <a:avLst/>
          </a:prstGeom>
          <a:solidFill>
            <a:schemeClr val="bg1"/>
          </a:solidFill>
          <a:ln w="190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marL="1076325"/>
            <a:r>
              <a:rPr lang="ru-RU" sz="1500" dirty="0" smtClean="0">
                <a:solidFill>
                  <a:schemeClr val="tx1"/>
                </a:solidFill>
                <a:latin typeface="Bahnschrift Condensed" pitchFamily="34" charset="0"/>
              </a:rPr>
              <a:t>              </a:t>
            </a:r>
            <a:r>
              <a:rPr lang="ru-RU" sz="1700" dirty="0" smtClean="0">
                <a:solidFill>
                  <a:schemeClr val="tx1"/>
                </a:solidFill>
                <a:latin typeface="Bahnschrift Condensed" pitchFamily="34" charset="0"/>
              </a:rPr>
              <a:t>Финансовое обеспечение деятельности СК Металлург, СК Дельфин</a:t>
            </a:r>
            <a:endParaRPr lang="ru-RU" sz="1700" dirty="0">
              <a:solidFill>
                <a:schemeClr val="accent6">
                  <a:lumMod val="75000"/>
                </a:schemeClr>
              </a:solidFill>
              <a:latin typeface="Bahnschrift Condensed" pitchFamily="34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8066336" y="2954120"/>
            <a:ext cx="76655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dirty="0" smtClean="0">
                <a:solidFill>
                  <a:srgbClr val="0070C0"/>
                </a:solidFill>
                <a:latin typeface="Bahnschrift Condensed" pitchFamily="34" charset="0"/>
              </a:rPr>
              <a:t>278,5</a:t>
            </a:r>
          </a:p>
          <a:p>
            <a:r>
              <a:rPr lang="ru-RU" sz="1200" dirty="0">
                <a:latin typeface="Bahnschrift Condensed" pitchFamily="34" charset="0"/>
              </a:rPr>
              <a:t>м</a:t>
            </a:r>
            <a:r>
              <a:rPr lang="ru-RU" sz="1200" dirty="0" smtClean="0">
                <a:latin typeface="Bahnschrift Condensed" pitchFamily="34" charset="0"/>
              </a:rPr>
              <a:t>лн рублей</a:t>
            </a:r>
            <a:endParaRPr lang="ru-RU" sz="1200" dirty="0">
              <a:latin typeface="Bahnschrift Condensed" pitchFamily="34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6553448" y="2163133"/>
            <a:ext cx="766557" cy="7848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300" dirty="0" smtClean="0">
                <a:solidFill>
                  <a:schemeClr val="accent6">
                    <a:lumMod val="75000"/>
                  </a:schemeClr>
                </a:solidFill>
                <a:latin typeface="Bahnschrift Condensed" pitchFamily="34" charset="0"/>
              </a:rPr>
              <a:t>9,0</a:t>
            </a:r>
          </a:p>
          <a:p>
            <a:r>
              <a:rPr lang="ru-RU" sz="1200" dirty="0">
                <a:latin typeface="Bahnschrift Condensed" pitchFamily="34" charset="0"/>
              </a:rPr>
              <a:t>м</a:t>
            </a:r>
            <a:r>
              <a:rPr lang="ru-RU" sz="1200" dirty="0" smtClean="0">
                <a:latin typeface="Bahnschrift Condensed" pitchFamily="34" charset="0"/>
              </a:rPr>
              <a:t>лн рублей</a:t>
            </a:r>
            <a:endParaRPr lang="ru-RU" sz="1200" dirty="0">
              <a:latin typeface="Bahnschrift Condensed" pitchFamily="34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1970467" y="2965717"/>
            <a:ext cx="766557" cy="7848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300" dirty="0" smtClean="0">
                <a:solidFill>
                  <a:schemeClr val="accent6">
                    <a:lumMod val="75000"/>
                  </a:schemeClr>
                </a:solidFill>
                <a:latin typeface="Bahnschrift Condensed" pitchFamily="34" charset="0"/>
              </a:rPr>
              <a:t>3,9</a:t>
            </a:r>
          </a:p>
          <a:p>
            <a:r>
              <a:rPr lang="ru-RU" sz="1200" dirty="0">
                <a:latin typeface="Bahnschrift Condensed" pitchFamily="34" charset="0"/>
              </a:rPr>
              <a:t>м</a:t>
            </a:r>
            <a:r>
              <a:rPr lang="ru-RU" sz="1200" dirty="0" smtClean="0">
                <a:latin typeface="Bahnschrift Condensed" pitchFamily="34" charset="0"/>
              </a:rPr>
              <a:t>лн рублей</a:t>
            </a:r>
            <a:endParaRPr lang="ru-RU" sz="1200" dirty="0">
              <a:latin typeface="Bahnschrift Condensed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800921" y="3638388"/>
            <a:ext cx="2091632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1400" dirty="0" smtClean="0">
              <a:latin typeface="Bahnschrift Condensed" pitchFamily="34" charset="0"/>
            </a:endParaRPr>
          </a:p>
          <a:p>
            <a:r>
              <a:rPr lang="ru-RU" sz="1400" dirty="0" smtClean="0">
                <a:latin typeface="Bahnschrift Condensed" pitchFamily="34" charset="0"/>
              </a:rPr>
              <a:t>участие спортсменов Печенгского муниципального округа в областных, общероссийских и международных соревнованиях</a:t>
            </a:r>
          </a:p>
          <a:p>
            <a:endParaRPr lang="ru-RU" sz="1400" dirty="0" smtClean="0">
              <a:latin typeface="Bahnschrift Condensed" pitchFamily="34" charset="0"/>
            </a:endParaRPr>
          </a:p>
          <a:p>
            <a:r>
              <a:rPr lang="ru-RU" sz="1400" dirty="0" smtClean="0">
                <a:latin typeface="Bahnschrift Condensed" pitchFamily="34" charset="0"/>
              </a:rPr>
              <a:t>организация и участие обучающихся в физкультурно-оздоровительных мероприятиях</a:t>
            </a:r>
          </a:p>
        </p:txBody>
      </p:sp>
      <p:sp>
        <p:nvSpPr>
          <p:cNvPr id="56" name="Прямоугольник 55"/>
          <p:cNvSpPr/>
          <p:nvPr/>
        </p:nvSpPr>
        <p:spPr>
          <a:xfrm>
            <a:off x="4160940" y="1750008"/>
            <a:ext cx="7073027" cy="3915382"/>
          </a:xfrm>
          <a:prstGeom prst="rect">
            <a:avLst/>
          </a:prstGeom>
          <a:solidFill>
            <a:schemeClr val="bg1"/>
          </a:solidFill>
          <a:ln w="190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marL="361950"/>
            <a:r>
              <a:rPr lang="ru-RU" sz="1500" dirty="0" smtClean="0">
                <a:solidFill>
                  <a:prstClr val="black"/>
                </a:solidFill>
                <a:latin typeface="Bahnschrift Condensed" pitchFamily="34" charset="0"/>
              </a:rPr>
              <a:t>  </a:t>
            </a:r>
            <a:r>
              <a:rPr lang="ru-RU" sz="1700" dirty="0" smtClean="0">
                <a:solidFill>
                  <a:prstClr val="black"/>
                </a:solidFill>
                <a:latin typeface="Bahnschrift Condensed" pitchFamily="34" charset="0"/>
              </a:rPr>
              <a:t>Улучшение МТБ спортивных учреждений</a:t>
            </a:r>
            <a:endParaRPr lang="ru-RU" sz="1700" dirty="0">
              <a:solidFill>
                <a:prstClr val="black"/>
              </a:solidFill>
              <a:latin typeface="Bahnschrift Condensed" pitchFamily="34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1037528" y="4106179"/>
            <a:ext cx="763393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200" dirty="0" smtClean="0">
                <a:solidFill>
                  <a:srgbClr val="0070C0"/>
                </a:solidFill>
                <a:latin typeface="Bahnschrift Condensed" pitchFamily="34" charset="0"/>
              </a:rPr>
              <a:t>3,0</a:t>
            </a:r>
          </a:p>
          <a:p>
            <a:r>
              <a:rPr lang="ru-RU" sz="1200" dirty="0">
                <a:latin typeface="Bahnschrift Condensed" pitchFamily="34" charset="0"/>
              </a:rPr>
              <a:t>м</a:t>
            </a:r>
            <a:r>
              <a:rPr lang="ru-RU" sz="1200" dirty="0" smtClean="0">
                <a:latin typeface="Bahnschrift Condensed" pitchFamily="34" charset="0"/>
              </a:rPr>
              <a:t>лн рублей</a:t>
            </a:r>
            <a:endParaRPr lang="ru-RU" sz="1200" dirty="0">
              <a:latin typeface="Bahnschrift Condensed" pitchFamily="34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1106900" y="5461964"/>
            <a:ext cx="766028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200" dirty="0" smtClean="0">
                <a:solidFill>
                  <a:srgbClr val="0070C0"/>
                </a:solidFill>
                <a:latin typeface="Bahnschrift Condensed" pitchFamily="34" charset="0"/>
              </a:rPr>
              <a:t>0,9</a:t>
            </a:r>
          </a:p>
          <a:p>
            <a:r>
              <a:rPr lang="ru-RU" sz="1200" dirty="0">
                <a:latin typeface="Bahnschrift Condensed" pitchFamily="34" charset="0"/>
              </a:rPr>
              <a:t>м</a:t>
            </a:r>
            <a:r>
              <a:rPr lang="ru-RU" sz="1200" dirty="0" smtClean="0">
                <a:latin typeface="Bahnschrift Condensed" pitchFamily="34" charset="0"/>
              </a:rPr>
              <a:t>лн рублей</a:t>
            </a:r>
            <a:endParaRPr lang="ru-RU" sz="1200" dirty="0">
              <a:latin typeface="Bahnschrift Condensed" pitchFamily="34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7527" y="1865585"/>
            <a:ext cx="518117" cy="451067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7082" y="2563947"/>
            <a:ext cx="359634" cy="384016"/>
          </a:xfrm>
          <a:prstGeom prst="rect">
            <a:avLst/>
          </a:prstGeom>
        </p:spPr>
      </p:pic>
      <p:sp>
        <p:nvSpPr>
          <p:cNvPr id="31" name="TextBox 30"/>
          <p:cNvSpPr txBox="1"/>
          <p:nvPr/>
        </p:nvSpPr>
        <p:spPr>
          <a:xfrm>
            <a:off x="4665332" y="5769741"/>
            <a:ext cx="766557" cy="6617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500" dirty="0" smtClean="0">
                <a:solidFill>
                  <a:srgbClr val="0070C0"/>
                </a:solidFill>
                <a:latin typeface="Bahnschrift Condensed" pitchFamily="34" charset="0"/>
              </a:rPr>
              <a:t>79,2</a:t>
            </a:r>
          </a:p>
          <a:p>
            <a:r>
              <a:rPr lang="ru-RU" sz="1200" dirty="0">
                <a:latin typeface="Bahnschrift Condensed" pitchFamily="34" charset="0"/>
              </a:rPr>
              <a:t>м</a:t>
            </a:r>
            <a:r>
              <a:rPr lang="ru-RU" sz="1200" dirty="0" smtClean="0">
                <a:latin typeface="Bahnschrift Condensed" pitchFamily="34" charset="0"/>
              </a:rPr>
              <a:t>лн рублей</a:t>
            </a:r>
            <a:endParaRPr lang="ru-RU" sz="1200" dirty="0">
              <a:latin typeface="Bahnschrift Condensed" pitchFamily="34" charset="0"/>
            </a:endParaRP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2686" y="5665390"/>
            <a:ext cx="396761" cy="367723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40463" y="1699792"/>
            <a:ext cx="388984" cy="374839"/>
          </a:xfrm>
          <a:prstGeom prst="rect">
            <a:avLst/>
          </a:prstGeom>
        </p:spPr>
      </p:pic>
      <p:sp>
        <p:nvSpPr>
          <p:cNvPr id="34" name="TextBox 33"/>
          <p:cNvSpPr txBox="1"/>
          <p:nvPr/>
        </p:nvSpPr>
        <p:spPr>
          <a:xfrm>
            <a:off x="4262359" y="2402814"/>
            <a:ext cx="766557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200" dirty="0" smtClean="0">
                <a:solidFill>
                  <a:srgbClr val="0070C0"/>
                </a:solidFill>
                <a:latin typeface="Bahnschrift Condensed" pitchFamily="34" charset="0"/>
              </a:rPr>
              <a:t>8,6</a:t>
            </a:r>
          </a:p>
          <a:p>
            <a:r>
              <a:rPr lang="ru-RU" sz="1200" dirty="0">
                <a:latin typeface="Bahnschrift Condensed" pitchFamily="34" charset="0"/>
              </a:rPr>
              <a:t>м</a:t>
            </a:r>
            <a:r>
              <a:rPr lang="ru-RU" sz="1200" dirty="0" smtClean="0">
                <a:latin typeface="Bahnschrift Condensed" pitchFamily="34" charset="0"/>
              </a:rPr>
              <a:t>лн рублей</a:t>
            </a:r>
            <a:endParaRPr lang="ru-RU" sz="1200" dirty="0">
              <a:latin typeface="Bahnschrift Condensed" pitchFamily="34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4281523" y="2941062"/>
            <a:ext cx="766557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200" dirty="0" smtClean="0">
                <a:solidFill>
                  <a:srgbClr val="0070C0"/>
                </a:solidFill>
                <a:latin typeface="Bahnschrift Condensed" pitchFamily="34" charset="0"/>
              </a:rPr>
              <a:t>2,0</a:t>
            </a:r>
          </a:p>
          <a:p>
            <a:r>
              <a:rPr lang="ru-RU" sz="1200" dirty="0">
                <a:latin typeface="Bahnschrift Condensed" pitchFamily="34" charset="0"/>
              </a:rPr>
              <a:t>м</a:t>
            </a:r>
            <a:r>
              <a:rPr lang="ru-RU" sz="1200" dirty="0" smtClean="0">
                <a:latin typeface="Bahnschrift Condensed" pitchFamily="34" charset="0"/>
              </a:rPr>
              <a:t>лн рублей</a:t>
            </a:r>
            <a:endParaRPr lang="ru-RU" sz="1200" dirty="0">
              <a:latin typeface="Bahnschrift Condensed" pitchFamily="34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4262359" y="3442770"/>
            <a:ext cx="766557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200" dirty="0" smtClean="0">
                <a:solidFill>
                  <a:srgbClr val="0070C0"/>
                </a:solidFill>
                <a:latin typeface="Bahnschrift Condensed" pitchFamily="34" charset="0"/>
              </a:rPr>
              <a:t>1,0</a:t>
            </a:r>
          </a:p>
          <a:p>
            <a:r>
              <a:rPr lang="ru-RU" sz="1200" dirty="0">
                <a:latin typeface="Bahnschrift Condensed" pitchFamily="34" charset="0"/>
              </a:rPr>
              <a:t>м</a:t>
            </a:r>
            <a:r>
              <a:rPr lang="ru-RU" sz="1200" dirty="0" smtClean="0">
                <a:latin typeface="Bahnschrift Condensed" pitchFamily="34" charset="0"/>
              </a:rPr>
              <a:t>лн рублей</a:t>
            </a:r>
            <a:endParaRPr lang="ru-RU" sz="1200" dirty="0">
              <a:latin typeface="Bahnschrift Condensed" pitchFamily="34" charset="0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4262359" y="4014747"/>
            <a:ext cx="766557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200" dirty="0">
                <a:solidFill>
                  <a:srgbClr val="0070C0"/>
                </a:solidFill>
                <a:latin typeface="Bahnschrift Condensed" pitchFamily="34" charset="0"/>
              </a:rPr>
              <a:t>0</a:t>
            </a:r>
            <a:r>
              <a:rPr lang="ru-RU" sz="2200" dirty="0" smtClean="0">
                <a:solidFill>
                  <a:srgbClr val="0070C0"/>
                </a:solidFill>
                <a:latin typeface="Bahnschrift Condensed" pitchFamily="34" charset="0"/>
              </a:rPr>
              <a:t>,5</a:t>
            </a:r>
          </a:p>
          <a:p>
            <a:r>
              <a:rPr lang="ru-RU" sz="1200" dirty="0">
                <a:latin typeface="Bahnschrift Condensed" pitchFamily="34" charset="0"/>
              </a:rPr>
              <a:t>м</a:t>
            </a:r>
            <a:r>
              <a:rPr lang="ru-RU" sz="1200" dirty="0" smtClean="0">
                <a:latin typeface="Bahnschrift Condensed" pitchFamily="34" charset="0"/>
              </a:rPr>
              <a:t>лн рублей</a:t>
            </a:r>
            <a:endParaRPr lang="ru-RU" sz="1200" dirty="0">
              <a:latin typeface="Bahnschrift Condensed" pitchFamily="34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4262359" y="4576975"/>
            <a:ext cx="766557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200" dirty="0" smtClean="0">
                <a:solidFill>
                  <a:srgbClr val="0070C0"/>
                </a:solidFill>
                <a:latin typeface="Bahnschrift Condensed" pitchFamily="34" charset="0"/>
              </a:rPr>
              <a:t>0,5</a:t>
            </a:r>
          </a:p>
          <a:p>
            <a:r>
              <a:rPr lang="ru-RU" sz="1200" dirty="0">
                <a:latin typeface="Bahnschrift Condensed" pitchFamily="34" charset="0"/>
              </a:rPr>
              <a:t>м</a:t>
            </a:r>
            <a:r>
              <a:rPr lang="ru-RU" sz="1200" dirty="0" smtClean="0">
                <a:latin typeface="Bahnschrift Condensed" pitchFamily="34" charset="0"/>
              </a:rPr>
              <a:t>лн рублей</a:t>
            </a:r>
            <a:endParaRPr lang="ru-RU" sz="1200" dirty="0">
              <a:latin typeface="Bahnschrift Condensed" pitchFamily="34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4990890" y="2432229"/>
            <a:ext cx="6246773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>
                <a:latin typeface="Bahnschrift Condensed" pitchFamily="34" charset="0"/>
              </a:rPr>
              <a:t>б</a:t>
            </a:r>
            <a:r>
              <a:rPr lang="ru-RU" sz="1400" dirty="0" smtClean="0">
                <a:latin typeface="Bahnschrift Condensed" pitchFamily="34" charset="0"/>
              </a:rPr>
              <a:t>лагоустройство </a:t>
            </a:r>
            <a:r>
              <a:rPr lang="ru-RU" sz="1400" dirty="0">
                <a:latin typeface="Bahnschrift Condensed" pitchFamily="34" charset="0"/>
              </a:rPr>
              <a:t>территории МБУ «СК «Металлург», </a:t>
            </a:r>
            <a:r>
              <a:rPr lang="ru-RU" sz="1400" dirty="0" smtClean="0">
                <a:latin typeface="Bahnschrift Condensed" pitchFamily="34" charset="0"/>
              </a:rPr>
              <a:t>капитальный ремонт беговых дорожек, ремонт освещения стадиона «Труд</a:t>
            </a:r>
            <a:r>
              <a:rPr lang="ru-RU" sz="1400" dirty="0">
                <a:latin typeface="Bahnschrift Condensed" pitchFamily="34" charset="0"/>
              </a:rPr>
              <a:t>» </a:t>
            </a:r>
            <a:r>
              <a:rPr lang="ru-RU" sz="1400" dirty="0" smtClean="0">
                <a:latin typeface="Bahnschrift Condensed" pitchFamily="34" charset="0"/>
              </a:rPr>
              <a:t> </a:t>
            </a:r>
            <a:r>
              <a:rPr lang="ru-RU" sz="1400" dirty="0" smtClean="0">
                <a:latin typeface="Bahnschrift Condensed" pitchFamily="34" charset="0"/>
              </a:rPr>
              <a:t>( </a:t>
            </a:r>
            <a:r>
              <a:rPr lang="ru-RU" sz="1400" dirty="0" err="1" smtClean="0">
                <a:latin typeface="Bahnschrift Condensed" pitchFamily="34" charset="0"/>
              </a:rPr>
              <a:t>софинансирование</a:t>
            </a:r>
            <a:r>
              <a:rPr lang="ru-RU" sz="1400" dirty="0" smtClean="0">
                <a:latin typeface="Bahnschrift Condensed" pitchFamily="34" charset="0"/>
              </a:rPr>
              <a:t> для участия в конкурсе на получение субсидий) </a:t>
            </a:r>
            <a:endParaRPr lang="ru-RU" sz="1400" dirty="0" smtClean="0">
              <a:latin typeface="Bahnschrift Condensed" pitchFamily="34" charset="0"/>
            </a:endParaRPr>
          </a:p>
          <a:p>
            <a:endParaRPr lang="ru-RU" sz="700" dirty="0" smtClean="0">
              <a:latin typeface="Bahnschrift Condensed" pitchFamily="34" charset="0"/>
            </a:endParaRPr>
          </a:p>
          <a:p>
            <a:r>
              <a:rPr lang="ru-RU" sz="1400" dirty="0">
                <a:latin typeface="Bahnschrift Condensed" pitchFamily="34" charset="0"/>
              </a:rPr>
              <a:t>п</a:t>
            </a:r>
            <a:r>
              <a:rPr lang="ru-RU" sz="1400" dirty="0" smtClean="0">
                <a:latin typeface="Bahnschrift Condensed" pitchFamily="34" charset="0"/>
              </a:rPr>
              <a:t>роведение ремонтных работ по открытию пространства «</a:t>
            </a:r>
            <a:r>
              <a:rPr lang="ru-RU" sz="1400" dirty="0" err="1" smtClean="0">
                <a:latin typeface="Bahnschrift Condensed" pitchFamily="34" charset="0"/>
              </a:rPr>
              <a:t>Сопки.Спорт</a:t>
            </a:r>
            <a:r>
              <a:rPr lang="ru-RU" sz="1400" dirty="0" smtClean="0">
                <a:latin typeface="Bahnschrift Condensed" pitchFamily="34" charset="0"/>
              </a:rPr>
              <a:t>»  </a:t>
            </a:r>
            <a:r>
              <a:rPr lang="ru-RU" sz="1400" dirty="0" err="1" smtClean="0">
                <a:latin typeface="Bahnschrift Condensed" pitchFamily="34" charset="0"/>
              </a:rPr>
              <a:t>нп</a:t>
            </a:r>
            <a:r>
              <a:rPr lang="ru-RU" sz="1400" dirty="0" smtClean="0">
                <a:latin typeface="Bahnschrift Condensed" pitchFamily="34" charset="0"/>
              </a:rPr>
              <a:t>. </a:t>
            </a:r>
            <a:r>
              <a:rPr lang="ru-RU" sz="1400" dirty="0" err="1" smtClean="0">
                <a:latin typeface="Bahnschrift Condensed" pitchFamily="34" charset="0"/>
              </a:rPr>
              <a:t>Раякоски</a:t>
            </a:r>
            <a:r>
              <a:rPr lang="ru-RU" sz="1400" dirty="0" smtClean="0">
                <a:latin typeface="Bahnschrift Condensed" pitchFamily="34" charset="0"/>
              </a:rPr>
              <a:t> ( </a:t>
            </a:r>
            <a:r>
              <a:rPr lang="ru-RU" sz="1400" dirty="0" err="1">
                <a:latin typeface="Bahnschrift Condensed" pitchFamily="34" charset="0"/>
              </a:rPr>
              <a:t>софинансирование</a:t>
            </a:r>
            <a:r>
              <a:rPr lang="ru-RU" sz="1400" dirty="0">
                <a:latin typeface="Bahnschrift Condensed" pitchFamily="34" charset="0"/>
              </a:rPr>
              <a:t> для участия в конкурсе на получение субсидий) </a:t>
            </a:r>
            <a:endParaRPr lang="ru-RU" sz="1400" dirty="0" smtClean="0">
              <a:latin typeface="Bahnschrift Condensed" pitchFamily="34" charset="0"/>
            </a:endParaRPr>
          </a:p>
          <a:p>
            <a:endParaRPr lang="ru-RU" sz="200" dirty="0" smtClean="0">
              <a:latin typeface="Bahnschrift Condensed" pitchFamily="34" charset="0"/>
            </a:endParaRPr>
          </a:p>
          <a:p>
            <a:endParaRPr lang="ru-RU" sz="500" dirty="0" smtClean="0">
              <a:latin typeface="Bahnschrift Condensed" pitchFamily="34" charset="0"/>
            </a:endParaRPr>
          </a:p>
          <a:p>
            <a:r>
              <a:rPr lang="ru-RU" sz="1400" dirty="0">
                <a:latin typeface="Bahnschrift Condensed" pitchFamily="34" charset="0"/>
              </a:rPr>
              <a:t>устранение предписаний надзорных органов в спортивных комплексах</a:t>
            </a:r>
          </a:p>
          <a:p>
            <a:endParaRPr lang="ru-RU" sz="1400" dirty="0" smtClean="0">
              <a:latin typeface="Bahnschrift Condensed" pitchFamily="34" charset="0"/>
            </a:endParaRPr>
          </a:p>
          <a:p>
            <a:endParaRPr lang="ru-RU" sz="700" dirty="0" smtClean="0">
              <a:latin typeface="Bahnschrift Condensed" pitchFamily="34" charset="0"/>
            </a:endParaRPr>
          </a:p>
          <a:p>
            <a:r>
              <a:rPr lang="ru-RU" sz="1400" dirty="0">
                <a:latin typeface="Bahnschrift Condensed" pitchFamily="34" charset="0"/>
              </a:rPr>
              <a:t>р</a:t>
            </a:r>
            <a:r>
              <a:rPr lang="ru-RU" sz="1400" dirty="0" smtClean="0">
                <a:latin typeface="Bahnschrift Condensed" pitchFamily="34" charset="0"/>
              </a:rPr>
              <a:t>емонтные работы потолков, окон, дверей, осветительных приборов МБУ </a:t>
            </a:r>
            <a:r>
              <a:rPr lang="ru-RU" sz="1400" dirty="0">
                <a:latin typeface="Bahnschrift Condensed" pitchFamily="34" charset="0"/>
              </a:rPr>
              <a:t>«СК «</a:t>
            </a:r>
            <a:r>
              <a:rPr lang="ru-RU" sz="1400" dirty="0" smtClean="0">
                <a:latin typeface="Bahnschrift Condensed" pitchFamily="34" charset="0"/>
              </a:rPr>
              <a:t>Дельфин»</a:t>
            </a:r>
          </a:p>
          <a:p>
            <a:endParaRPr lang="ru-RU" sz="1400" dirty="0" smtClean="0">
              <a:latin typeface="Bahnschrift Condensed" pitchFamily="34" charset="0"/>
            </a:endParaRPr>
          </a:p>
          <a:p>
            <a:endParaRPr lang="ru-RU" sz="900" dirty="0" smtClean="0">
              <a:latin typeface="Bahnschrift Condensed" pitchFamily="34" charset="0"/>
            </a:endParaRPr>
          </a:p>
          <a:p>
            <a:r>
              <a:rPr lang="ru-RU" sz="1400" dirty="0">
                <a:latin typeface="Bahnschrift Condensed" pitchFamily="34" charset="0"/>
              </a:rPr>
              <a:t>обновление спортинвентаря МБУ «СК «Дельфин»</a:t>
            </a:r>
          </a:p>
          <a:p>
            <a:endParaRPr lang="ru-RU" sz="1400" dirty="0" smtClean="0">
              <a:latin typeface="Bahnschrift Condensed" pitchFamily="34" charset="0"/>
            </a:endParaRPr>
          </a:p>
          <a:p>
            <a:endParaRPr lang="ru-RU" sz="700" dirty="0" smtClean="0">
              <a:latin typeface="Bahnschrift Condensed" pitchFamily="34" charset="0"/>
            </a:endParaRPr>
          </a:p>
          <a:p>
            <a:endParaRPr lang="ru-RU" sz="200" dirty="0">
              <a:latin typeface="Bahnschrift Condensed" pitchFamily="34" charset="0"/>
            </a:endParaRPr>
          </a:p>
          <a:p>
            <a:r>
              <a:rPr lang="ru-RU" sz="1400" dirty="0">
                <a:latin typeface="Bahnschrift Condensed" pitchFamily="34" charset="0"/>
              </a:rPr>
              <a:t>разработка ПСД, закупка, монтаж, УУТЭ в МБУ «СК «Металлург»</a:t>
            </a:r>
          </a:p>
        </p:txBody>
      </p:sp>
      <p:sp>
        <p:nvSpPr>
          <p:cNvPr id="54" name="TextBox 53"/>
          <p:cNvSpPr txBox="1"/>
          <p:nvPr/>
        </p:nvSpPr>
        <p:spPr>
          <a:xfrm>
            <a:off x="6022070" y="1971125"/>
            <a:ext cx="2208844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300" dirty="0" smtClean="0">
                <a:solidFill>
                  <a:schemeClr val="accent6">
                    <a:lumMod val="75000"/>
                  </a:schemeClr>
                </a:solidFill>
                <a:latin typeface="Bahnschrift Condensed" pitchFamily="34" charset="0"/>
              </a:rPr>
              <a:t>13,0 </a:t>
            </a:r>
            <a:r>
              <a:rPr lang="ru-RU" sz="1200" dirty="0" smtClean="0">
                <a:latin typeface="Bahnschrift Condensed" pitchFamily="34" charset="0"/>
              </a:rPr>
              <a:t>млн рублей</a:t>
            </a:r>
            <a:endParaRPr lang="ru-RU" sz="1200" dirty="0">
              <a:latin typeface="Bahnschrift Condensed" pitchFamily="34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4262218" y="5099069"/>
            <a:ext cx="766557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200" dirty="0" smtClean="0">
                <a:solidFill>
                  <a:srgbClr val="0070C0"/>
                </a:solidFill>
                <a:latin typeface="Bahnschrift Condensed" pitchFamily="34" charset="0"/>
              </a:rPr>
              <a:t>0,4</a:t>
            </a:r>
          </a:p>
          <a:p>
            <a:r>
              <a:rPr lang="ru-RU" sz="1200" dirty="0">
                <a:latin typeface="Bahnschrift Condensed" pitchFamily="34" charset="0"/>
              </a:rPr>
              <a:t>м</a:t>
            </a:r>
            <a:r>
              <a:rPr lang="ru-RU" sz="1200" dirty="0" smtClean="0">
                <a:latin typeface="Bahnschrift Condensed" pitchFamily="34" charset="0"/>
              </a:rPr>
              <a:t>лн рублей</a:t>
            </a:r>
            <a:endParaRPr lang="ru-RU" sz="1200" dirty="0">
              <a:latin typeface="Bahnschrift Condensed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8117397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612140" y="288370"/>
            <a:ext cx="11018520" cy="647784"/>
          </a:xfrm>
        </p:spPr>
        <p:txBody>
          <a:bodyPr>
            <a:normAutofit/>
          </a:bodyPr>
          <a:lstStyle/>
          <a:p>
            <a:pPr lvl="0" defTabSz="914400">
              <a:spcBef>
                <a:spcPts val="0"/>
              </a:spcBef>
            </a:pPr>
            <a:r>
              <a:rPr lang="ru-RU" sz="2500" dirty="0">
                <a:solidFill>
                  <a:prstClr val="black">
                    <a:tint val="75000"/>
                  </a:prstClr>
                </a:solidFill>
                <a:latin typeface="Bahnschrift Condensed" pitchFamily="34" charset="0"/>
                <a:ea typeface="+mn-ea"/>
                <a:cs typeface="+mn-cs"/>
              </a:rPr>
              <a:t>ПРОЕКТ БЮДЖЕТА ОКРУГА НА </a:t>
            </a:r>
            <a:r>
              <a:rPr lang="ru-RU" sz="2500" dirty="0" smtClean="0">
                <a:solidFill>
                  <a:prstClr val="black">
                    <a:tint val="75000"/>
                  </a:prstClr>
                </a:solidFill>
                <a:latin typeface="Bahnschrift Condensed" pitchFamily="34" charset="0"/>
                <a:ea typeface="+mn-ea"/>
                <a:cs typeface="+mn-cs"/>
              </a:rPr>
              <a:t>2024-2026 ГОДЫ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2737024" y="1000840"/>
            <a:ext cx="66967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rgbClr val="0070C0"/>
                </a:solidFill>
                <a:latin typeface="Bahnschrift Condensed" pitchFamily="34" charset="0"/>
              </a:rPr>
              <a:t>-</a:t>
            </a:r>
            <a:r>
              <a:rPr lang="ru-RU" sz="2800" dirty="0" smtClean="0">
                <a:latin typeface="Bahnschrift Condensed" pitchFamily="34" charset="0"/>
              </a:rPr>
              <a:t> </a:t>
            </a:r>
            <a:r>
              <a:rPr lang="ru-RU" sz="2800" dirty="0" smtClean="0">
                <a:solidFill>
                  <a:schemeClr val="accent6">
                    <a:lumMod val="75000"/>
                  </a:schemeClr>
                </a:solidFill>
                <a:latin typeface="Bahnschrift Condensed" pitchFamily="34" charset="0"/>
              </a:rPr>
              <a:t>МОЛОДЕЖНАЯ ПОЛИТИКА</a:t>
            </a:r>
            <a:r>
              <a:rPr lang="ru-RU" sz="2800" dirty="0" smtClean="0">
                <a:solidFill>
                  <a:srgbClr val="0070C0"/>
                </a:solidFill>
                <a:latin typeface="Bahnschrift Condensed" pitchFamily="34" charset="0"/>
              </a:rPr>
              <a:t> -</a:t>
            </a:r>
            <a:endParaRPr lang="ru-RU" sz="2800" dirty="0">
              <a:solidFill>
                <a:srgbClr val="0070C0"/>
              </a:solidFill>
              <a:latin typeface="Bahnschrift Condensed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504776" y="1324005"/>
            <a:ext cx="18722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Bahnschrift Condensed" pitchFamily="34" charset="0"/>
              </a:rPr>
              <a:t>НА 2024 ГОД</a:t>
            </a:r>
            <a:endParaRPr lang="ru-RU" sz="2000" dirty="0">
              <a:solidFill>
                <a:schemeClr val="accent2">
                  <a:lumMod val="60000"/>
                  <a:lumOff val="40000"/>
                </a:schemeClr>
              </a:solidFill>
              <a:latin typeface="Bahnschrift Condensed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106899" y="5328642"/>
            <a:ext cx="28803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solidFill>
                  <a:srgbClr val="FFFFFF"/>
                </a:solidFill>
                <a:latin typeface="Arial Narrow" pitchFamily="34" charset="0"/>
              </a:rPr>
              <a:t>Налог на доходы физических лиц</a:t>
            </a:r>
          </a:p>
          <a:p>
            <a:pPr algn="ctr"/>
            <a:r>
              <a:rPr lang="ru-RU" sz="1400" b="1" dirty="0" smtClean="0">
                <a:solidFill>
                  <a:srgbClr val="FFFFFF"/>
                </a:solidFill>
                <a:latin typeface="Arial Narrow" pitchFamily="34" charset="0"/>
              </a:rPr>
              <a:t>68,6%</a:t>
            </a:r>
            <a:endParaRPr lang="ru-RU" sz="1400" b="1" dirty="0">
              <a:solidFill>
                <a:srgbClr val="FFFFFF"/>
              </a:solidFill>
              <a:latin typeface="Arial Narrow" pitchFamily="34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936823" y="1750009"/>
            <a:ext cx="3050395" cy="682220"/>
          </a:xfrm>
          <a:prstGeom prst="rect">
            <a:avLst/>
          </a:prstGeom>
          <a:solidFill>
            <a:srgbClr val="007AD6"/>
          </a:solidFill>
          <a:ln w="1587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marL="361950"/>
            <a:r>
              <a:rPr lang="ru-RU" sz="1600" dirty="0" smtClean="0">
                <a:solidFill>
                  <a:schemeClr val="bg1"/>
                </a:solidFill>
                <a:latin typeface="Bahnschrift Condensed" pitchFamily="34" charset="0"/>
              </a:rPr>
              <a:t>        </a:t>
            </a:r>
            <a:r>
              <a:rPr lang="ru-RU" sz="3500" dirty="0" smtClean="0">
                <a:solidFill>
                  <a:schemeClr val="bg1"/>
                </a:solidFill>
                <a:latin typeface="Bahnschrift Condensed" pitchFamily="34" charset="0"/>
              </a:rPr>
              <a:t>16,4 </a:t>
            </a:r>
            <a:r>
              <a:rPr lang="ru-RU" sz="1400" dirty="0" smtClean="0">
                <a:solidFill>
                  <a:schemeClr val="bg1"/>
                </a:solidFill>
                <a:latin typeface="Bahnschrift Condensed" pitchFamily="34" charset="0"/>
              </a:rPr>
              <a:t>млн рублей</a:t>
            </a:r>
          </a:p>
        </p:txBody>
      </p:sp>
      <p:sp>
        <p:nvSpPr>
          <p:cNvPr id="39" name="Прямоугольник 38"/>
          <p:cNvSpPr/>
          <p:nvPr/>
        </p:nvSpPr>
        <p:spPr>
          <a:xfrm>
            <a:off x="936824" y="2590956"/>
            <a:ext cx="3096344" cy="1691056"/>
          </a:xfrm>
          <a:prstGeom prst="rect">
            <a:avLst/>
          </a:prstGeom>
          <a:solidFill>
            <a:schemeClr val="bg1"/>
          </a:solidFill>
          <a:ln w="190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marL="714375"/>
            <a:r>
              <a:rPr lang="ru-RU" sz="1500" dirty="0">
                <a:solidFill>
                  <a:prstClr val="black"/>
                </a:solidFill>
                <a:latin typeface="Bahnschrift Condensed" pitchFamily="34" charset="0"/>
              </a:rPr>
              <a:t>Обеспечение деятельности </a:t>
            </a:r>
            <a:r>
              <a:rPr lang="ru-RU" sz="1500" dirty="0" smtClean="0">
                <a:solidFill>
                  <a:prstClr val="black"/>
                </a:solidFill>
                <a:latin typeface="Bahnschrift Condensed" pitchFamily="34" charset="0"/>
              </a:rPr>
              <a:t>муниципального </a:t>
            </a:r>
            <a:r>
              <a:rPr lang="ru-RU" sz="1500" dirty="0">
                <a:solidFill>
                  <a:prstClr val="black"/>
                </a:solidFill>
                <a:latin typeface="Bahnschrift Condensed" pitchFamily="34" charset="0"/>
              </a:rPr>
              <a:t>бюджетного учреждения «Центр поддержки и развития молодежных инициатив </a:t>
            </a:r>
            <a:r>
              <a:rPr lang="ru-RU" sz="1500" dirty="0" err="1">
                <a:solidFill>
                  <a:prstClr val="black"/>
                </a:solidFill>
                <a:latin typeface="Bahnschrift Condensed" pitchFamily="34" charset="0"/>
              </a:rPr>
              <a:t>Печенгского</a:t>
            </a:r>
            <a:r>
              <a:rPr lang="ru-RU" sz="1500" dirty="0">
                <a:solidFill>
                  <a:prstClr val="black"/>
                </a:solidFill>
                <a:latin typeface="Bahnschrift Condensed" pitchFamily="34" charset="0"/>
              </a:rPr>
              <a:t> муниципального округа</a:t>
            </a:r>
            <a:r>
              <a:rPr lang="ru-RU" sz="1500" dirty="0" smtClean="0">
                <a:solidFill>
                  <a:prstClr val="black"/>
                </a:solidFill>
                <a:latin typeface="Bahnschrift Condensed" pitchFamily="34" charset="0"/>
              </a:rPr>
              <a:t>»</a:t>
            </a:r>
          </a:p>
          <a:p>
            <a:pPr marL="361950"/>
            <a:endParaRPr lang="ru-RU" sz="1700" dirty="0">
              <a:solidFill>
                <a:prstClr val="black"/>
              </a:solidFill>
              <a:latin typeface="Bahnschrift Condensed" pitchFamily="34" charset="0"/>
            </a:endParaRPr>
          </a:p>
          <a:p>
            <a:pPr marL="809625" lvl="0"/>
            <a:endParaRPr lang="ru-RU" sz="1000" dirty="0">
              <a:solidFill>
                <a:prstClr val="black"/>
              </a:solidFill>
              <a:latin typeface="Bahnschrift Condensed" pitchFamily="34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6553448" y="2163133"/>
            <a:ext cx="766557" cy="7848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300" dirty="0" smtClean="0">
                <a:solidFill>
                  <a:schemeClr val="accent6">
                    <a:lumMod val="75000"/>
                  </a:schemeClr>
                </a:solidFill>
                <a:latin typeface="Bahnschrift Condensed" pitchFamily="34" charset="0"/>
              </a:rPr>
              <a:t>9,0</a:t>
            </a:r>
          </a:p>
          <a:p>
            <a:r>
              <a:rPr lang="ru-RU" sz="1200" dirty="0">
                <a:latin typeface="Bahnschrift Condensed" pitchFamily="34" charset="0"/>
              </a:rPr>
              <a:t>м</a:t>
            </a:r>
            <a:r>
              <a:rPr lang="ru-RU" sz="1200" dirty="0" smtClean="0">
                <a:latin typeface="Bahnschrift Condensed" pitchFamily="34" charset="0"/>
              </a:rPr>
              <a:t>лн рублей</a:t>
            </a:r>
            <a:endParaRPr lang="ru-RU" sz="1200" dirty="0">
              <a:latin typeface="Bahnschrift Condensed" pitchFamily="34" charset="0"/>
            </a:endParaRPr>
          </a:p>
        </p:txBody>
      </p:sp>
      <p:sp>
        <p:nvSpPr>
          <p:cNvPr id="56" name="Прямоугольник 55"/>
          <p:cNvSpPr/>
          <p:nvPr/>
        </p:nvSpPr>
        <p:spPr>
          <a:xfrm>
            <a:off x="4135291" y="1719175"/>
            <a:ext cx="7073027" cy="1885581"/>
          </a:xfrm>
          <a:prstGeom prst="rect">
            <a:avLst/>
          </a:prstGeom>
          <a:solidFill>
            <a:schemeClr val="bg1"/>
          </a:solidFill>
          <a:ln w="190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marL="361950"/>
            <a:r>
              <a:rPr lang="ru-RU" sz="1500" dirty="0" smtClean="0">
                <a:solidFill>
                  <a:prstClr val="black"/>
                </a:solidFill>
                <a:latin typeface="Bahnschrift Condensed" pitchFamily="34" charset="0"/>
              </a:rPr>
              <a:t>  </a:t>
            </a:r>
            <a:r>
              <a:rPr lang="ru-RU" sz="1700" dirty="0" smtClean="0">
                <a:solidFill>
                  <a:prstClr val="black"/>
                </a:solidFill>
                <a:latin typeface="Bahnschrift Condensed" pitchFamily="34" charset="0"/>
              </a:rPr>
              <a:t>Развитие и повышение созидательного потенциала молодежи</a:t>
            </a:r>
            <a:endParaRPr lang="ru-RU" sz="1700" dirty="0">
              <a:solidFill>
                <a:prstClr val="black"/>
              </a:solidFill>
              <a:latin typeface="Bahnschrift Condensed" pitchFamily="34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981905" y="2984898"/>
            <a:ext cx="766557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200" dirty="0" smtClean="0">
                <a:solidFill>
                  <a:srgbClr val="0070C0"/>
                </a:solidFill>
                <a:latin typeface="Bahnschrift Condensed" pitchFamily="34" charset="0"/>
              </a:rPr>
              <a:t>12,3</a:t>
            </a:r>
          </a:p>
          <a:p>
            <a:r>
              <a:rPr lang="ru-RU" sz="1200" dirty="0">
                <a:latin typeface="Bahnschrift Condensed" pitchFamily="34" charset="0"/>
              </a:rPr>
              <a:t>м</a:t>
            </a:r>
            <a:r>
              <a:rPr lang="ru-RU" sz="1200" dirty="0" smtClean="0">
                <a:latin typeface="Bahnschrift Condensed" pitchFamily="34" charset="0"/>
              </a:rPr>
              <a:t>лн рублей</a:t>
            </a:r>
            <a:endParaRPr lang="ru-RU" sz="1200" dirty="0">
              <a:latin typeface="Bahnschrift Condensed" pitchFamily="34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4319381" y="2432230"/>
            <a:ext cx="624164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ru-RU" sz="1600" dirty="0">
                <a:latin typeface="Bahnschrift Condensed" pitchFamily="34" charset="0"/>
              </a:rPr>
              <a:t>у</a:t>
            </a:r>
            <a:r>
              <a:rPr lang="ru-RU" sz="1600" dirty="0" smtClean="0">
                <a:latin typeface="Bahnschrift Condensed" pitchFamily="34" charset="0"/>
              </a:rPr>
              <a:t>частие в форумах, семинарах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1600" dirty="0">
                <a:latin typeface="Bahnschrift Condensed" pitchFamily="34" charset="0"/>
              </a:rPr>
              <a:t>м</a:t>
            </a:r>
            <a:r>
              <a:rPr lang="ru-RU" sz="1600" dirty="0" smtClean="0">
                <a:latin typeface="Bahnschrift Condensed" pitchFamily="34" charset="0"/>
              </a:rPr>
              <a:t>ероприятия по поддержке семейных ценностей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1600" dirty="0">
                <a:latin typeface="Bahnschrift Condensed" pitchFamily="34" charset="0"/>
              </a:rPr>
              <a:t>формирование </a:t>
            </a:r>
            <a:r>
              <a:rPr lang="ru-RU" sz="1600" dirty="0" smtClean="0">
                <a:latin typeface="Bahnschrift Condensed" pitchFamily="34" charset="0"/>
              </a:rPr>
              <a:t>отрицательного </a:t>
            </a:r>
            <a:r>
              <a:rPr lang="ru-RU" sz="1600" dirty="0">
                <a:latin typeface="Bahnschrift Condensed" pitchFamily="34" charset="0"/>
              </a:rPr>
              <a:t>отношения к злоупотреблению алкоголем, потреблению наркотических и психотропных </a:t>
            </a:r>
            <a:r>
              <a:rPr lang="ru-RU" sz="1600" dirty="0" smtClean="0">
                <a:latin typeface="Bahnschrift Condensed" pitchFamily="34" charset="0"/>
              </a:rPr>
              <a:t>веществ</a:t>
            </a:r>
          </a:p>
        </p:txBody>
      </p:sp>
      <p:sp>
        <p:nvSpPr>
          <p:cNvPr id="54" name="TextBox 53"/>
          <p:cNvSpPr txBox="1"/>
          <p:nvPr/>
        </p:nvSpPr>
        <p:spPr>
          <a:xfrm>
            <a:off x="6022070" y="1971125"/>
            <a:ext cx="2208844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300" dirty="0" smtClean="0">
                <a:solidFill>
                  <a:schemeClr val="accent6">
                    <a:lumMod val="75000"/>
                  </a:schemeClr>
                </a:solidFill>
                <a:latin typeface="Bahnschrift Condensed" pitchFamily="34" charset="0"/>
              </a:rPr>
              <a:t>2,2 </a:t>
            </a:r>
            <a:r>
              <a:rPr lang="ru-RU" sz="1200" dirty="0" smtClean="0">
                <a:latin typeface="Bahnschrift Condensed" pitchFamily="34" charset="0"/>
              </a:rPr>
              <a:t>млн рублей</a:t>
            </a:r>
            <a:endParaRPr lang="ru-RU" sz="1200" dirty="0">
              <a:latin typeface="Bahnschrift Condensed" pitchFamily="34" charset="0"/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936824" y="4373444"/>
            <a:ext cx="3096344" cy="2323350"/>
          </a:xfrm>
          <a:prstGeom prst="rect">
            <a:avLst/>
          </a:prstGeom>
          <a:solidFill>
            <a:schemeClr val="bg1"/>
          </a:solidFill>
          <a:ln w="190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marL="361950"/>
            <a:r>
              <a:rPr lang="ru-RU" sz="1500" dirty="0" err="1" smtClean="0">
                <a:solidFill>
                  <a:prstClr val="black"/>
                </a:solidFill>
                <a:latin typeface="Bahnschrift Condensed" pitchFamily="34" charset="0"/>
              </a:rPr>
              <a:t>Софинансирование</a:t>
            </a:r>
            <a:r>
              <a:rPr lang="ru-RU" sz="1500" dirty="0" smtClean="0">
                <a:solidFill>
                  <a:prstClr val="black"/>
                </a:solidFill>
                <a:latin typeface="Bahnschrift Condensed" pitchFamily="34" charset="0"/>
              </a:rPr>
              <a:t> для участия в конкурсе на предоставление субсидий областного бюджета</a:t>
            </a:r>
          </a:p>
          <a:p>
            <a:pPr marL="809625"/>
            <a:r>
              <a:rPr lang="ru-RU" sz="1200" dirty="0" smtClean="0">
                <a:solidFill>
                  <a:prstClr val="black"/>
                </a:solidFill>
                <a:latin typeface="Bahnschrift Condensed" pitchFamily="34" charset="0"/>
              </a:rPr>
              <a:t>ремонт фасада, крыльца МБУ ЦПРМИ                                             г. </a:t>
            </a:r>
            <a:r>
              <a:rPr lang="ru-RU" sz="1200" dirty="0" err="1" smtClean="0">
                <a:solidFill>
                  <a:prstClr val="black"/>
                </a:solidFill>
                <a:latin typeface="Bahnschrift Condensed" pitchFamily="34" charset="0"/>
              </a:rPr>
              <a:t>Заполрный</a:t>
            </a:r>
            <a:r>
              <a:rPr lang="ru-RU" sz="1200" dirty="0" smtClean="0">
                <a:solidFill>
                  <a:prstClr val="black"/>
                </a:solidFill>
                <a:latin typeface="Bahnschrift Condensed" pitchFamily="34" charset="0"/>
              </a:rPr>
              <a:t>, благоустройство прилегающей территории</a:t>
            </a:r>
          </a:p>
          <a:p>
            <a:pPr marL="809625"/>
            <a:endParaRPr lang="ru-RU" sz="1200" dirty="0" smtClean="0">
              <a:solidFill>
                <a:prstClr val="black"/>
              </a:solidFill>
              <a:latin typeface="Bahnschrift Condensed" pitchFamily="34" charset="0"/>
            </a:endParaRPr>
          </a:p>
          <a:p>
            <a:pPr marL="809625"/>
            <a:r>
              <a:rPr lang="ru-RU" sz="1200" dirty="0">
                <a:solidFill>
                  <a:prstClr val="black"/>
                </a:solidFill>
                <a:latin typeface="Bahnschrift Condensed" pitchFamily="34" charset="0"/>
              </a:rPr>
              <a:t>п</a:t>
            </a:r>
            <a:r>
              <a:rPr lang="ru-RU" sz="1200" dirty="0" smtClean="0">
                <a:solidFill>
                  <a:prstClr val="black"/>
                </a:solidFill>
                <a:latin typeface="Bahnschrift Condensed" pitchFamily="34" charset="0"/>
              </a:rPr>
              <a:t>роект инициативного бюджетирования «Благоустройство памятника истории» </a:t>
            </a:r>
            <a:r>
              <a:rPr lang="ru-RU" sz="1200" dirty="0" err="1" smtClean="0">
                <a:solidFill>
                  <a:prstClr val="black"/>
                </a:solidFill>
                <a:latin typeface="Bahnschrift Condensed" pitchFamily="34" charset="0"/>
              </a:rPr>
              <a:t>пгт</a:t>
            </a:r>
            <a:r>
              <a:rPr lang="ru-RU" sz="1200" dirty="0" smtClean="0">
                <a:solidFill>
                  <a:prstClr val="black"/>
                </a:solidFill>
                <a:latin typeface="Bahnschrift Condensed" pitchFamily="34" charset="0"/>
              </a:rPr>
              <a:t>. Никель пр. Гвардейский 21</a:t>
            </a:r>
            <a:endParaRPr lang="ru-RU" sz="1200" dirty="0">
              <a:solidFill>
                <a:prstClr val="black"/>
              </a:solidFill>
              <a:latin typeface="Bahnschrift Condensed" pitchFamily="34" charset="0"/>
            </a:endParaRPr>
          </a:p>
          <a:p>
            <a:pPr marL="809625" lvl="0"/>
            <a:r>
              <a:rPr lang="ru-RU" sz="1000" dirty="0" smtClean="0">
                <a:solidFill>
                  <a:prstClr val="black"/>
                </a:solidFill>
                <a:latin typeface="Bahnschrift Condensed" pitchFamily="34" charset="0"/>
              </a:rPr>
              <a:t>                   </a:t>
            </a:r>
            <a:endParaRPr lang="ru-RU" sz="1000" dirty="0">
              <a:solidFill>
                <a:prstClr val="black"/>
              </a:solidFill>
              <a:latin typeface="Bahnschrift Condensed" pitchFamily="34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925716" y="5820536"/>
            <a:ext cx="766557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200" dirty="0" smtClean="0">
                <a:solidFill>
                  <a:srgbClr val="0070C0"/>
                </a:solidFill>
                <a:latin typeface="Bahnschrift Condensed" pitchFamily="34" charset="0"/>
              </a:rPr>
              <a:t>0,2</a:t>
            </a:r>
          </a:p>
          <a:p>
            <a:r>
              <a:rPr lang="ru-RU" sz="1200" dirty="0">
                <a:latin typeface="Bahnschrift Condensed" pitchFamily="34" charset="0"/>
              </a:rPr>
              <a:t>м</a:t>
            </a:r>
            <a:r>
              <a:rPr lang="ru-RU" sz="1200" dirty="0" smtClean="0">
                <a:latin typeface="Bahnschrift Condensed" pitchFamily="34" charset="0"/>
              </a:rPr>
              <a:t>лн рублей</a:t>
            </a:r>
            <a:endParaRPr lang="ru-RU" sz="1200" dirty="0">
              <a:latin typeface="Bahnschrift Condensed" pitchFamily="34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5716" y="2555548"/>
            <a:ext cx="439467" cy="478704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5716" y="4296512"/>
            <a:ext cx="428360" cy="394763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0594" y="1816821"/>
            <a:ext cx="505926" cy="548595"/>
          </a:xfrm>
          <a:prstGeom prst="rect">
            <a:avLst/>
          </a:prstGeom>
        </p:spPr>
      </p:pic>
      <p:sp>
        <p:nvSpPr>
          <p:cNvPr id="40" name="Прямоугольник 39"/>
          <p:cNvSpPr/>
          <p:nvPr/>
        </p:nvSpPr>
        <p:spPr>
          <a:xfrm>
            <a:off x="4135216" y="3796588"/>
            <a:ext cx="7073027" cy="811974"/>
          </a:xfrm>
          <a:prstGeom prst="rect">
            <a:avLst/>
          </a:prstGeom>
          <a:solidFill>
            <a:schemeClr val="bg1"/>
          </a:solidFill>
          <a:ln w="190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marL="361950"/>
            <a:r>
              <a:rPr lang="ru-RU" sz="1500" dirty="0" smtClean="0">
                <a:solidFill>
                  <a:prstClr val="black"/>
                </a:solidFill>
                <a:latin typeface="Bahnschrift Condensed" pitchFamily="34" charset="0"/>
              </a:rPr>
              <a:t>  </a:t>
            </a:r>
            <a:r>
              <a:rPr lang="ru-RU" sz="1700" dirty="0" smtClean="0">
                <a:solidFill>
                  <a:prstClr val="black"/>
                </a:solidFill>
                <a:latin typeface="Bahnschrift Condensed" pitchFamily="34" charset="0"/>
              </a:rPr>
              <a:t>М</a:t>
            </a:r>
            <a:r>
              <a:rPr lang="ru-RU" sz="1700" dirty="0" smtClean="0">
                <a:solidFill>
                  <a:prstClr val="black"/>
                </a:solidFill>
                <a:latin typeface="Bahnschrift Condensed" pitchFamily="34" charset="0"/>
              </a:rPr>
              <a:t>униципальная </a:t>
            </a:r>
            <a:r>
              <a:rPr lang="ru-RU" sz="1700" dirty="0">
                <a:solidFill>
                  <a:prstClr val="black"/>
                </a:solidFill>
                <a:latin typeface="Bahnschrift Condensed" pitchFamily="34" charset="0"/>
              </a:rPr>
              <a:t>поддержка одаренных детей</a:t>
            </a:r>
            <a:endParaRPr lang="ru-RU" sz="1700" dirty="0">
              <a:solidFill>
                <a:prstClr val="black"/>
              </a:solidFill>
              <a:latin typeface="Bahnschrift Condensed" pitchFamily="34" charset="0"/>
            </a:endParaRPr>
          </a:p>
        </p:txBody>
      </p:sp>
      <p:sp>
        <p:nvSpPr>
          <p:cNvPr id="46" name="Прямоугольник 45"/>
          <p:cNvSpPr/>
          <p:nvPr/>
        </p:nvSpPr>
        <p:spPr>
          <a:xfrm>
            <a:off x="4135291" y="4906118"/>
            <a:ext cx="7072952" cy="1790676"/>
          </a:xfrm>
          <a:prstGeom prst="rect">
            <a:avLst/>
          </a:prstGeom>
          <a:solidFill>
            <a:schemeClr val="bg1"/>
          </a:solidFill>
          <a:ln w="1905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marL="361950"/>
            <a:r>
              <a:rPr lang="ru-RU" sz="1500" dirty="0" smtClean="0">
                <a:solidFill>
                  <a:prstClr val="black"/>
                </a:solidFill>
                <a:latin typeface="Bahnschrift Condensed" pitchFamily="34" charset="0"/>
              </a:rPr>
              <a:t>  </a:t>
            </a:r>
            <a:r>
              <a:rPr lang="ru-RU" sz="1700" dirty="0" smtClean="0">
                <a:solidFill>
                  <a:prstClr val="black"/>
                </a:solidFill>
                <a:latin typeface="Bahnschrift Condensed" pitchFamily="34" charset="0"/>
              </a:rPr>
              <a:t>Увековечивание памяти погибших при защите Отечества</a:t>
            </a:r>
            <a:endParaRPr lang="ru-RU" sz="1700" dirty="0">
              <a:solidFill>
                <a:prstClr val="black"/>
              </a:solidFill>
              <a:latin typeface="Bahnschrift Condensed" pitchFamily="34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6140670" y="3975935"/>
            <a:ext cx="2208844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300" dirty="0">
                <a:solidFill>
                  <a:schemeClr val="accent6">
                    <a:lumMod val="75000"/>
                  </a:schemeClr>
                </a:solidFill>
                <a:latin typeface="Bahnschrift Condensed" pitchFamily="34" charset="0"/>
              </a:rPr>
              <a:t>0</a:t>
            </a:r>
            <a:r>
              <a:rPr lang="ru-RU" sz="3300" dirty="0" smtClean="0">
                <a:solidFill>
                  <a:schemeClr val="accent6">
                    <a:lumMod val="75000"/>
                  </a:schemeClr>
                </a:solidFill>
                <a:latin typeface="Bahnschrift Condensed" pitchFamily="34" charset="0"/>
              </a:rPr>
              <a:t>,3 </a:t>
            </a:r>
            <a:r>
              <a:rPr lang="ru-RU" sz="1200" dirty="0" smtClean="0">
                <a:latin typeface="Bahnschrift Condensed" pitchFamily="34" charset="0"/>
              </a:rPr>
              <a:t>млн рублей</a:t>
            </a:r>
            <a:endParaRPr lang="ru-RU" sz="1200" dirty="0">
              <a:latin typeface="Bahnschrift Condensed" pitchFamily="34" charset="0"/>
            </a:endParaRPr>
          </a:p>
        </p:txBody>
      </p:sp>
      <p:pic>
        <p:nvPicPr>
          <p:cNvPr id="15" name="Рисунок 1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98233" y="4811719"/>
            <a:ext cx="432048" cy="468052"/>
          </a:xfrm>
          <a:prstGeom prst="rect">
            <a:avLst/>
          </a:prstGeom>
        </p:spPr>
      </p:pic>
      <p:sp>
        <p:nvSpPr>
          <p:cNvPr id="57" name="TextBox 56"/>
          <p:cNvSpPr txBox="1"/>
          <p:nvPr/>
        </p:nvSpPr>
        <p:spPr>
          <a:xfrm>
            <a:off x="4069507" y="5528148"/>
            <a:ext cx="2208844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300" dirty="0" smtClean="0">
                <a:solidFill>
                  <a:schemeClr val="accent6">
                    <a:lumMod val="75000"/>
                  </a:schemeClr>
                </a:solidFill>
                <a:latin typeface="Bahnschrift Condensed" pitchFamily="34" charset="0"/>
              </a:rPr>
              <a:t>0,9 </a:t>
            </a:r>
            <a:r>
              <a:rPr lang="ru-RU" sz="1200" dirty="0" smtClean="0">
                <a:latin typeface="Bahnschrift Condensed" pitchFamily="34" charset="0"/>
              </a:rPr>
              <a:t>млн рублей</a:t>
            </a:r>
            <a:endParaRPr lang="ru-RU" sz="1200" dirty="0">
              <a:latin typeface="Bahnschrift Condensed" pitchFamily="34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5810401" y="5244563"/>
            <a:ext cx="477749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1600" dirty="0" smtClean="0">
              <a:latin typeface="Bahnschrift Condensed" pitchFamily="34" charset="0"/>
            </a:endParaRPr>
          </a:p>
          <a:p>
            <a:r>
              <a:rPr lang="ru-RU" sz="1600" dirty="0" smtClean="0">
                <a:latin typeface="Bahnschrift Condensed" pitchFamily="34" charset="0"/>
              </a:rPr>
              <a:t>Участие молодежи в мероприятиях, направленных на сохранность и восстановление памятников и захоронений</a:t>
            </a:r>
            <a:endParaRPr lang="ru-RU" sz="1600" dirty="0">
              <a:latin typeface="Bahnschrift Condensed" pitchFamily="34" charset="0"/>
            </a:endParaRPr>
          </a:p>
        </p:txBody>
      </p:sp>
      <p:pic>
        <p:nvPicPr>
          <p:cNvPr id="16" name="Рисунок 1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98233" y="1652792"/>
            <a:ext cx="442296" cy="510341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9357" y="3743448"/>
            <a:ext cx="366983" cy="383664"/>
          </a:xfrm>
          <a:prstGeom prst="rect">
            <a:avLst/>
          </a:prstGeom>
        </p:spPr>
      </p:pic>
      <p:sp>
        <p:nvSpPr>
          <p:cNvPr id="27" name="TextBox 26"/>
          <p:cNvSpPr txBox="1"/>
          <p:nvPr/>
        </p:nvSpPr>
        <p:spPr>
          <a:xfrm>
            <a:off x="944529" y="5045745"/>
            <a:ext cx="797013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200" dirty="0" smtClean="0">
                <a:solidFill>
                  <a:srgbClr val="0070C0"/>
                </a:solidFill>
                <a:latin typeface="Bahnschrift Condensed" pitchFamily="34" charset="0"/>
              </a:rPr>
              <a:t>0,5</a:t>
            </a:r>
          </a:p>
          <a:p>
            <a:r>
              <a:rPr lang="ru-RU" sz="1200" dirty="0" smtClean="0">
                <a:latin typeface="Bahnschrift Condensed" pitchFamily="34" charset="0"/>
              </a:rPr>
              <a:t>мл н рублей</a:t>
            </a:r>
            <a:endParaRPr lang="ru-RU" sz="1200" dirty="0">
              <a:latin typeface="Bahnschrift Condensed" pitchFamily="34" charset="0"/>
            </a:endParaRPr>
          </a:p>
        </p:txBody>
      </p:sp>
      <p:pic>
        <p:nvPicPr>
          <p:cNvPr id="28" name="Рисунок 27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2201" y="5168755"/>
            <a:ext cx="164578" cy="213342"/>
          </a:xfrm>
          <a:prstGeom prst="rect">
            <a:avLst/>
          </a:prstGeom>
        </p:spPr>
      </p:pic>
      <p:pic>
        <p:nvPicPr>
          <p:cNvPr id="29" name="Рисунок 28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9984" y="5900226"/>
            <a:ext cx="164578" cy="2133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615190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612140" y="288370"/>
            <a:ext cx="11018520" cy="647784"/>
          </a:xfrm>
        </p:spPr>
        <p:txBody>
          <a:bodyPr>
            <a:normAutofit/>
          </a:bodyPr>
          <a:lstStyle/>
          <a:p>
            <a:pPr lvl="0" defTabSz="914400">
              <a:spcBef>
                <a:spcPts val="0"/>
              </a:spcBef>
            </a:pPr>
            <a:r>
              <a:rPr lang="ru-RU" sz="2500" dirty="0">
                <a:solidFill>
                  <a:prstClr val="black">
                    <a:tint val="75000"/>
                  </a:prstClr>
                </a:solidFill>
                <a:latin typeface="Bahnschrift Condensed" pitchFamily="34" charset="0"/>
                <a:ea typeface="+mn-ea"/>
                <a:cs typeface="+mn-cs"/>
              </a:rPr>
              <a:t>ПРОЕКТ БЮДЖЕТА ОКРУГА НА </a:t>
            </a:r>
            <a:r>
              <a:rPr lang="ru-RU" sz="2500" dirty="0" smtClean="0">
                <a:solidFill>
                  <a:prstClr val="black">
                    <a:tint val="75000"/>
                  </a:prstClr>
                </a:solidFill>
                <a:latin typeface="Bahnschrift Condensed" pitchFamily="34" charset="0"/>
                <a:ea typeface="+mn-ea"/>
                <a:cs typeface="+mn-cs"/>
              </a:rPr>
              <a:t>2024-2026 ГОДЫ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936823" y="1000840"/>
            <a:ext cx="1080120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rgbClr val="0070C0"/>
                </a:solidFill>
                <a:latin typeface="Bahnschrift Condensed" pitchFamily="34" charset="0"/>
              </a:rPr>
              <a:t>-</a:t>
            </a:r>
            <a:r>
              <a:rPr lang="ru-RU" sz="2800" dirty="0" smtClean="0">
                <a:latin typeface="Bahnschrift Condensed" pitchFamily="34" charset="0"/>
              </a:rPr>
              <a:t> </a:t>
            </a:r>
            <a:r>
              <a:rPr lang="ru-RU" sz="2500" dirty="0" smtClean="0">
                <a:solidFill>
                  <a:schemeClr val="accent6">
                    <a:lumMod val="75000"/>
                  </a:schemeClr>
                </a:solidFill>
                <a:latin typeface="Bahnschrift Condensed" pitchFamily="34" charset="0"/>
              </a:rPr>
              <a:t>КОМФОРТНАЯ СРЕДА ПРОЖИВАНИЯ </a:t>
            </a:r>
            <a:r>
              <a:rPr lang="ru-RU" sz="2800" dirty="0" smtClean="0">
                <a:solidFill>
                  <a:srgbClr val="0070C0"/>
                </a:solidFill>
                <a:latin typeface="Bahnschrift Condensed" pitchFamily="34" charset="0"/>
              </a:rPr>
              <a:t>-</a:t>
            </a:r>
            <a:endParaRPr lang="ru-RU" sz="2800" dirty="0">
              <a:solidFill>
                <a:srgbClr val="0070C0"/>
              </a:solidFill>
              <a:latin typeface="Bahnschrift Condensed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504776" y="1324005"/>
            <a:ext cx="18722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Bahnschrift Condensed" pitchFamily="34" charset="0"/>
              </a:rPr>
              <a:t>НА 2024 ГОД</a:t>
            </a:r>
            <a:endParaRPr lang="ru-RU" sz="2000" dirty="0">
              <a:solidFill>
                <a:schemeClr val="accent2">
                  <a:lumMod val="60000"/>
                  <a:lumOff val="40000"/>
                </a:schemeClr>
              </a:solidFill>
              <a:latin typeface="Bahnschrift Condensed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106899" y="5328642"/>
            <a:ext cx="28803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solidFill>
                  <a:srgbClr val="FFFFFF"/>
                </a:solidFill>
                <a:latin typeface="Arial Narrow" pitchFamily="34" charset="0"/>
              </a:rPr>
              <a:t>Налог на доходы физических лиц</a:t>
            </a:r>
          </a:p>
          <a:p>
            <a:pPr algn="ctr"/>
            <a:r>
              <a:rPr lang="ru-RU" sz="1400" b="1" dirty="0" smtClean="0">
                <a:solidFill>
                  <a:srgbClr val="FFFFFF"/>
                </a:solidFill>
                <a:latin typeface="Arial Narrow" pitchFamily="34" charset="0"/>
              </a:rPr>
              <a:t>68,6%</a:t>
            </a:r>
            <a:endParaRPr lang="ru-RU" sz="1400" b="1" dirty="0">
              <a:solidFill>
                <a:srgbClr val="FFFFFF"/>
              </a:solidFill>
              <a:latin typeface="Arial Narrow" pitchFamily="34" charset="0"/>
            </a:endParaRPr>
          </a:p>
        </p:txBody>
      </p:sp>
      <p:sp>
        <p:nvSpPr>
          <p:cNvPr id="39" name="Прямоугольник 38"/>
          <p:cNvSpPr/>
          <p:nvPr/>
        </p:nvSpPr>
        <p:spPr>
          <a:xfrm>
            <a:off x="936824" y="2590956"/>
            <a:ext cx="3096344" cy="1842616"/>
          </a:xfrm>
          <a:prstGeom prst="rect">
            <a:avLst/>
          </a:prstGeom>
          <a:solidFill>
            <a:schemeClr val="bg1"/>
          </a:solidFill>
          <a:ln w="190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marL="361950" lvl="0"/>
            <a:r>
              <a:rPr lang="ru-RU" sz="1500" dirty="0">
                <a:solidFill>
                  <a:prstClr val="black"/>
                </a:solidFill>
                <a:latin typeface="Bahnschrift Condensed" pitchFamily="34" charset="0"/>
              </a:rPr>
              <a:t>Инвестиционный проект </a:t>
            </a:r>
            <a:r>
              <a:rPr lang="ru-RU" sz="1300" dirty="0">
                <a:solidFill>
                  <a:srgbClr val="0070C0"/>
                </a:solidFill>
                <a:latin typeface="Bahnschrift Condensed" pitchFamily="34" charset="0"/>
              </a:rPr>
              <a:t>«Строительство объекта капитального строительства  «Новое кладбище МОГП Никель в районе 3 км автодороги Никель-Приречный </a:t>
            </a:r>
            <a:r>
              <a:rPr lang="ru-RU" sz="1300" dirty="0" err="1">
                <a:solidFill>
                  <a:srgbClr val="0070C0"/>
                </a:solidFill>
                <a:latin typeface="Bahnschrift Condensed" pitchFamily="34" charset="0"/>
              </a:rPr>
              <a:t>Печенгского</a:t>
            </a:r>
            <a:r>
              <a:rPr lang="ru-RU" sz="1300" dirty="0">
                <a:solidFill>
                  <a:srgbClr val="0070C0"/>
                </a:solidFill>
                <a:latin typeface="Bahnschrift Condensed" pitchFamily="34" charset="0"/>
              </a:rPr>
              <a:t> района Мурманской области</a:t>
            </a:r>
            <a:r>
              <a:rPr lang="ru-RU" sz="1300" dirty="0" smtClean="0">
                <a:solidFill>
                  <a:srgbClr val="0070C0"/>
                </a:solidFill>
                <a:latin typeface="Bahnschrift Condensed" pitchFamily="34" charset="0"/>
              </a:rPr>
              <a:t>» (3 этап)</a:t>
            </a:r>
            <a:endParaRPr lang="ru-RU" sz="1300" dirty="0">
              <a:solidFill>
                <a:srgbClr val="0070C0"/>
              </a:solidFill>
              <a:latin typeface="Bahnschrift Condensed" pitchFamily="34" charset="0"/>
            </a:endParaRPr>
          </a:p>
          <a:p>
            <a:pPr marL="361950"/>
            <a:endParaRPr lang="ru-RU" sz="1700" dirty="0" smtClean="0">
              <a:solidFill>
                <a:prstClr val="black"/>
              </a:solidFill>
              <a:latin typeface="Bahnschrift Condensed" pitchFamily="34" charset="0"/>
            </a:endParaRPr>
          </a:p>
          <a:p>
            <a:pPr marL="361950"/>
            <a:endParaRPr lang="ru-RU" sz="1200" dirty="0" smtClean="0">
              <a:solidFill>
                <a:prstClr val="black"/>
              </a:solidFill>
              <a:latin typeface="Bahnschrift Condensed" pitchFamily="34" charset="0"/>
            </a:endParaRPr>
          </a:p>
          <a:p>
            <a:pPr marL="809625" lvl="0"/>
            <a:endParaRPr lang="ru-RU" sz="1400" dirty="0" smtClean="0">
              <a:solidFill>
                <a:prstClr val="black"/>
              </a:solidFill>
              <a:latin typeface="Bahnschrift Condensed" pitchFamily="34" charset="0"/>
            </a:endParaRPr>
          </a:p>
          <a:p>
            <a:pPr marL="180975" lvl="0">
              <a:tabLst>
                <a:tab pos="180975" algn="l"/>
              </a:tabLst>
            </a:pPr>
            <a:endParaRPr lang="ru-RU" sz="1400" dirty="0" smtClean="0">
              <a:solidFill>
                <a:prstClr val="black"/>
              </a:solidFill>
              <a:latin typeface="Bahnschrift Condensed" pitchFamily="34" charset="0"/>
            </a:endParaRPr>
          </a:p>
          <a:p>
            <a:pPr marL="809625" lvl="0"/>
            <a:endParaRPr lang="ru-RU" sz="1000" dirty="0">
              <a:solidFill>
                <a:prstClr val="black"/>
              </a:solidFill>
              <a:latin typeface="Bahnschrift Condensed" pitchFamily="34" charset="0"/>
            </a:endParaRPr>
          </a:p>
          <a:p>
            <a:pPr marL="809625" lvl="0"/>
            <a:endParaRPr lang="ru-RU" sz="1000" dirty="0">
              <a:solidFill>
                <a:prstClr val="black"/>
              </a:solidFill>
              <a:latin typeface="Bahnschrift Condensed" pitchFamily="34" charset="0"/>
            </a:endParaRPr>
          </a:p>
        </p:txBody>
      </p:sp>
      <p:sp>
        <p:nvSpPr>
          <p:cNvPr id="56" name="Прямоугольник 55"/>
          <p:cNvSpPr/>
          <p:nvPr/>
        </p:nvSpPr>
        <p:spPr>
          <a:xfrm>
            <a:off x="4135291" y="1719177"/>
            <a:ext cx="3858317" cy="2822960"/>
          </a:xfrm>
          <a:prstGeom prst="rect">
            <a:avLst/>
          </a:prstGeom>
          <a:solidFill>
            <a:schemeClr val="bg1"/>
          </a:solidFill>
          <a:ln w="190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marL="361950"/>
            <a:r>
              <a:rPr lang="ru-RU" sz="1500" dirty="0" smtClean="0">
                <a:solidFill>
                  <a:prstClr val="black"/>
                </a:solidFill>
                <a:latin typeface="Bahnschrift Condensed" pitchFamily="34" charset="0"/>
              </a:rPr>
              <a:t>  </a:t>
            </a:r>
            <a:r>
              <a:rPr lang="ru-RU" sz="1600" dirty="0" smtClean="0">
                <a:solidFill>
                  <a:prstClr val="black"/>
                </a:solidFill>
                <a:latin typeface="Bahnschrift Condensed" pitchFamily="34" charset="0"/>
              </a:rPr>
              <a:t>Проведение ремонта магистральных сетей теплоснабжения, </a:t>
            </a:r>
            <a:r>
              <a:rPr lang="ru-RU" sz="1600" dirty="0">
                <a:solidFill>
                  <a:prstClr val="black"/>
                </a:solidFill>
                <a:latin typeface="Bahnschrift Condensed" pitchFamily="34" charset="0"/>
              </a:rPr>
              <a:t>ХВС</a:t>
            </a:r>
            <a:r>
              <a:rPr lang="ru-RU" sz="1600" dirty="0" smtClean="0">
                <a:solidFill>
                  <a:prstClr val="black"/>
                </a:solidFill>
                <a:latin typeface="Bahnschrift Condensed" pitchFamily="34" charset="0"/>
              </a:rPr>
              <a:t>( </a:t>
            </a:r>
            <a:r>
              <a:rPr lang="ru-RU" sz="1600" dirty="0" err="1" smtClean="0">
                <a:solidFill>
                  <a:prstClr val="black"/>
                </a:solidFill>
                <a:latin typeface="Bahnschrift Condensed" pitchFamily="34" charset="0"/>
              </a:rPr>
              <a:t>софинансирование</a:t>
            </a:r>
            <a:r>
              <a:rPr lang="ru-RU" sz="1600" dirty="0" smtClean="0">
                <a:solidFill>
                  <a:prstClr val="black"/>
                </a:solidFill>
                <a:latin typeface="Bahnschrift Condensed" pitchFamily="34" charset="0"/>
              </a:rPr>
              <a:t> </a:t>
            </a:r>
            <a:r>
              <a:rPr lang="ru-RU" sz="1600" dirty="0">
                <a:solidFill>
                  <a:prstClr val="black"/>
                </a:solidFill>
                <a:latin typeface="Bahnschrift Condensed" pitchFamily="34" charset="0"/>
              </a:rPr>
              <a:t>для участия в конкурсе на получение субсидии)</a:t>
            </a:r>
            <a:endParaRPr lang="ru-RU" sz="1600" dirty="0">
              <a:solidFill>
                <a:prstClr val="black"/>
              </a:solidFill>
              <a:latin typeface="Bahnschrift Condensed" pitchFamily="34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1853375" y="3609313"/>
            <a:ext cx="104721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000" dirty="0" smtClean="0">
                <a:solidFill>
                  <a:schemeClr val="accent6">
                    <a:lumMod val="75000"/>
                  </a:schemeClr>
                </a:solidFill>
                <a:latin typeface="Bahnschrift Condensed" pitchFamily="34" charset="0"/>
              </a:rPr>
              <a:t>53,4</a:t>
            </a:r>
            <a:r>
              <a:rPr lang="ru-RU" sz="2700" dirty="0" smtClean="0">
                <a:solidFill>
                  <a:schemeClr val="accent6">
                    <a:lumMod val="75000"/>
                  </a:schemeClr>
                </a:solidFill>
                <a:latin typeface="Bahnschrift Condensed" pitchFamily="34" charset="0"/>
              </a:rPr>
              <a:t> </a:t>
            </a:r>
          </a:p>
          <a:p>
            <a:pPr algn="ctr"/>
            <a:r>
              <a:rPr lang="ru-RU" sz="1400" dirty="0" smtClean="0">
                <a:latin typeface="Bahnschrift Condensed" pitchFamily="34" charset="0"/>
              </a:rPr>
              <a:t>млн рублей 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3962781" y="2737640"/>
            <a:ext cx="4030827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14375"/>
            <a:endParaRPr lang="ru-RU" sz="1200" dirty="0" smtClean="0">
              <a:latin typeface="Bahnschrift Condensed" pitchFamily="34" charset="0"/>
            </a:endParaRPr>
          </a:p>
          <a:p>
            <a:pPr marL="714375"/>
            <a:r>
              <a:rPr lang="ru-RU" sz="1200" dirty="0" smtClean="0">
                <a:latin typeface="Bahnschrift Condensed" pitchFamily="34" charset="0"/>
              </a:rPr>
              <a:t>г</a:t>
            </a:r>
            <a:r>
              <a:rPr lang="ru-RU" sz="1200" dirty="0" smtClean="0">
                <a:latin typeface="Bahnschrift Condensed" pitchFamily="34" charset="0"/>
              </a:rPr>
              <a:t>. Заполярный: тепловая сеть №5, распределительные тепловые сети по ул. Юбилейная, ул. </a:t>
            </a:r>
            <a:r>
              <a:rPr lang="ru-RU" sz="1200" dirty="0" err="1" smtClean="0">
                <a:latin typeface="Bahnschrift Condensed" pitchFamily="34" charset="0"/>
              </a:rPr>
              <a:t>Бабикова</a:t>
            </a:r>
            <a:r>
              <a:rPr lang="ru-RU" sz="1200" dirty="0" smtClean="0">
                <a:latin typeface="Bahnschrift Condensed" pitchFamily="34" charset="0"/>
              </a:rPr>
              <a:t>,  ул. Ленина 1</a:t>
            </a:r>
          </a:p>
          <a:p>
            <a:pPr marL="714375"/>
            <a:endParaRPr lang="ru-RU" sz="1200" dirty="0">
              <a:latin typeface="Bahnschrift Condensed" pitchFamily="34" charset="0"/>
            </a:endParaRPr>
          </a:p>
          <a:p>
            <a:pPr marL="714375"/>
            <a:r>
              <a:rPr lang="ru-RU" sz="1200" dirty="0" err="1" smtClean="0">
                <a:latin typeface="Bahnschrift Condensed" pitchFamily="34" charset="0"/>
              </a:rPr>
              <a:t>пгт</a:t>
            </a:r>
            <a:r>
              <a:rPr lang="ru-RU" sz="1200" dirty="0" smtClean="0">
                <a:latin typeface="Bahnschrift Condensed" pitchFamily="34" charset="0"/>
              </a:rPr>
              <a:t>. Никель: тепловая трасса по ул. </a:t>
            </a:r>
            <a:r>
              <a:rPr lang="ru-RU" sz="1200" dirty="0" err="1" smtClean="0">
                <a:latin typeface="Bahnschrift Condensed" pitchFamily="34" charset="0"/>
              </a:rPr>
              <a:t>Бредова</a:t>
            </a:r>
            <a:r>
              <a:rPr lang="ru-RU" sz="1200" dirty="0" smtClean="0">
                <a:latin typeface="Bahnschrift Condensed" pitchFamily="34" charset="0"/>
              </a:rPr>
              <a:t>, ул. Победы 13, ул. Мира, ул. Комсомольская, внутриквартальные сети ХВС и водоотведения</a:t>
            </a:r>
          </a:p>
          <a:p>
            <a:pPr marL="714375"/>
            <a:endParaRPr lang="ru-RU" sz="1200" dirty="0" smtClean="0">
              <a:latin typeface="Bahnschrift Condensed" pitchFamily="34" charset="0"/>
            </a:endParaRPr>
          </a:p>
          <a:p>
            <a:pPr marL="714375"/>
            <a:r>
              <a:rPr lang="ru-RU" sz="1200" dirty="0" err="1" smtClean="0">
                <a:latin typeface="Bahnschrift Condensed" pitchFamily="34" charset="0"/>
              </a:rPr>
              <a:t>нп</a:t>
            </a:r>
            <a:r>
              <a:rPr lang="ru-RU" sz="1200" dirty="0" smtClean="0">
                <a:latin typeface="Bahnschrift Condensed" pitchFamily="34" charset="0"/>
              </a:rPr>
              <a:t>. </a:t>
            </a:r>
            <a:r>
              <a:rPr lang="ru-RU" sz="1200" dirty="0" err="1" smtClean="0">
                <a:latin typeface="Bahnschrift Condensed" pitchFamily="34" charset="0"/>
              </a:rPr>
              <a:t>Корзуново</a:t>
            </a:r>
            <a:r>
              <a:rPr lang="ru-RU" sz="1200" dirty="0" smtClean="0">
                <a:latin typeface="Bahnschrift Condensed" pitchFamily="34" charset="0"/>
              </a:rPr>
              <a:t>: ремонт ХВС в районе </a:t>
            </a:r>
            <a:r>
              <a:rPr lang="ru-RU" sz="1200" dirty="0" smtClean="0">
                <a:latin typeface="Bahnschrift Condensed" pitchFamily="34" charset="0"/>
              </a:rPr>
              <a:t>ИЖС</a:t>
            </a:r>
            <a:endParaRPr lang="ru-RU" sz="1200" dirty="0" smtClean="0">
              <a:latin typeface="Bahnschrift Condensed" pitchFamily="34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5111941" y="2395919"/>
            <a:ext cx="2208844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300" dirty="0" smtClean="0">
                <a:solidFill>
                  <a:schemeClr val="accent6">
                    <a:lumMod val="75000"/>
                  </a:schemeClr>
                </a:solidFill>
                <a:latin typeface="Bahnschrift Condensed" pitchFamily="34" charset="0"/>
              </a:rPr>
              <a:t>34,0 </a:t>
            </a:r>
            <a:r>
              <a:rPr lang="ru-RU" sz="1200" dirty="0" smtClean="0">
                <a:latin typeface="Bahnschrift Condensed" pitchFamily="34" charset="0"/>
              </a:rPr>
              <a:t>млн рублей</a:t>
            </a:r>
            <a:endParaRPr lang="ru-RU" sz="1200" dirty="0">
              <a:latin typeface="Bahnschrift Condensed" pitchFamily="34" charset="0"/>
            </a:endParaRPr>
          </a:p>
        </p:txBody>
      </p:sp>
      <p:sp>
        <p:nvSpPr>
          <p:cNvPr id="40" name="Прямоугольник 39"/>
          <p:cNvSpPr/>
          <p:nvPr/>
        </p:nvSpPr>
        <p:spPr>
          <a:xfrm>
            <a:off x="8065616" y="1715123"/>
            <a:ext cx="3672408" cy="4961618"/>
          </a:xfrm>
          <a:prstGeom prst="rect">
            <a:avLst/>
          </a:prstGeom>
          <a:solidFill>
            <a:schemeClr val="bg1"/>
          </a:solidFill>
          <a:ln w="190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marL="361950"/>
            <a:r>
              <a:rPr lang="ru-RU" sz="1500" dirty="0" smtClean="0">
                <a:solidFill>
                  <a:prstClr val="black"/>
                </a:solidFill>
                <a:latin typeface="Bahnschrift Condensed" pitchFamily="34" charset="0"/>
              </a:rPr>
              <a:t>  </a:t>
            </a:r>
            <a:r>
              <a:rPr lang="ru-RU" sz="1700" dirty="0" smtClean="0">
                <a:solidFill>
                  <a:prstClr val="black"/>
                </a:solidFill>
                <a:latin typeface="Bahnschrift Condensed" pitchFamily="34" charset="0"/>
              </a:rPr>
              <a:t>Ремонтные работы по улучшению городской среды</a:t>
            </a:r>
          </a:p>
          <a:p>
            <a:pPr marL="361950"/>
            <a:endParaRPr lang="ru-RU" sz="1700" dirty="0" smtClean="0">
              <a:solidFill>
                <a:prstClr val="black"/>
              </a:solidFill>
              <a:latin typeface="Bahnschrift Condensed" pitchFamily="34" charset="0"/>
            </a:endParaRPr>
          </a:p>
          <a:p>
            <a:pPr marL="85725"/>
            <a:r>
              <a:rPr lang="ru-RU" sz="1700" dirty="0">
                <a:solidFill>
                  <a:prstClr val="black"/>
                </a:solidFill>
                <a:latin typeface="Bahnschrift Condensed" pitchFamily="34" charset="0"/>
              </a:rPr>
              <a:t>в</a:t>
            </a:r>
            <a:r>
              <a:rPr lang="ru-RU" sz="1700" dirty="0" smtClean="0">
                <a:solidFill>
                  <a:prstClr val="black"/>
                </a:solidFill>
                <a:latin typeface="Bahnschrift Condensed" pitchFamily="34" charset="0"/>
              </a:rPr>
              <a:t> </a:t>
            </a:r>
            <a:r>
              <a:rPr lang="ru-RU" sz="1700" dirty="0" err="1" smtClean="0">
                <a:solidFill>
                  <a:prstClr val="black"/>
                </a:solidFill>
                <a:latin typeface="Bahnschrift Condensed" pitchFamily="34" charset="0"/>
              </a:rPr>
              <a:t>т.ч</a:t>
            </a:r>
            <a:r>
              <a:rPr lang="ru-RU" sz="1700" dirty="0" smtClean="0">
                <a:solidFill>
                  <a:prstClr val="black"/>
                </a:solidFill>
                <a:latin typeface="Bahnschrift Condensed" pitchFamily="34" charset="0"/>
              </a:rPr>
              <a:t>.:</a:t>
            </a: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37074" y="2996083"/>
            <a:ext cx="164578" cy="213342"/>
          </a:xfrm>
          <a:prstGeom prst="rect">
            <a:avLst/>
          </a:prstGeom>
        </p:spPr>
      </p:pic>
      <p:pic>
        <p:nvPicPr>
          <p:cNvPr id="42" name="Рисунок 4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19725" y="4238499"/>
            <a:ext cx="164578" cy="213342"/>
          </a:xfrm>
          <a:prstGeom prst="rect">
            <a:avLst/>
          </a:prstGeom>
        </p:spPr>
      </p:pic>
      <p:pic>
        <p:nvPicPr>
          <p:cNvPr id="60" name="Рисунок 5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25538" y="3603722"/>
            <a:ext cx="164578" cy="213342"/>
          </a:xfrm>
          <a:prstGeom prst="rect">
            <a:avLst/>
          </a:prstGeom>
        </p:spPr>
      </p:pic>
      <p:sp>
        <p:nvSpPr>
          <p:cNvPr id="65" name="TextBox 64"/>
          <p:cNvSpPr txBox="1"/>
          <p:nvPr/>
        </p:nvSpPr>
        <p:spPr>
          <a:xfrm>
            <a:off x="8198395" y="2749916"/>
            <a:ext cx="3539629" cy="39241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1400" dirty="0">
              <a:latin typeface="Bahnschrift Condensed" pitchFamily="34" charset="0"/>
            </a:endParaRPr>
          </a:p>
          <a:p>
            <a:pPr marL="714375"/>
            <a:r>
              <a:rPr lang="ru-RU" sz="1400" dirty="0">
                <a:latin typeface="Bahnschrift Condensed" pitchFamily="34" charset="0"/>
              </a:rPr>
              <a:t>ремонт проездов к дворовым территориям </a:t>
            </a:r>
          </a:p>
          <a:p>
            <a:pPr marL="714375"/>
            <a:r>
              <a:rPr lang="ru-RU" sz="1400" dirty="0" err="1">
                <a:latin typeface="Bahnschrift Condensed" pitchFamily="34" charset="0"/>
              </a:rPr>
              <a:t>пгт</a:t>
            </a:r>
            <a:r>
              <a:rPr lang="ru-RU" sz="1400" dirty="0">
                <a:latin typeface="Bahnschrift Condensed" pitchFamily="34" charset="0"/>
              </a:rPr>
              <a:t>. Никель, ул. </a:t>
            </a:r>
            <a:r>
              <a:rPr lang="ru-RU" sz="1400" dirty="0" err="1">
                <a:latin typeface="Bahnschrift Condensed" pitchFamily="34" charset="0"/>
              </a:rPr>
              <a:t>Бредова</a:t>
            </a:r>
            <a:r>
              <a:rPr lang="ru-RU" sz="1400" dirty="0">
                <a:latin typeface="Bahnschrift Condensed" pitchFamily="34" charset="0"/>
              </a:rPr>
              <a:t>, 15,17,  ул. </a:t>
            </a:r>
            <a:r>
              <a:rPr lang="ru-RU" sz="1400" dirty="0" err="1">
                <a:latin typeface="Bahnschrift Condensed" pitchFamily="34" charset="0"/>
              </a:rPr>
              <a:t>Печенгская</a:t>
            </a:r>
            <a:r>
              <a:rPr lang="ru-RU" sz="1400" dirty="0">
                <a:latin typeface="Bahnschrift Condensed" pitchFamily="34" charset="0"/>
              </a:rPr>
              <a:t>, 16, г. Заполярный, ул. Мира, 13</a:t>
            </a:r>
          </a:p>
          <a:p>
            <a:pPr marL="714375"/>
            <a:endParaRPr lang="ru-RU" sz="800" dirty="0" smtClean="0">
              <a:latin typeface="Bahnschrift Condensed" pitchFamily="34" charset="0"/>
            </a:endParaRPr>
          </a:p>
          <a:p>
            <a:pPr marL="714375"/>
            <a:r>
              <a:rPr lang="ru-RU" sz="1400" dirty="0" smtClean="0">
                <a:latin typeface="Bahnschrift Condensed" pitchFamily="34" charset="0"/>
              </a:rPr>
              <a:t>ремонт </a:t>
            </a:r>
            <a:r>
              <a:rPr lang="ru-RU" sz="1400" dirty="0">
                <a:latin typeface="Bahnschrift Condensed" pitchFamily="34" charset="0"/>
              </a:rPr>
              <a:t>пешеходных тротуаров </a:t>
            </a:r>
          </a:p>
          <a:p>
            <a:pPr marL="714375"/>
            <a:r>
              <a:rPr lang="ru-RU" sz="1400" dirty="0" err="1">
                <a:latin typeface="Bahnschrift Condensed" pitchFamily="34" charset="0"/>
              </a:rPr>
              <a:t>пгт</a:t>
            </a:r>
            <a:r>
              <a:rPr lang="ru-RU" sz="1400" dirty="0">
                <a:latin typeface="Bahnschrift Condensed" pitchFamily="34" charset="0"/>
              </a:rPr>
              <a:t>. Никель, пр. Гвардейский, 8-18</a:t>
            </a:r>
          </a:p>
          <a:p>
            <a:pPr marL="714375"/>
            <a:endParaRPr lang="ru-RU" sz="1400" dirty="0" smtClean="0">
              <a:latin typeface="Bahnschrift Condensed" pitchFamily="34" charset="0"/>
            </a:endParaRPr>
          </a:p>
          <a:p>
            <a:pPr marL="714375"/>
            <a:r>
              <a:rPr lang="ru-RU" sz="1400" dirty="0">
                <a:latin typeface="Bahnschrift Condensed" pitchFamily="34" charset="0"/>
              </a:rPr>
              <a:t>ремонт лестничных спусков </a:t>
            </a:r>
          </a:p>
          <a:p>
            <a:pPr marL="714375"/>
            <a:r>
              <a:rPr lang="ru-RU" sz="1400" dirty="0">
                <a:latin typeface="Bahnschrift Condensed" pitchFamily="34" charset="0"/>
              </a:rPr>
              <a:t>г. Заполярный, ул. Мира, 8-10</a:t>
            </a:r>
          </a:p>
          <a:p>
            <a:pPr marL="714375"/>
            <a:endParaRPr lang="ru-RU" sz="1300" dirty="0" smtClean="0">
              <a:latin typeface="Bahnschrift Condensed" pitchFamily="34" charset="0"/>
            </a:endParaRPr>
          </a:p>
          <a:p>
            <a:pPr marL="714375"/>
            <a:r>
              <a:rPr lang="ru-RU" sz="1400" dirty="0">
                <a:latin typeface="Bahnschrift Condensed" pitchFamily="34" charset="0"/>
              </a:rPr>
              <a:t>у</a:t>
            </a:r>
            <a:r>
              <a:rPr lang="ru-RU" sz="1400" dirty="0" smtClean="0">
                <a:latin typeface="Bahnschrift Condensed" pitchFamily="34" charset="0"/>
              </a:rPr>
              <a:t>стройство контейнерных площадок</a:t>
            </a:r>
          </a:p>
          <a:p>
            <a:pPr marL="714375"/>
            <a:r>
              <a:rPr lang="ru-RU" sz="1300" dirty="0" err="1">
                <a:latin typeface="Bahnschrift Condensed" pitchFamily="34" charset="0"/>
              </a:rPr>
              <a:t>п</a:t>
            </a:r>
            <a:r>
              <a:rPr lang="ru-RU" sz="1300" dirty="0" err="1" smtClean="0">
                <a:latin typeface="Bahnschrift Condensed" pitchFamily="34" charset="0"/>
              </a:rPr>
              <a:t>гт</a:t>
            </a:r>
            <a:r>
              <a:rPr lang="ru-RU" sz="1300" dirty="0" smtClean="0">
                <a:latin typeface="Bahnschrift Condensed" pitchFamily="34" charset="0"/>
              </a:rPr>
              <a:t>. Никель, пр. Гвардейский 8,13,17,43</a:t>
            </a:r>
          </a:p>
          <a:p>
            <a:pPr marL="714375"/>
            <a:endParaRPr lang="ru-RU" sz="1300" dirty="0">
              <a:latin typeface="Bahnschrift Condensed" pitchFamily="34" charset="0"/>
            </a:endParaRPr>
          </a:p>
          <a:p>
            <a:pPr marL="714375"/>
            <a:r>
              <a:rPr lang="ru-RU" sz="1400" dirty="0">
                <a:latin typeface="Bahnschrift Condensed" pitchFamily="34" charset="0"/>
              </a:rPr>
              <a:t>п</a:t>
            </a:r>
            <a:r>
              <a:rPr lang="ru-RU" sz="1400" dirty="0" smtClean="0">
                <a:latin typeface="Bahnschrift Condensed" pitchFamily="34" charset="0"/>
              </a:rPr>
              <a:t>риведение в санитарно-техническое состояние незаселенных муниципальных жилых помещений</a:t>
            </a:r>
            <a:endParaRPr lang="ru-RU" sz="1400" dirty="0">
              <a:latin typeface="Bahnschrift Condensed" pitchFamily="34" charset="0"/>
            </a:endParaRPr>
          </a:p>
          <a:p>
            <a:pPr marL="542925"/>
            <a:endParaRPr lang="ru-RU" sz="1400" dirty="0" smtClean="0">
              <a:latin typeface="Bahnschrift Condensed" pitchFamily="34" charset="0"/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8113213" y="2896711"/>
            <a:ext cx="766557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200" dirty="0" smtClean="0">
                <a:solidFill>
                  <a:srgbClr val="0070C0"/>
                </a:solidFill>
                <a:latin typeface="Bahnschrift Condensed" pitchFamily="34" charset="0"/>
              </a:rPr>
              <a:t>35,0</a:t>
            </a:r>
          </a:p>
          <a:p>
            <a:r>
              <a:rPr lang="ru-RU" sz="1200" dirty="0">
                <a:latin typeface="Bahnschrift Condensed" pitchFamily="34" charset="0"/>
              </a:rPr>
              <a:t>м</a:t>
            </a:r>
            <a:r>
              <a:rPr lang="ru-RU" sz="1200" dirty="0" smtClean="0">
                <a:latin typeface="Bahnschrift Condensed" pitchFamily="34" charset="0"/>
              </a:rPr>
              <a:t>лн рублей</a:t>
            </a:r>
            <a:endParaRPr lang="ru-RU" sz="1200" dirty="0">
              <a:latin typeface="Bahnschrift Condensed" pitchFamily="34" charset="0"/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8095080" y="3686256"/>
            <a:ext cx="766557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200" dirty="0" smtClean="0">
                <a:solidFill>
                  <a:srgbClr val="0070C0"/>
                </a:solidFill>
                <a:latin typeface="Bahnschrift Condensed" pitchFamily="34" charset="0"/>
              </a:rPr>
              <a:t>27,0</a:t>
            </a:r>
          </a:p>
          <a:p>
            <a:r>
              <a:rPr lang="ru-RU" sz="1200" dirty="0">
                <a:latin typeface="Bahnschrift Condensed" pitchFamily="34" charset="0"/>
              </a:rPr>
              <a:t>м</a:t>
            </a:r>
            <a:r>
              <a:rPr lang="ru-RU" sz="1200" dirty="0" smtClean="0">
                <a:latin typeface="Bahnschrift Condensed" pitchFamily="34" charset="0"/>
              </a:rPr>
              <a:t>лн рублей</a:t>
            </a:r>
            <a:endParaRPr lang="ru-RU" sz="1200" dirty="0">
              <a:latin typeface="Bahnschrift Condensed" pitchFamily="34" charset="0"/>
            </a:endParaRPr>
          </a:p>
        </p:txBody>
      </p:sp>
      <p:sp>
        <p:nvSpPr>
          <p:cNvPr id="70" name="Прямоугольник 69"/>
          <p:cNvSpPr/>
          <p:nvPr/>
        </p:nvSpPr>
        <p:spPr>
          <a:xfrm>
            <a:off x="925502" y="4599636"/>
            <a:ext cx="3096344" cy="2077105"/>
          </a:xfrm>
          <a:prstGeom prst="rect">
            <a:avLst/>
          </a:prstGeom>
          <a:solidFill>
            <a:schemeClr val="bg1"/>
          </a:solidFill>
          <a:ln w="190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marL="361950" lvl="0"/>
            <a:r>
              <a:rPr lang="ru-RU" sz="1400" dirty="0">
                <a:solidFill>
                  <a:prstClr val="black"/>
                </a:solidFill>
                <a:latin typeface="Bahnschrift Condensed" pitchFamily="34" charset="0"/>
              </a:rPr>
              <a:t>Ликвидация объектов накопленного вреда окружающей  среде (накопленного экологического ущерба</a:t>
            </a:r>
            <a:r>
              <a:rPr lang="ru-RU" sz="1400" dirty="0" smtClean="0">
                <a:solidFill>
                  <a:prstClr val="black"/>
                </a:solidFill>
                <a:latin typeface="Bahnschrift Condensed" pitchFamily="34" charset="0"/>
              </a:rPr>
              <a:t>)</a:t>
            </a:r>
          </a:p>
          <a:p>
            <a:pPr marL="361950" lvl="0"/>
            <a:endParaRPr lang="ru-RU" sz="1400" dirty="0">
              <a:solidFill>
                <a:prstClr val="black"/>
              </a:solidFill>
              <a:latin typeface="Bahnschrift Condensed" pitchFamily="34" charset="0"/>
            </a:endParaRPr>
          </a:p>
          <a:p>
            <a:pPr marL="361950" lvl="0"/>
            <a:endParaRPr lang="ru-RU" sz="1400" dirty="0" smtClean="0">
              <a:solidFill>
                <a:prstClr val="black"/>
              </a:solidFill>
              <a:latin typeface="Bahnschrift Condensed" pitchFamily="34" charset="0"/>
            </a:endParaRPr>
          </a:p>
          <a:p>
            <a:pPr marL="361950" lvl="0"/>
            <a:endParaRPr lang="ru-RU" sz="1400" dirty="0">
              <a:solidFill>
                <a:prstClr val="black"/>
              </a:solidFill>
              <a:latin typeface="Bahnschrift Condensed" pitchFamily="34" charset="0"/>
            </a:endParaRPr>
          </a:p>
          <a:p>
            <a:pPr marL="361950" lvl="0"/>
            <a:r>
              <a:rPr lang="ru-RU" sz="1200" dirty="0">
                <a:solidFill>
                  <a:prstClr val="black"/>
                </a:solidFill>
                <a:latin typeface="Bahnschrift Condensed" pitchFamily="34" charset="0"/>
              </a:rPr>
              <a:t>в</a:t>
            </a:r>
            <a:r>
              <a:rPr lang="ru-RU" sz="1200" dirty="0" smtClean="0">
                <a:solidFill>
                  <a:prstClr val="black"/>
                </a:solidFill>
                <a:latin typeface="Bahnschrift Condensed" pitchFamily="34" charset="0"/>
              </a:rPr>
              <a:t>ыявление и оценка объектов накопленного вреда окружающей среде, ликвидация свалки отходов</a:t>
            </a:r>
            <a:endParaRPr lang="ru-RU" sz="1200" dirty="0">
              <a:solidFill>
                <a:prstClr val="black"/>
              </a:solidFill>
              <a:latin typeface="Bahnschrift Condensed" pitchFamily="34" charset="0"/>
            </a:endParaRPr>
          </a:p>
          <a:p>
            <a:pPr marL="361950"/>
            <a:endParaRPr lang="ru-RU" sz="1200" dirty="0" smtClean="0">
              <a:solidFill>
                <a:prstClr val="black"/>
              </a:solidFill>
              <a:latin typeface="Bahnschrift Condensed" pitchFamily="34" charset="0"/>
            </a:endParaRPr>
          </a:p>
          <a:p>
            <a:pPr marL="809625" lvl="0"/>
            <a:endParaRPr lang="ru-RU" sz="1000" dirty="0">
              <a:solidFill>
                <a:prstClr val="black"/>
              </a:solidFill>
              <a:latin typeface="Bahnschrift Condensed" pitchFamily="34" charset="0"/>
            </a:endParaRPr>
          </a:p>
          <a:p>
            <a:pPr marL="809625" lvl="0"/>
            <a:endParaRPr lang="ru-RU" sz="1000" dirty="0">
              <a:solidFill>
                <a:prstClr val="black"/>
              </a:solidFill>
              <a:latin typeface="Bahnschrift Condensed" pitchFamily="34" charset="0"/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1563862" y="5255865"/>
            <a:ext cx="2208844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300" dirty="0" smtClean="0">
                <a:solidFill>
                  <a:schemeClr val="accent6">
                    <a:lumMod val="75000"/>
                  </a:schemeClr>
                </a:solidFill>
                <a:latin typeface="Bahnschrift Condensed" pitchFamily="34" charset="0"/>
              </a:rPr>
              <a:t>46,9 </a:t>
            </a:r>
            <a:r>
              <a:rPr lang="ru-RU" sz="1200" dirty="0" smtClean="0">
                <a:latin typeface="Bahnschrift Condensed" pitchFamily="34" charset="0"/>
              </a:rPr>
              <a:t>млн рублей</a:t>
            </a:r>
            <a:endParaRPr lang="ru-RU" sz="1200" dirty="0">
              <a:latin typeface="Bahnschrift Condensed" pitchFamily="34" charset="0"/>
            </a:endParaRPr>
          </a:p>
        </p:txBody>
      </p:sp>
      <p:sp>
        <p:nvSpPr>
          <p:cNvPr id="72" name="Прямоугольник 71"/>
          <p:cNvSpPr/>
          <p:nvPr/>
        </p:nvSpPr>
        <p:spPr>
          <a:xfrm>
            <a:off x="4105176" y="4698978"/>
            <a:ext cx="3858316" cy="1977763"/>
          </a:xfrm>
          <a:prstGeom prst="rect">
            <a:avLst/>
          </a:prstGeom>
          <a:solidFill>
            <a:schemeClr val="bg1"/>
          </a:solidFill>
          <a:ln w="190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marL="990600"/>
            <a:r>
              <a:rPr lang="ru-RU" sz="1500" dirty="0">
                <a:solidFill>
                  <a:prstClr val="black"/>
                </a:solidFill>
                <a:latin typeface="Bahnschrift Condensed" pitchFamily="34" charset="0"/>
              </a:rPr>
              <a:t>р</a:t>
            </a:r>
            <a:r>
              <a:rPr lang="ru-RU" sz="1500" dirty="0" smtClean="0">
                <a:solidFill>
                  <a:prstClr val="black"/>
                </a:solidFill>
                <a:latin typeface="Bahnschrift Condensed" pitchFamily="34" charset="0"/>
              </a:rPr>
              <a:t>азработка схемы теплоснабжения </a:t>
            </a:r>
            <a:r>
              <a:rPr lang="ru-RU" sz="1500" dirty="0" err="1" smtClean="0">
                <a:solidFill>
                  <a:prstClr val="black"/>
                </a:solidFill>
                <a:latin typeface="Bahnschrift Condensed" pitchFamily="34" charset="0"/>
              </a:rPr>
              <a:t>Печенгского</a:t>
            </a:r>
            <a:r>
              <a:rPr lang="ru-RU" sz="1500" dirty="0" smtClean="0">
                <a:solidFill>
                  <a:prstClr val="black"/>
                </a:solidFill>
                <a:latin typeface="Bahnschrift Condensed" pitchFamily="34" charset="0"/>
              </a:rPr>
              <a:t> муниципального округа</a:t>
            </a:r>
          </a:p>
          <a:p>
            <a:pPr marL="990600"/>
            <a:endParaRPr lang="ru-RU" sz="1500" dirty="0" smtClean="0">
              <a:solidFill>
                <a:prstClr val="black"/>
              </a:solidFill>
              <a:latin typeface="Bahnschrift Condensed" pitchFamily="34" charset="0"/>
            </a:endParaRPr>
          </a:p>
          <a:p>
            <a:pPr marL="990600"/>
            <a:endParaRPr lang="ru-RU" sz="500" dirty="0" smtClean="0">
              <a:solidFill>
                <a:prstClr val="black"/>
              </a:solidFill>
              <a:latin typeface="Bahnschrift Condensed" pitchFamily="34" charset="0"/>
            </a:endParaRPr>
          </a:p>
          <a:p>
            <a:pPr marL="990600"/>
            <a:r>
              <a:rPr lang="ru-RU" sz="1500" dirty="0" smtClean="0">
                <a:solidFill>
                  <a:prstClr val="black"/>
                </a:solidFill>
                <a:latin typeface="Bahnschrift Condensed" pitchFamily="34" charset="0"/>
              </a:rPr>
              <a:t>Разработка программы комплексного развития системы коммунальной инфраструктуры </a:t>
            </a:r>
            <a:r>
              <a:rPr lang="ru-RU" sz="1500" dirty="0" err="1" smtClean="0">
                <a:solidFill>
                  <a:prstClr val="black"/>
                </a:solidFill>
                <a:latin typeface="Bahnschrift Condensed" pitchFamily="34" charset="0"/>
              </a:rPr>
              <a:t>Печенгского</a:t>
            </a:r>
            <a:r>
              <a:rPr lang="ru-RU" sz="1500" dirty="0" smtClean="0">
                <a:solidFill>
                  <a:prstClr val="black"/>
                </a:solidFill>
                <a:latin typeface="Bahnschrift Condensed" pitchFamily="34" charset="0"/>
              </a:rPr>
              <a:t> муниципального округа</a:t>
            </a:r>
            <a:endParaRPr lang="ru-RU" sz="1000" dirty="0" smtClean="0">
              <a:solidFill>
                <a:prstClr val="black"/>
              </a:solidFill>
              <a:latin typeface="Bahnschrift Condensed" pitchFamily="34" charset="0"/>
            </a:endParaRPr>
          </a:p>
          <a:p>
            <a:pPr marL="809625" lvl="0"/>
            <a:endParaRPr lang="ru-RU" sz="1000" dirty="0">
              <a:solidFill>
                <a:prstClr val="black"/>
              </a:solidFill>
              <a:latin typeface="Bahnschrift Condensed" pitchFamily="34" charset="0"/>
            </a:endParaRPr>
          </a:p>
        </p:txBody>
      </p:sp>
      <p:pic>
        <p:nvPicPr>
          <p:cNvPr id="22" name="Рисунок 2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7934" y="4541168"/>
            <a:ext cx="335252" cy="310870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507" y="2558511"/>
            <a:ext cx="298679" cy="323061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99474" y="1648637"/>
            <a:ext cx="480040" cy="464801"/>
          </a:xfrm>
          <a:prstGeom prst="rect">
            <a:avLst/>
          </a:prstGeom>
        </p:spPr>
      </p:pic>
      <p:sp>
        <p:nvSpPr>
          <p:cNvPr id="50" name="TextBox 49"/>
          <p:cNvSpPr txBox="1"/>
          <p:nvPr/>
        </p:nvSpPr>
        <p:spPr>
          <a:xfrm>
            <a:off x="4316189" y="4779307"/>
            <a:ext cx="766557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200" dirty="0" smtClean="0">
                <a:solidFill>
                  <a:srgbClr val="0070C0"/>
                </a:solidFill>
                <a:latin typeface="Bahnschrift Condensed" pitchFamily="34" charset="0"/>
              </a:rPr>
              <a:t>0,9</a:t>
            </a:r>
          </a:p>
          <a:p>
            <a:r>
              <a:rPr lang="ru-RU" sz="1200" dirty="0">
                <a:latin typeface="Bahnschrift Condensed" pitchFamily="34" charset="0"/>
              </a:rPr>
              <a:t>м</a:t>
            </a:r>
            <a:r>
              <a:rPr lang="ru-RU" sz="1200" dirty="0" smtClean="0">
                <a:latin typeface="Bahnschrift Condensed" pitchFamily="34" charset="0"/>
              </a:rPr>
              <a:t>лн рублей</a:t>
            </a:r>
            <a:endParaRPr lang="ru-RU" sz="1200" dirty="0">
              <a:latin typeface="Bahnschrift Condensed" pitchFamily="34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4293773" y="5590252"/>
            <a:ext cx="766557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200" dirty="0" smtClean="0">
                <a:solidFill>
                  <a:srgbClr val="0070C0"/>
                </a:solidFill>
                <a:latin typeface="Bahnschrift Condensed" pitchFamily="34" charset="0"/>
              </a:rPr>
              <a:t>0,8</a:t>
            </a:r>
          </a:p>
          <a:p>
            <a:r>
              <a:rPr lang="ru-RU" sz="1200" dirty="0">
                <a:latin typeface="Bahnschrift Condensed" pitchFamily="34" charset="0"/>
              </a:rPr>
              <a:t>м</a:t>
            </a:r>
            <a:r>
              <a:rPr lang="ru-RU" sz="1200" dirty="0" smtClean="0">
                <a:latin typeface="Bahnschrift Condensed" pitchFamily="34" charset="0"/>
              </a:rPr>
              <a:t>лн рублей</a:t>
            </a:r>
            <a:endParaRPr lang="ru-RU" sz="1200" dirty="0">
              <a:latin typeface="Bahnschrift Condensed" pitchFamily="34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8095079" y="4345170"/>
            <a:ext cx="766557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200" dirty="0" smtClean="0">
                <a:solidFill>
                  <a:srgbClr val="0070C0"/>
                </a:solidFill>
                <a:latin typeface="Bahnschrift Condensed" pitchFamily="34" charset="0"/>
              </a:rPr>
              <a:t>3,0</a:t>
            </a:r>
          </a:p>
          <a:p>
            <a:r>
              <a:rPr lang="ru-RU" sz="1200" dirty="0">
                <a:latin typeface="Bahnschrift Condensed" pitchFamily="34" charset="0"/>
              </a:rPr>
              <a:t>м</a:t>
            </a:r>
            <a:r>
              <a:rPr lang="ru-RU" sz="1200" dirty="0" smtClean="0">
                <a:latin typeface="Bahnschrift Condensed" pitchFamily="34" charset="0"/>
              </a:rPr>
              <a:t>лн рублей</a:t>
            </a:r>
            <a:endParaRPr lang="ru-RU" sz="1200" dirty="0">
              <a:latin typeface="Bahnschrift Condensed" pitchFamily="34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8097080" y="4988955"/>
            <a:ext cx="766557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200" dirty="0" smtClean="0">
                <a:solidFill>
                  <a:srgbClr val="0070C0"/>
                </a:solidFill>
                <a:latin typeface="Bahnschrift Condensed" pitchFamily="34" charset="0"/>
              </a:rPr>
              <a:t>1,5</a:t>
            </a:r>
          </a:p>
          <a:p>
            <a:r>
              <a:rPr lang="ru-RU" sz="1200" dirty="0">
                <a:latin typeface="Bahnschrift Condensed" pitchFamily="34" charset="0"/>
              </a:rPr>
              <a:t>м</a:t>
            </a:r>
            <a:r>
              <a:rPr lang="ru-RU" sz="1200" dirty="0" smtClean="0">
                <a:latin typeface="Bahnschrift Condensed" pitchFamily="34" charset="0"/>
              </a:rPr>
              <a:t>лн рублей</a:t>
            </a:r>
            <a:endParaRPr lang="ru-RU" sz="1200" dirty="0">
              <a:latin typeface="Bahnschrift Condensed" pitchFamily="34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8101505" y="5699437"/>
            <a:ext cx="766557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200" dirty="0" smtClean="0">
                <a:solidFill>
                  <a:srgbClr val="0070C0"/>
                </a:solidFill>
                <a:latin typeface="Bahnschrift Condensed" pitchFamily="34" charset="0"/>
              </a:rPr>
              <a:t>1,0</a:t>
            </a:r>
          </a:p>
          <a:p>
            <a:r>
              <a:rPr lang="ru-RU" sz="1200" dirty="0">
                <a:latin typeface="Bahnschrift Condensed" pitchFamily="34" charset="0"/>
              </a:rPr>
              <a:t>м</a:t>
            </a:r>
            <a:r>
              <a:rPr lang="ru-RU" sz="1200" dirty="0" smtClean="0">
                <a:latin typeface="Bahnschrift Condensed" pitchFamily="34" charset="0"/>
              </a:rPr>
              <a:t>лн рублей</a:t>
            </a:r>
            <a:endParaRPr lang="ru-RU" sz="1200" dirty="0">
              <a:latin typeface="Bahnschrift Condensed" pitchFamily="34" charset="0"/>
            </a:endParaRPr>
          </a:p>
        </p:txBody>
      </p:sp>
      <p:pic>
        <p:nvPicPr>
          <p:cNvPr id="58" name="Рисунок 57">
            <a:extLst>
              <a:ext uri="{FF2B5EF4-FFF2-40B4-BE49-F238E27FC236}">
                <a16:creationId xmlns:a16="http://schemas.microsoft.com/office/drawing/2014/main" xmlns="" id="{A27E6734-4653-044E-8040-27912EC4A28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064348" y="4620140"/>
            <a:ext cx="355600" cy="355600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59" name="Рисунок 58">
            <a:extLst>
              <a:ext uri="{FF2B5EF4-FFF2-40B4-BE49-F238E27FC236}">
                <a16:creationId xmlns:a16="http://schemas.microsoft.com/office/drawing/2014/main" xmlns="" id="{B5B82F88-2F63-0F41-BE7F-ADFFA97E1EF9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020405" y="1703801"/>
            <a:ext cx="400612" cy="46900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</p:pic>
      <p:sp>
        <p:nvSpPr>
          <p:cNvPr id="33" name="TextBox 32"/>
          <p:cNvSpPr txBox="1"/>
          <p:nvPr/>
        </p:nvSpPr>
        <p:spPr>
          <a:xfrm>
            <a:off x="8879770" y="2258429"/>
            <a:ext cx="2208844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300" dirty="0" smtClean="0">
                <a:solidFill>
                  <a:schemeClr val="accent6">
                    <a:lumMod val="75000"/>
                  </a:schemeClr>
                </a:solidFill>
                <a:latin typeface="Bahnschrift Condensed" pitchFamily="34" charset="0"/>
              </a:rPr>
              <a:t>67,5 </a:t>
            </a:r>
            <a:r>
              <a:rPr lang="ru-RU" sz="1200" dirty="0" smtClean="0">
                <a:latin typeface="Bahnschrift Condensed" pitchFamily="34" charset="0"/>
              </a:rPr>
              <a:t>млн рублей</a:t>
            </a:r>
            <a:endParaRPr lang="ru-RU" sz="1200" dirty="0">
              <a:latin typeface="Bahnschrift Condensed" pitchFamily="34" charset="0"/>
            </a:endParaRPr>
          </a:p>
        </p:txBody>
      </p:sp>
      <p:pic>
        <p:nvPicPr>
          <p:cNvPr id="34" name="Рисунок 3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81348" y="5149194"/>
            <a:ext cx="164578" cy="213342"/>
          </a:xfrm>
          <a:prstGeom prst="rect">
            <a:avLst/>
          </a:prstGeom>
        </p:spPr>
      </p:pic>
      <p:pic>
        <p:nvPicPr>
          <p:cNvPr id="35" name="Рисунок 3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81348" y="4479419"/>
            <a:ext cx="164578" cy="213342"/>
          </a:xfrm>
          <a:prstGeom prst="rect">
            <a:avLst/>
          </a:prstGeom>
        </p:spPr>
      </p:pic>
      <p:pic>
        <p:nvPicPr>
          <p:cNvPr id="36" name="Рисунок 3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79348" y="3817064"/>
            <a:ext cx="164578" cy="213342"/>
          </a:xfrm>
          <a:prstGeom prst="rect">
            <a:avLst/>
          </a:prstGeom>
        </p:spPr>
      </p:pic>
      <p:pic>
        <p:nvPicPr>
          <p:cNvPr id="38" name="Рисунок 3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81348" y="3082126"/>
            <a:ext cx="164578" cy="213342"/>
          </a:xfrm>
          <a:prstGeom prst="rect">
            <a:avLst/>
          </a:prstGeom>
        </p:spPr>
      </p:pic>
      <p:sp>
        <p:nvSpPr>
          <p:cNvPr id="41" name="Прямоугольник 40"/>
          <p:cNvSpPr/>
          <p:nvPr/>
        </p:nvSpPr>
        <p:spPr>
          <a:xfrm>
            <a:off x="936823" y="1750009"/>
            <a:ext cx="3050395" cy="682220"/>
          </a:xfrm>
          <a:prstGeom prst="rect">
            <a:avLst/>
          </a:prstGeom>
          <a:solidFill>
            <a:srgbClr val="007AD6"/>
          </a:solidFill>
          <a:ln w="1587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marL="361950"/>
            <a:r>
              <a:rPr lang="ru-RU" sz="1600" dirty="0" smtClean="0">
                <a:solidFill>
                  <a:schemeClr val="bg1"/>
                </a:solidFill>
                <a:latin typeface="Bahnschrift Condensed" pitchFamily="34" charset="0"/>
              </a:rPr>
              <a:t>        </a:t>
            </a:r>
            <a:r>
              <a:rPr lang="ru-RU" sz="3500" dirty="0" smtClean="0">
                <a:solidFill>
                  <a:schemeClr val="bg1"/>
                </a:solidFill>
                <a:latin typeface="Bahnschrift Condensed" pitchFamily="34" charset="0"/>
              </a:rPr>
              <a:t>371,2 </a:t>
            </a:r>
            <a:r>
              <a:rPr lang="ru-RU" sz="1400" dirty="0" smtClean="0">
                <a:solidFill>
                  <a:schemeClr val="bg1"/>
                </a:solidFill>
                <a:latin typeface="Bahnschrift Condensed" pitchFamily="34" charset="0"/>
              </a:rPr>
              <a:t>млн рублей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1286" y="1786319"/>
            <a:ext cx="6096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4647216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612140" y="288370"/>
            <a:ext cx="11018520" cy="647784"/>
          </a:xfrm>
        </p:spPr>
        <p:txBody>
          <a:bodyPr>
            <a:normAutofit/>
          </a:bodyPr>
          <a:lstStyle/>
          <a:p>
            <a:pPr lvl="0" defTabSz="914400">
              <a:spcBef>
                <a:spcPts val="0"/>
              </a:spcBef>
            </a:pPr>
            <a:r>
              <a:rPr lang="ru-RU" sz="2500" dirty="0">
                <a:solidFill>
                  <a:prstClr val="black">
                    <a:tint val="75000"/>
                  </a:prstClr>
                </a:solidFill>
                <a:latin typeface="Bahnschrift Condensed" pitchFamily="34" charset="0"/>
                <a:ea typeface="+mn-ea"/>
                <a:cs typeface="+mn-cs"/>
              </a:rPr>
              <a:t>ПРОЕКТ БЮДЖЕТА ОКРУГА НА </a:t>
            </a:r>
            <a:r>
              <a:rPr lang="ru-RU" sz="2500" dirty="0" smtClean="0">
                <a:solidFill>
                  <a:prstClr val="black">
                    <a:tint val="75000"/>
                  </a:prstClr>
                </a:solidFill>
                <a:latin typeface="Bahnschrift Condensed" pitchFamily="34" charset="0"/>
                <a:ea typeface="+mn-ea"/>
                <a:cs typeface="+mn-cs"/>
              </a:rPr>
              <a:t>2024-2026 ГОДЫ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936823" y="1000840"/>
            <a:ext cx="1080120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rgbClr val="0070C0"/>
                </a:solidFill>
                <a:latin typeface="Bahnschrift Condensed" pitchFamily="34" charset="0"/>
              </a:rPr>
              <a:t>-</a:t>
            </a:r>
            <a:r>
              <a:rPr lang="ru-RU" sz="2800" dirty="0" smtClean="0">
                <a:latin typeface="Bahnschrift Condensed" pitchFamily="34" charset="0"/>
              </a:rPr>
              <a:t> </a:t>
            </a:r>
            <a:r>
              <a:rPr lang="ru-RU" sz="2500" dirty="0" smtClean="0">
                <a:solidFill>
                  <a:schemeClr val="accent6">
                    <a:lumMod val="75000"/>
                  </a:schemeClr>
                </a:solidFill>
                <a:latin typeface="Bahnschrift Condensed" pitchFamily="34" charset="0"/>
              </a:rPr>
              <a:t>КОМФОРТНАЯ СРЕДА ПРОЖИВАНИЯ </a:t>
            </a:r>
            <a:r>
              <a:rPr lang="ru-RU" sz="2800" dirty="0" smtClean="0">
                <a:solidFill>
                  <a:srgbClr val="0070C0"/>
                </a:solidFill>
                <a:latin typeface="Bahnschrift Condensed" pitchFamily="34" charset="0"/>
              </a:rPr>
              <a:t>-</a:t>
            </a:r>
            <a:endParaRPr lang="ru-RU" sz="2800" dirty="0">
              <a:solidFill>
                <a:srgbClr val="0070C0"/>
              </a:solidFill>
              <a:latin typeface="Bahnschrift Condensed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504776" y="1324005"/>
            <a:ext cx="18722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Bahnschrift Condensed" pitchFamily="34" charset="0"/>
              </a:rPr>
              <a:t>НА 2024 ГОД</a:t>
            </a:r>
            <a:endParaRPr lang="ru-RU" sz="2000" dirty="0">
              <a:solidFill>
                <a:schemeClr val="accent2">
                  <a:lumMod val="60000"/>
                  <a:lumOff val="40000"/>
                </a:schemeClr>
              </a:solidFill>
              <a:latin typeface="Bahnschrift Condensed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106899" y="5328642"/>
            <a:ext cx="28803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solidFill>
                  <a:srgbClr val="FFFFFF"/>
                </a:solidFill>
                <a:latin typeface="Arial Narrow" pitchFamily="34" charset="0"/>
              </a:rPr>
              <a:t>Налог на доходы физических лиц</a:t>
            </a:r>
          </a:p>
          <a:p>
            <a:pPr algn="ctr"/>
            <a:r>
              <a:rPr lang="ru-RU" sz="1400" b="1" dirty="0" smtClean="0">
                <a:solidFill>
                  <a:srgbClr val="FFFFFF"/>
                </a:solidFill>
                <a:latin typeface="Arial Narrow" pitchFamily="34" charset="0"/>
              </a:rPr>
              <a:t>68,6%</a:t>
            </a:r>
            <a:endParaRPr lang="ru-RU" sz="1400" b="1" dirty="0">
              <a:solidFill>
                <a:srgbClr val="FFFFFF"/>
              </a:solidFill>
              <a:latin typeface="Arial Narrow" pitchFamily="34" charset="0"/>
            </a:endParaRPr>
          </a:p>
        </p:txBody>
      </p:sp>
      <p:sp>
        <p:nvSpPr>
          <p:cNvPr id="39" name="Прямоугольник 38"/>
          <p:cNvSpPr/>
          <p:nvPr/>
        </p:nvSpPr>
        <p:spPr>
          <a:xfrm>
            <a:off x="936824" y="1774691"/>
            <a:ext cx="3096344" cy="2828097"/>
          </a:xfrm>
          <a:prstGeom prst="rect">
            <a:avLst/>
          </a:prstGeom>
          <a:solidFill>
            <a:schemeClr val="bg1"/>
          </a:solidFill>
          <a:ln w="190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marL="361950" lvl="0"/>
            <a:r>
              <a:rPr lang="ru-RU" sz="1500" dirty="0" smtClean="0">
                <a:solidFill>
                  <a:prstClr val="black"/>
                </a:solidFill>
                <a:latin typeface="Bahnschrift Condensed" pitchFamily="34" charset="0"/>
              </a:rPr>
              <a:t>Приобретение коммунальной специализированной техники</a:t>
            </a:r>
            <a:endParaRPr lang="ru-RU" sz="1300" dirty="0">
              <a:solidFill>
                <a:srgbClr val="0070C0"/>
              </a:solidFill>
              <a:latin typeface="Bahnschrift Condensed" pitchFamily="34" charset="0"/>
            </a:endParaRPr>
          </a:p>
          <a:p>
            <a:pPr marL="361950"/>
            <a:endParaRPr lang="ru-RU" sz="1700" dirty="0" smtClean="0">
              <a:solidFill>
                <a:prstClr val="black"/>
              </a:solidFill>
              <a:latin typeface="Bahnschrift Condensed" pitchFamily="34" charset="0"/>
            </a:endParaRPr>
          </a:p>
          <a:p>
            <a:pPr marL="361950"/>
            <a:endParaRPr lang="ru-RU" sz="1200" dirty="0" smtClean="0">
              <a:solidFill>
                <a:prstClr val="black"/>
              </a:solidFill>
              <a:latin typeface="Bahnschrift Condensed" pitchFamily="34" charset="0"/>
            </a:endParaRPr>
          </a:p>
          <a:p>
            <a:pPr marL="809625" lvl="0"/>
            <a:endParaRPr lang="ru-RU" sz="1400" dirty="0" smtClean="0">
              <a:solidFill>
                <a:prstClr val="black"/>
              </a:solidFill>
              <a:latin typeface="Bahnschrift Condensed" pitchFamily="34" charset="0"/>
            </a:endParaRPr>
          </a:p>
          <a:p>
            <a:pPr marL="180975" lvl="0">
              <a:tabLst>
                <a:tab pos="180975" algn="l"/>
              </a:tabLst>
            </a:pPr>
            <a:endParaRPr lang="ru-RU" sz="500" dirty="0" smtClean="0">
              <a:solidFill>
                <a:prstClr val="black"/>
              </a:solidFill>
              <a:latin typeface="Bahnschrift Condensed" pitchFamily="34" charset="0"/>
            </a:endParaRPr>
          </a:p>
          <a:p>
            <a:pPr marL="85725" lvl="0"/>
            <a:r>
              <a:rPr lang="ru-RU" sz="1300" smtClean="0">
                <a:solidFill>
                  <a:schemeClr val="tx2">
                    <a:lumMod val="60000"/>
                    <a:lumOff val="40000"/>
                  </a:schemeClr>
                </a:solidFill>
                <a:latin typeface="Bahnschrift Condensed" pitchFamily="34" charset="0"/>
              </a:rPr>
              <a:t> Автогидроподъемник </a:t>
            </a:r>
            <a:r>
              <a:rPr lang="ru-RU" sz="13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Bahnschrift Condensed" pitchFamily="34" charset="0"/>
              </a:rPr>
              <a:t>1ед.,</a:t>
            </a:r>
          </a:p>
          <a:p>
            <a:pPr marL="85725" lvl="0"/>
            <a:r>
              <a:rPr lang="ru-RU" sz="13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Bahnschrift Condensed" pitchFamily="34" charset="0"/>
              </a:rPr>
              <a:t> Вакуумная подметально-уборочная техника, 2 ед.</a:t>
            </a:r>
            <a:endParaRPr lang="ru-RU" sz="1300" dirty="0">
              <a:solidFill>
                <a:schemeClr val="tx2">
                  <a:lumMod val="60000"/>
                  <a:lumOff val="40000"/>
                </a:schemeClr>
              </a:solidFill>
              <a:latin typeface="Bahnschrift Condensed" pitchFamily="34" charset="0"/>
            </a:endParaRPr>
          </a:p>
          <a:p>
            <a:pPr marL="809625" lvl="0"/>
            <a:endParaRPr lang="ru-RU" sz="1000" dirty="0">
              <a:solidFill>
                <a:prstClr val="black"/>
              </a:solidFill>
              <a:latin typeface="Bahnschrift Condensed" pitchFamily="34" charset="0"/>
            </a:endParaRPr>
          </a:p>
        </p:txBody>
      </p:sp>
      <p:sp>
        <p:nvSpPr>
          <p:cNvPr id="56" name="Прямоугольник 55"/>
          <p:cNvSpPr/>
          <p:nvPr/>
        </p:nvSpPr>
        <p:spPr>
          <a:xfrm>
            <a:off x="4135291" y="1774691"/>
            <a:ext cx="7602733" cy="2658881"/>
          </a:xfrm>
          <a:prstGeom prst="rect">
            <a:avLst/>
          </a:prstGeom>
          <a:solidFill>
            <a:schemeClr val="bg1"/>
          </a:solidFill>
          <a:ln w="190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marL="361950"/>
            <a:r>
              <a:rPr lang="ru-RU" sz="1500" dirty="0" smtClean="0">
                <a:solidFill>
                  <a:prstClr val="black"/>
                </a:solidFill>
                <a:latin typeface="Bahnschrift Condensed" pitchFamily="34" charset="0"/>
              </a:rPr>
              <a:t>  </a:t>
            </a:r>
            <a:r>
              <a:rPr lang="ru-RU" sz="1700" dirty="0" smtClean="0">
                <a:solidFill>
                  <a:prstClr val="black"/>
                </a:solidFill>
                <a:latin typeface="Bahnschrift Condensed" pitchFamily="34" charset="0"/>
              </a:rPr>
              <a:t>Благоустройство общественных и дворовых территорий </a:t>
            </a:r>
            <a:r>
              <a:rPr lang="ru-RU" sz="1700" dirty="0" err="1" smtClean="0">
                <a:solidFill>
                  <a:prstClr val="black"/>
                </a:solidFill>
                <a:latin typeface="Bahnschrift Condensed" pitchFamily="34" charset="0"/>
              </a:rPr>
              <a:t>Печенгского</a:t>
            </a:r>
            <a:r>
              <a:rPr lang="ru-RU" sz="1700" dirty="0" smtClean="0">
                <a:solidFill>
                  <a:prstClr val="black"/>
                </a:solidFill>
                <a:latin typeface="Bahnschrift Condensed" pitchFamily="34" charset="0"/>
              </a:rPr>
              <a:t> муниципального округа (</a:t>
            </a:r>
            <a:r>
              <a:rPr lang="ru-RU" sz="1700" dirty="0" err="1" smtClean="0">
                <a:solidFill>
                  <a:prstClr val="black"/>
                </a:solidFill>
                <a:latin typeface="Bahnschrift Condensed" pitchFamily="34" charset="0"/>
              </a:rPr>
              <a:t>софинансирование</a:t>
            </a:r>
            <a:r>
              <a:rPr lang="ru-RU" sz="1700" dirty="0" smtClean="0">
                <a:solidFill>
                  <a:prstClr val="black"/>
                </a:solidFill>
                <a:latin typeface="Bahnschrift Condensed" pitchFamily="34" charset="0"/>
              </a:rPr>
              <a:t> для участия в конкурсе на получение субсидий)</a:t>
            </a:r>
            <a:endParaRPr lang="ru-RU" sz="1700" dirty="0">
              <a:solidFill>
                <a:prstClr val="black"/>
              </a:solidFill>
              <a:latin typeface="Bahnschrift Condensed" pitchFamily="34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1800109" y="2252402"/>
            <a:ext cx="104721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000" dirty="0" smtClean="0">
                <a:solidFill>
                  <a:schemeClr val="accent6">
                    <a:lumMod val="75000"/>
                  </a:schemeClr>
                </a:solidFill>
                <a:latin typeface="Bahnschrift Condensed" pitchFamily="34" charset="0"/>
              </a:rPr>
              <a:t>42,0</a:t>
            </a:r>
            <a:endParaRPr lang="ru-RU" sz="2700" dirty="0" smtClean="0">
              <a:solidFill>
                <a:schemeClr val="accent6">
                  <a:lumMod val="75000"/>
                </a:schemeClr>
              </a:solidFill>
              <a:latin typeface="Bahnschrift Condensed" pitchFamily="34" charset="0"/>
            </a:endParaRPr>
          </a:p>
          <a:p>
            <a:pPr algn="ctr"/>
            <a:r>
              <a:rPr lang="ru-RU" sz="1400" dirty="0" smtClean="0">
                <a:latin typeface="Bahnschrift Condensed" pitchFamily="34" charset="0"/>
              </a:rPr>
              <a:t>млн рублей 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4297599" y="2590956"/>
            <a:ext cx="7631227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343025"/>
            <a:r>
              <a:rPr lang="ru-RU" sz="1700" dirty="0">
                <a:latin typeface="Bahnschrift Condensed" pitchFamily="34" charset="0"/>
              </a:rPr>
              <a:t>д</a:t>
            </a:r>
            <a:r>
              <a:rPr lang="ru-RU" sz="1700" dirty="0" smtClean="0">
                <a:latin typeface="Bahnschrift Condensed" pitchFamily="34" charset="0"/>
              </a:rPr>
              <a:t>воровые территории:</a:t>
            </a:r>
          </a:p>
          <a:p>
            <a:pPr marL="1343025"/>
            <a:r>
              <a:rPr lang="ru-RU" sz="1300" dirty="0" smtClean="0">
                <a:latin typeface="Bahnschrift Condensed" pitchFamily="34" charset="0"/>
              </a:rPr>
              <a:t>г. Заполярный, ул. </a:t>
            </a:r>
            <a:r>
              <a:rPr lang="ru-RU" sz="1300" dirty="0" err="1" smtClean="0">
                <a:latin typeface="Bahnschrift Condensed" pitchFamily="34" charset="0"/>
              </a:rPr>
              <a:t>Бабикова</a:t>
            </a:r>
            <a:r>
              <a:rPr lang="ru-RU" sz="1300" dirty="0" smtClean="0">
                <a:latin typeface="Bahnschrift Condensed" pitchFamily="34" charset="0"/>
              </a:rPr>
              <a:t>, 11, 19, ул. Крупской, 2,4,6, ул. Юбилейная, 18,20,22</a:t>
            </a:r>
          </a:p>
          <a:p>
            <a:pPr marL="1343025"/>
            <a:r>
              <a:rPr lang="ru-RU" sz="1300" dirty="0" err="1">
                <a:latin typeface="Bahnschrift Condensed" pitchFamily="34" charset="0"/>
              </a:rPr>
              <a:t>п</a:t>
            </a:r>
            <a:r>
              <a:rPr lang="ru-RU" sz="1300" dirty="0" err="1" smtClean="0">
                <a:latin typeface="Bahnschrift Condensed" pitchFamily="34" charset="0"/>
              </a:rPr>
              <a:t>гт</a:t>
            </a:r>
            <a:r>
              <a:rPr lang="ru-RU" sz="1300" dirty="0" smtClean="0">
                <a:latin typeface="Bahnschrift Condensed" pitchFamily="34" charset="0"/>
              </a:rPr>
              <a:t>. Никель, ул. Спортивная, 1а, 2, 2а, 4</a:t>
            </a:r>
          </a:p>
          <a:p>
            <a:pPr marL="1343025"/>
            <a:endParaRPr lang="ru-RU" sz="1200" dirty="0" smtClean="0">
              <a:latin typeface="Bahnschrift Condensed" pitchFamily="34" charset="0"/>
            </a:endParaRPr>
          </a:p>
          <a:p>
            <a:pPr marL="1343025"/>
            <a:r>
              <a:rPr lang="ru-RU" sz="1700" dirty="0">
                <a:latin typeface="Bahnschrift Condensed" pitchFamily="34" charset="0"/>
              </a:rPr>
              <a:t>о</a:t>
            </a:r>
            <a:r>
              <a:rPr lang="ru-RU" sz="1700" dirty="0" smtClean="0">
                <a:latin typeface="Bahnschrift Condensed" pitchFamily="34" charset="0"/>
              </a:rPr>
              <a:t>бщественные территории:</a:t>
            </a:r>
          </a:p>
          <a:p>
            <a:pPr marL="1343025"/>
            <a:r>
              <a:rPr lang="ru-RU" sz="1300" dirty="0" err="1">
                <a:latin typeface="Bahnschrift Condensed" pitchFamily="34" charset="0"/>
              </a:rPr>
              <a:t>п</a:t>
            </a:r>
            <a:r>
              <a:rPr lang="ru-RU" sz="1300" dirty="0" err="1" smtClean="0">
                <a:latin typeface="Bahnschrift Condensed" pitchFamily="34" charset="0"/>
              </a:rPr>
              <a:t>гт</a:t>
            </a:r>
            <a:r>
              <a:rPr lang="ru-RU" sz="1300" dirty="0" smtClean="0">
                <a:latin typeface="Bahnschrift Condensed" pitchFamily="34" charset="0"/>
              </a:rPr>
              <a:t>. Никель «ДДТ 1 – зона отдыха»</a:t>
            </a:r>
          </a:p>
          <a:p>
            <a:pPr marL="1343025"/>
            <a:r>
              <a:rPr lang="ru-RU" sz="1300" dirty="0">
                <a:latin typeface="Bahnschrift Condensed" pitchFamily="34" charset="0"/>
              </a:rPr>
              <a:t>п</a:t>
            </a:r>
            <a:r>
              <a:rPr lang="ru-RU" sz="1300" dirty="0" smtClean="0">
                <a:latin typeface="Bahnschrift Condensed" pitchFamily="34" charset="0"/>
              </a:rPr>
              <a:t>. Спутник, ул. Новая</a:t>
            </a:r>
          </a:p>
        </p:txBody>
      </p:sp>
      <p:sp>
        <p:nvSpPr>
          <p:cNvPr id="70" name="Прямоугольник 69"/>
          <p:cNvSpPr/>
          <p:nvPr/>
        </p:nvSpPr>
        <p:spPr>
          <a:xfrm>
            <a:off x="925502" y="4729708"/>
            <a:ext cx="3096344" cy="2014912"/>
          </a:xfrm>
          <a:prstGeom prst="rect">
            <a:avLst/>
          </a:prstGeom>
          <a:solidFill>
            <a:schemeClr val="bg1"/>
          </a:solidFill>
          <a:ln w="190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marL="361950" lvl="0"/>
            <a:r>
              <a:rPr lang="ru-RU" sz="1400" dirty="0" smtClean="0">
                <a:solidFill>
                  <a:prstClr val="black"/>
                </a:solidFill>
                <a:latin typeface="Bahnschrift Condensed" pitchFamily="34" charset="0"/>
              </a:rPr>
              <a:t>Организация трудовых бригад на территории </a:t>
            </a:r>
            <a:r>
              <a:rPr lang="ru-RU" sz="1400" dirty="0" err="1" smtClean="0">
                <a:solidFill>
                  <a:prstClr val="black"/>
                </a:solidFill>
                <a:latin typeface="Bahnschrift Condensed" pitchFamily="34" charset="0"/>
              </a:rPr>
              <a:t>Печенгского</a:t>
            </a:r>
            <a:r>
              <a:rPr lang="ru-RU" sz="1400" dirty="0" smtClean="0">
                <a:solidFill>
                  <a:prstClr val="black"/>
                </a:solidFill>
                <a:latin typeface="Bahnschrift Condensed" pitchFamily="34" charset="0"/>
              </a:rPr>
              <a:t> округа </a:t>
            </a:r>
          </a:p>
          <a:p>
            <a:pPr marL="361950" lvl="0"/>
            <a:r>
              <a:rPr lang="ru-RU" sz="1400" dirty="0" smtClean="0">
                <a:solidFill>
                  <a:prstClr val="black"/>
                </a:solidFill>
                <a:latin typeface="Bahnschrift Condensed" pitchFamily="34" charset="0"/>
              </a:rPr>
              <a:t>Проект  «Работа Рядом»</a:t>
            </a:r>
          </a:p>
          <a:p>
            <a:pPr marL="361950" lvl="0"/>
            <a:endParaRPr lang="ru-RU" sz="1400" dirty="0">
              <a:solidFill>
                <a:prstClr val="black"/>
              </a:solidFill>
              <a:latin typeface="Bahnschrift Condensed" pitchFamily="34" charset="0"/>
            </a:endParaRPr>
          </a:p>
          <a:p>
            <a:pPr marL="361950" lvl="0"/>
            <a:endParaRPr lang="ru-RU" sz="1400" dirty="0" smtClean="0">
              <a:solidFill>
                <a:prstClr val="black"/>
              </a:solidFill>
              <a:latin typeface="Bahnschrift Condensed" pitchFamily="34" charset="0"/>
            </a:endParaRPr>
          </a:p>
          <a:p>
            <a:pPr marL="361950" lvl="0"/>
            <a:endParaRPr lang="ru-RU" sz="1400" dirty="0">
              <a:solidFill>
                <a:prstClr val="black"/>
              </a:solidFill>
              <a:latin typeface="Bahnschrift Condensed" pitchFamily="34" charset="0"/>
            </a:endParaRPr>
          </a:p>
          <a:p>
            <a:pPr marL="361950"/>
            <a:endParaRPr lang="ru-RU" sz="1200" dirty="0" smtClean="0">
              <a:solidFill>
                <a:prstClr val="black"/>
              </a:solidFill>
              <a:latin typeface="Bahnschrift Condensed" pitchFamily="34" charset="0"/>
            </a:endParaRPr>
          </a:p>
          <a:p>
            <a:pPr marL="809625" lvl="0"/>
            <a:endParaRPr lang="ru-RU" sz="1000" dirty="0">
              <a:solidFill>
                <a:prstClr val="black"/>
              </a:solidFill>
              <a:latin typeface="Bahnschrift Condensed" pitchFamily="34" charset="0"/>
            </a:endParaRPr>
          </a:p>
          <a:p>
            <a:pPr marL="809625" lvl="0"/>
            <a:endParaRPr lang="ru-RU" sz="1000" dirty="0">
              <a:solidFill>
                <a:prstClr val="black"/>
              </a:solidFill>
              <a:latin typeface="Bahnschrift Condensed" pitchFamily="34" charset="0"/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1563862" y="5373622"/>
            <a:ext cx="2208844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300" dirty="0" smtClean="0">
                <a:solidFill>
                  <a:schemeClr val="accent6">
                    <a:lumMod val="75000"/>
                  </a:schemeClr>
                </a:solidFill>
                <a:latin typeface="Bahnschrift Condensed" pitchFamily="34" charset="0"/>
              </a:rPr>
              <a:t>3,8 </a:t>
            </a:r>
            <a:r>
              <a:rPr lang="ru-RU" sz="1200" dirty="0" smtClean="0">
                <a:latin typeface="Bahnschrift Condensed" pitchFamily="34" charset="0"/>
              </a:rPr>
              <a:t>млн рублей</a:t>
            </a:r>
            <a:endParaRPr lang="ru-RU" sz="1200" dirty="0">
              <a:latin typeface="Bahnschrift Condensed" pitchFamily="34" charset="0"/>
            </a:endParaRPr>
          </a:p>
        </p:txBody>
      </p:sp>
      <p:sp>
        <p:nvSpPr>
          <p:cNvPr id="72" name="Прямоугольник 71"/>
          <p:cNvSpPr/>
          <p:nvPr/>
        </p:nvSpPr>
        <p:spPr>
          <a:xfrm>
            <a:off x="4144693" y="4602788"/>
            <a:ext cx="3987312" cy="2141832"/>
          </a:xfrm>
          <a:prstGeom prst="rect">
            <a:avLst/>
          </a:prstGeom>
          <a:solidFill>
            <a:schemeClr val="bg1"/>
          </a:solidFill>
          <a:ln w="190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marL="361950"/>
            <a:r>
              <a:rPr lang="ru-RU" sz="1500" dirty="0" smtClean="0">
                <a:solidFill>
                  <a:prstClr val="black"/>
                </a:solidFill>
                <a:latin typeface="Bahnschrift Condensed" pitchFamily="34" charset="0"/>
              </a:rPr>
              <a:t>Благоустройство детских игровых (спортивных) площадок</a:t>
            </a:r>
          </a:p>
          <a:p>
            <a:pPr marL="990600"/>
            <a:r>
              <a:rPr lang="ru-RU" sz="1500" dirty="0">
                <a:solidFill>
                  <a:prstClr val="black"/>
                </a:solidFill>
                <a:latin typeface="Bahnschrift Condensed" pitchFamily="34" charset="0"/>
              </a:rPr>
              <a:t>у</a:t>
            </a:r>
            <a:r>
              <a:rPr lang="ru-RU" sz="1500" dirty="0" smtClean="0">
                <a:solidFill>
                  <a:prstClr val="black"/>
                </a:solidFill>
                <a:latin typeface="Bahnschrift Condensed" pitchFamily="34" charset="0"/>
              </a:rPr>
              <a:t>стройство фундаментов, ремонт  игровых комплексов</a:t>
            </a:r>
          </a:p>
          <a:p>
            <a:pPr marL="990600"/>
            <a:endParaRPr lang="ru-RU" sz="500" dirty="0" smtClean="0">
              <a:solidFill>
                <a:prstClr val="black"/>
              </a:solidFill>
              <a:latin typeface="Bahnschrift Condensed" pitchFamily="34" charset="0"/>
            </a:endParaRPr>
          </a:p>
          <a:p>
            <a:pPr marL="990600"/>
            <a:r>
              <a:rPr lang="ru-RU" sz="1500" dirty="0" smtClean="0">
                <a:solidFill>
                  <a:prstClr val="black"/>
                </a:solidFill>
                <a:latin typeface="Bahnschrift Condensed" pitchFamily="34" charset="0"/>
              </a:rPr>
              <a:t>устройство </a:t>
            </a:r>
            <a:r>
              <a:rPr lang="ru-RU" sz="1500" dirty="0">
                <a:solidFill>
                  <a:prstClr val="black"/>
                </a:solidFill>
                <a:latin typeface="Bahnschrift Condensed" pitchFamily="34" charset="0"/>
              </a:rPr>
              <a:t>наружного освещения на детских игровых </a:t>
            </a:r>
            <a:r>
              <a:rPr lang="ru-RU" sz="1500" dirty="0" smtClean="0">
                <a:solidFill>
                  <a:prstClr val="black"/>
                </a:solidFill>
                <a:latin typeface="Bahnschrift Condensed" pitchFamily="34" charset="0"/>
              </a:rPr>
              <a:t>площадках:</a:t>
            </a:r>
          </a:p>
          <a:p>
            <a:pPr marL="1162050"/>
            <a:r>
              <a:rPr lang="ru-RU" sz="1000" dirty="0" smtClean="0">
                <a:solidFill>
                  <a:prstClr val="black"/>
                </a:solidFill>
                <a:latin typeface="Bahnschrift Condensed" pitchFamily="34" charset="0"/>
              </a:rPr>
              <a:t>г. Заполярный, ул. Ленина, 14</a:t>
            </a:r>
            <a:r>
              <a:rPr lang="ru-RU" sz="1000" dirty="0">
                <a:solidFill>
                  <a:prstClr val="black"/>
                </a:solidFill>
                <a:latin typeface="Bahnschrift Condensed" pitchFamily="34" charset="0"/>
              </a:rPr>
              <a:t>,</a:t>
            </a:r>
            <a:endParaRPr lang="ru-RU" sz="1000" dirty="0" smtClean="0">
              <a:solidFill>
                <a:prstClr val="black"/>
              </a:solidFill>
              <a:latin typeface="Bahnschrift Condensed" pitchFamily="34" charset="0"/>
            </a:endParaRPr>
          </a:p>
          <a:p>
            <a:pPr marL="1162050"/>
            <a:r>
              <a:rPr lang="ru-RU" sz="1000" dirty="0" err="1" smtClean="0">
                <a:solidFill>
                  <a:prstClr val="black"/>
                </a:solidFill>
                <a:latin typeface="Bahnschrift Condensed" pitchFamily="34" charset="0"/>
              </a:rPr>
              <a:t>нп</a:t>
            </a:r>
            <a:r>
              <a:rPr lang="ru-RU" sz="1000" dirty="0" smtClean="0">
                <a:solidFill>
                  <a:prstClr val="black"/>
                </a:solidFill>
                <a:latin typeface="Bahnschrift Condensed" pitchFamily="34" charset="0"/>
              </a:rPr>
              <a:t>. </a:t>
            </a:r>
            <a:r>
              <a:rPr lang="ru-RU" sz="1000" dirty="0" err="1" smtClean="0">
                <a:solidFill>
                  <a:prstClr val="black"/>
                </a:solidFill>
                <a:latin typeface="Bahnschrift Condensed" pitchFamily="34" charset="0"/>
              </a:rPr>
              <a:t>Луостари</a:t>
            </a:r>
            <a:r>
              <a:rPr lang="ru-RU" sz="1000" dirty="0" smtClean="0">
                <a:solidFill>
                  <a:prstClr val="black"/>
                </a:solidFill>
                <a:latin typeface="Bahnschrift Condensed" pitchFamily="34" charset="0"/>
              </a:rPr>
              <a:t>, ул. Нижняя, 10,</a:t>
            </a:r>
          </a:p>
          <a:p>
            <a:pPr marL="1162050"/>
            <a:r>
              <a:rPr lang="ru-RU" sz="1000" dirty="0" err="1" smtClean="0">
                <a:solidFill>
                  <a:prstClr val="black"/>
                </a:solidFill>
                <a:latin typeface="Bahnschrift Condensed" pitchFamily="34" charset="0"/>
              </a:rPr>
              <a:t>пгт</a:t>
            </a:r>
            <a:r>
              <a:rPr lang="ru-RU" sz="1000" dirty="0" smtClean="0">
                <a:solidFill>
                  <a:prstClr val="black"/>
                </a:solidFill>
                <a:latin typeface="Bahnschrift Condensed" pitchFamily="34" charset="0"/>
              </a:rPr>
              <a:t>. Никель, ул. Спортивная, 1а, ул. </a:t>
            </a:r>
            <a:r>
              <a:rPr lang="ru-RU" sz="1000" dirty="0" err="1" smtClean="0">
                <a:solidFill>
                  <a:prstClr val="black"/>
                </a:solidFill>
                <a:latin typeface="Bahnschrift Condensed" pitchFamily="34" charset="0"/>
              </a:rPr>
              <a:t>Бредова</a:t>
            </a:r>
            <a:r>
              <a:rPr lang="ru-RU" sz="1000" dirty="0" smtClean="0">
                <a:solidFill>
                  <a:prstClr val="black"/>
                </a:solidFill>
                <a:latin typeface="Bahnschrift Condensed" pitchFamily="34" charset="0"/>
              </a:rPr>
              <a:t> между 16 и Спортивная, 19</a:t>
            </a:r>
            <a:endParaRPr lang="ru-RU" sz="1200" dirty="0" smtClean="0">
              <a:solidFill>
                <a:prstClr val="black"/>
              </a:solidFill>
              <a:latin typeface="Bahnschrift Condensed" pitchFamily="34" charset="0"/>
            </a:endParaRPr>
          </a:p>
          <a:p>
            <a:pPr marL="809625" lvl="0"/>
            <a:endParaRPr lang="ru-RU" sz="1000" dirty="0">
              <a:solidFill>
                <a:prstClr val="black"/>
              </a:solidFill>
              <a:latin typeface="Bahnschrift Condensed" pitchFamily="34" charset="0"/>
            </a:endParaRPr>
          </a:p>
          <a:p>
            <a:pPr marL="809625" lvl="0"/>
            <a:endParaRPr lang="ru-RU" sz="1000" dirty="0">
              <a:solidFill>
                <a:prstClr val="black"/>
              </a:solidFill>
              <a:latin typeface="Bahnschrift Condensed" pitchFamily="34" charset="0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4316189" y="5203261"/>
            <a:ext cx="766557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200" dirty="0" smtClean="0">
                <a:solidFill>
                  <a:srgbClr val="0070C0"/>
                </a:solidFill>
                <a:latin typeface="Bahnschrift Condensed" pitchFamily="34" charset="0"/>
              </a:rPr>
              <a:t>12,3</a:t>
            </a:r>
          </a:p>
          <a:p>
            <a:r>
              <a:rPr lang="ru-RU" sz="1200" dirty="0">
                <a:latin typeface="Bahnschrift Condensed" pitchFamily="34" charset="0"/>
              </a:rPr>
              <a:t>м</a:t>
            </a:r>
            <a:r>
              <a:rPr lang="ru-RU" sz="1200" dirty="0" smtClean="0">
                <a:latin typeface="Bahnschrift Condensed" pitchFamily="34" charset="0"/>
              </a:rPr>
              <a:t>лн рублей</a:t>
            </a:r>
            <a:endParaRPr lang="ru-RU" sz="1200" dirty="0">
              <a:latin typeface="Bahnschrift Condensed" pitchFamily="34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4293774" y="5876688"/>
            <a:ext cx="766557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200" dirty="0" smtClean="0">
                <a:solidFill>
                  <a:srgbClr val="0070C0"/>
                </a:solidFill>
                <a:latin typeface="Bahnschrift Condensed" pitchFamily="34" charset="0"/>
              </a:rPr>
              <a:t>10,0</a:t>
            </a:r>
          </a:p>
          <a:p>
            <a:r>
              <a:rPr lang="ru-RU" sz="1200" dirty="0">
                <a:latin typeface="Bahnschrift Condensed" pitchFamily="34" charset="0"/>
              </a:rPr>
              <a:t>м</a:t>
            </a:r>
            <a:r>
              <a:rPr lang="ru-RU" sz="1200" dirty="0" smtClean="0">
                <a:latin typeface="Bahnschrift Condensed" pitchFamily="34" charset="0"/>
              </a:rPr>
              <a:t>лн рублей</a:t>
            </a:r>
            <a:endParaRPr lang="ru-RU" sz="1200" dirty="0">
              <a:latin typeface="Bahnschrift Condensed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4481488" y="3431697"/>
            <a:ext cx="766557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200" dirty="0" smtClean="0">
                <a:solidFill>
                  <a:srgbClr val="0070C0"/>
                </a:solidFill>
                <a:latin typeface="Bahnschrift Condensed" pitchFamily="34" charset="0"/>
              </a:rPr>
              <a:t>7,9</a:t>
            </a:r>
          </a:p>
          <a:p>
            <a:r>
              <a:rPr lang="ru-RU" sz="1200" dirty="0">
                <a:latin typeface="Bahnschrift Condensed" pitchFamily="34" charset="0"/>
              </a:rPr>
              <a:t>м</a:t>
            </a:r>
            <a:r>
              <a:rPr lang="ru-RU" sz="1200" dirty="0" smtClean="0">
                <a:latin typeface="Bahnschrift Condensed" pitchFamily="34" charset="0"/>
              </a:rPr>
              <a:t>лн рублей</a:t>
            </a:r>
            <a:endParaRPr lang="ru-RU" sz="1200" dirty="0">
              <a:latin typeface="Bahnschrift Condensed" pitchFamily="34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4465216" y="2714067"/>
            <a:ext cx="766557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200" dirty="0" smtClean="0">
                <a:solidFill>
                  <a:srgbClr val="0070C0"/>
                </a:solidFill>
                <a:latin typeface="Bahnschrift Condensed" pitchFamily="34" charset="0"/>
              </a:rPr>
              <a:t>8,1</a:t>
            </a:r>
          </a:p>
          <a:p>
            <a:r>
              <a:rPr lang="ru-RU" sz="1200" dirty="0">
                <a:latin typeface="Bahnschrift Condensed" pitchFamily="34" charset="0"/>
              </a:rPr>
              <a:t>м</a:t>
            </a:r>
            <a:r>
              <a:rPr lang="ru-RU" sz="1200" dirty="0" smtClean="0">
                <a:latin typeface="Bahnschrift Condensed" pitchFamily="34" charset="0"/>
              </a:rPr>
              <a:t>лн рублей</a:t>
            </a:r>
            <a:endParaRPr lang="ru-RU" sz="1200" dirty="0">
              <a:latin typeface="Bahnschrift Condensed" pitchFamily="34" charset="0"/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8281640" y="4602788"/>
            <a:ext cx="3456384" cy="2141832"/>
          </a:xfrm>
          <a:prstGeom prst="rect">
            <a:avLst/>
          </a:prstGeom>
          <a:solidFill>
            <a:schemeClr val="bg1"/>
          </a:solidFill>
          <a:ln w="190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marL="361950" lvl="0"/>
            <a:r>
              <a:rPr lang="ru-RU" sz="1500" dirty="0" smtClean="0">
                <a:solidFill>
                  <a:prstClr val="black"/>
                </a:solidFill>
                <a:latin typeface="Bahnschrift Condensed" pitchFamily="34" charset="0"/>
              </a:rPr>
              <a:t>Реализация местных инициатив (</a:t>
            </a:r>
            <a:r>
              <a:rPr lang="ru-RU" sz="1500" dirty="0" err="1" smtClean="0">
                <a:solidFill>
                  <a:prstClr val="black"/>
                </a:solidFill>
                <a:latin typeface="Bahnschrift Condensed" pitchFamily="34" charset="0"/>
              </a:rPr>
              <a:t>софинансирование</a:t>
            </a:r>
            <a:r>
              <a:rPr lang="ru-RU" sz="1500" dirty="0" smtClean="0">
                <a:solidFill>
                  <a:prstClr val="black"/>
                </a:solidFill>
                <a:latin typeface="Bahnschrift Condensed" pitchFamily="34" charset="0"/>
              </a:rPr>
              <a:t> для участия в конкурсе)</a:t>
            </a:r>
            <a:endParaRPr lang="ru-RU" sz="1300" dirty="0">
              <a:solidFill>
                <a:srgbClr val="0070C0"/>
              </a:solidFill>
              <a:latin typeface="Bahnschrift Condensed" pitchFamily="34" charset="0"/>
            </a:endParaRPr>
          </a:p>
          <a:p>
            <a:pPr marL="361950"/>
            <a:endParaRPr lang="ru-RU" sz="1700" dirty="0" smtClean="0">
              <a:solidFill>
                <a:prstClr val="black"/>
              </a:solidFill>
              <a:latin typeface="Bahnschrift Condensed" pitchFamily="34" charset="0"/>
            </a:endParaRPr>
          </a:p>
          <a:p>
            <a:pPr marL="361950"/>
            <a:endParaRPr lang="ru-RU" sz="1200" dirty="0" smtClean="0">
              <a:solidFill>
                <a:prstClr val="black"/>
              </a:solidFill>
              <a:latin typeface="Bahnschrift Condensed" pitchFamily="34" charset="0"/>
            </a:endParaRPr>
          </a:p>
          <a:p>
            <a:pPr marL="180975" lvl="0">
              <a:tabLst>
                <a:tab pos="180975" algn="l"/>
              </a:tabLst>
            </a:pPr>
            <a:endParaRPr lang="ru-RU" sz="1400" dirty="0">
              <a:solidFill>
                <a:prstClr val="black"/>
              </a:solidFill>
              <a:latin typeface="Bahnschrift Condensed" pitchFamily="34" charset="0"/>
            </a:endParaRPr>
          </a:p>
          <a:p>
            <a:pPr marL="447675" lvl="0">
              <a:tabLst>
                <a:tab pos="266700" algn="l"/>
              </a:tabLst>
            </a:pPr>
            <a:endParaRPr lang="ru-RU" sz="300" dirty="0" smtClean="0">
              <a:solidFill>
                <a:prstClr val="black"/>
              </a:solidFill>
              <a:latin typeface="Bahnschrift Condensed" pitchFamily="34" charset="0"/>
            </a:endParaRPr>
          </a:p>
          <a:p>
            <a:pPr marL="447675" lvl="0">
              <a:tabLst>
                <a:tab pos="266700" algn="l"/>
              </a:tabLst>
            </a:pPr>
            <a:r>
              <a:rPr lang="ru-RU" sz="1300" dirty="0" smtClean="0">
                <a:solidFill>
                  <a:srgbClr val="0070C0"/>
                </a:solidFill>
                <a:latin typeface="Bahnschrift Condensed" pitchFamily="34" charset="0"/>
              </a:rPr>
              <a:t>«Мини-прудик» г. Заполярный</a:t>
            </a:r>
          </a:p>
          <a:p>
            <a:pPr marL="447675" lvl="0">
              <a:tabLst>
                <a:tab pos="266700" algn="l"/>
              </a:tabLst>
            </a:pPr>
            <a:r>
              <a:rPr lang="ru-RU" sz="1300" dirty="0" smtClean="0">
                <a:solidFill>
                  <a:srgbClr val="0070C0"/>
                </a:solidFill>
                <a:latin typeface="Bahnschrift Condensed" pitchFamily="34" charset="0"/>
              </a:rPr>
              <a:t>« Счастливое детство – прогулки с друзьями!» </a:t>
            </a:r>
            <a:r>
              <a:rPr lang="ru-RU" sz="1300" dirty="0" err="1" smtClean="0">
                <a:solidFill>
                  <a:srgbClr val="0070C0"/>
                </a:solidFill>
                <a:latin typeface="Bahnschrift Condensed" pitchFamily="34" charset="0"/>
              </a:rPr>
              <a:t>пгт</a:t>
            </a:r>
            <a:r>
              <a:rPr lang="ru-RU" sz="1300" dirty="0" smtClean="0">
                <a:solidFill>
                  <a:srgbClr val="0070C0"/>
                </a:solidFill>
                <a:latin typeface="Bahnschrift Condensed" pitchFamily="34" charset="0"/>
              </a:rPr>
              <a:t>. Печенга</a:t>
            </a:r>
          </a:p>
          <a:p>
            <a:pPr marL="447675" lvl="0">
              <a:tabLst>
                <a:tab pos="266700" algn="l"/>
              </a:tabLst>
            </a:pPr>
            <a:r>
              <a:rPr lang="ru-RU" sz="1300" dirty="0" smtClean="0">
                <a:solidFill>
                  <a:srgbClr val="0070C0"/>
                </a:solidFill>
                <a:latin typeface="Bahnschrift Condensed" pitchFamily="34" charset="0"/>
              </a:rPr>
              <a:t>«Ремонт подъездов, Ленина 47 г. Заполярный»</a:t>
            </a:r>
            <a:endParaRPr lang="ru-RU" sz="1300" dirty="0">
              <a:solidFill>
                <a:srgbClr val="0070C0"/>
              </a:solidFill>
              <a:latin typeface="Bahnschrift Condensed" pitchFamily="34" charset="0"/>
            </a:endParaRPr>
          </a:p>
          <a:p>
            <a:pPr marL="809625" lvl="0"/>
            <a:endParaRPr lang="ru-RU" sz="1000" dirty="0">
              <a:solidFill>
                <a:prstClr val="black"/>
              </a:solidFill>
              <a:latin typeface="Bahnschrift Condensed" pitchFamily="34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9486223" y="5071120"/>
            <a:ext cx="104721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000" dirty="0" smtClean="0">
                <a:solidFill>
                  <a:schemeClr val="accent6">
                    <a:lumMod val="75000"/>
                  </a:schemeClr>
                </a:solidFill>
                <a:latin typeface="Bahnschrift Condensed" pitchFamily="34" charset="0"/>
              </a:rPr>
              <a:t>0,6</a:t>
            </a:r>
            <a:endParaRPr lang="ru-RU" sz="2700" dirty="0" smtClean="0">
              <a:solidFill>
                <a:schemeClr val="accent6">
                  <a:lumMod val="75000"/>
                </a:schemeClr>
              </a:solidFill>
              <a:latin typeface="Bahnschrift Condensed" pitchFamily="34" charset="0"/>
            </a:endParaRPr>
          </a:p>
          <a:p>
            <a:pPr algn="ctr"/>
            <a:r>
              <a:rPr lang="ru-RU" sz="1400" dirty="0" smtClean="0">
                <a:latin typeface="Bahnschrift Condensed" pitchFamily="34" charset="0"/>
              </a:rPr>
              <a:t>млн рублей </a:t>
            </a:r>
          </a:p>
        </p:txBody>
      </p:sp>
      <p:pic>
        <p:nvPicPr>
          <p:cNvPr id="35" name="Рисунок 34">
            <a:extLst>
              <a:ext uri="{FF2B5EF4-FFF2-40B4-BE49-F238E27FC236}">
                <a16:creationId xmlns:a16="http://schemas.microsoft.com/office/drawing/2014/main" xmlns="" id="{A1D536E9-97FF-9A48-B3B1-25E6B862B49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91937" y="4690120"/>
            <a:ext cx="355600" cy="381000"/>
          </a:xfrm>
          <a:prstGeom prst="rect">
            <a:avLst/>
          </a:prstGeom>
          <a:solidFill>
            <a:schemeClr val="bg1"/>
          </a:solidFill>
          <a:effectLst>
            <a:glow>
              <a:schemeClr val="accent1"/>
            </a:glow>
            <a:reflection endPos="0" dist="50800" dir="5400000" sy="-100000" algn="bl" rotWithShape="0"/>
          </a:effectLst>
        </p:spPr>
      </p:pic>
      <p:pic>
        <p:nvPicPr>
          <p:cNvPr id="41" name="Рисунок 40">
            <a:extLst>
              <a:ext uri="{FF2B5EF4-FFF2-40B4-BE49-F238E27FC236}">
                <a16:creationId xmlns:a16="http://schemas.microsoft.com/office/drawing/2014/main" xmlns="" id="{F124DFA3-69CE-7F4B-B972-ECF4C6CD63A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00408" y="4557359"/>
            <a:ext cx="381080" cy="381080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43" name="Рисунок 42">
            <a:extLst>
              <a:ext uri="{FF2B5EF4-FFF2-40B4-BE49-F238E27FC236}">
                <a16:creationId xmlns:a16="http://schemas.microsoft.com/office/drawing/2014/main" xmlns="" id="{DBEBBFFF-1450-6647-8AE8-F2AFA946BFD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53464" y="1724115"/>
            <a:ext cx="444500" cy="3175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</p:pic>
      <p:pic>
        <p:nvPicPr>
          <p:cNvPr id="44" name="Рисунок 43">
            <a:extLst>
              <a:ext uri="{FF2B5EF4-FFF2-40B4-BE49-F238E27FC236}">
                <a16:creationId xmlns:a16="http://schemas.microsoft.com/office/drawing/2014/main" xmlns="" id="{18D166F1-400F-6740-B451-C64B5D36BD6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264660" y="4577308"/>
            <a:ext cx="419100" cy="3429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</p:pic>
      <p:pic>
        <p:nvPicPr>
          <p:cNvPr id="45" name="Рисунок 44">
            <a:extLst>
              <a:ext uri="{FF2B5EF4-FFF2-40B4-BE49-F238E27FC236}">
                <a16:creationId xmlns:a16="http://schemas.microsoft.com/office/drawing/2014/main" xmlns="" id="{5CEAE2BB-71B2-CC4D-A344-F77CFB88CFBC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91937" y="1742607"/>
            <a:ext cx="355600" cy="355600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27" name="Рисунок 26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1320" y="2915172"/>
            <a:ext cx="164578" cy="213342"/>
          </a:xfrm>
          <a:prstGeom prst="rect">
            <a:avLst/>
          </a:prstGeom>
        </p:spPr>
      </p:pic>
      <p:pic>
        <p:nvPicPr>
          <p:cNvPr id="28" name="Рисунок 27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01320" y="3776029"/>
            <a:ext cx="164578" cy="213342"/>
          </a:xfrm>
          <a:prstGeom prst="rect">
            <a:avLst/>
          </a:prstGeom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9830" y="5959450"/>
            <a:ext cx="2770331" cy="4500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65495" y="6257817"/>
            <a:ext cx="165100" cy="182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6" name="Рисунок 35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32650" y="6420455"/>
            <a:ext cx="164578" cy="213342"/>
          </a:xfrm>
          <a:prstGeom prst="rect">
            <a:avLst/>
          </a:prstGeom>
        </p:spPr>
      </p:pic>
      <p:pic>
        <p:nvPicPr>
          <p:cNvPr id="38" name="Рисунок 37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32650" y="6044475"/>
            <a:ext cx="164578" cy="213342"/>
          </a:xfrm>
          <a:prstGeom prst="rect">
            <a:avLst/>
          </a:prstGeom>
        </p:spPr>
      </p:pic>
      <p:pic>
        <p:nvPicPr>
          <p:cNvPr id="40" name="Рисунок 39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25916" y="5815314"/>
            <a:ext cx="164578" cy="213342"/>
          </a:xfrm>
          <a:prstGeom prst="rect">
            <a:avLst/>
          </a:prstGeom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25916" y="3230450"/>
            <a:ext cx="1812368" cy="109115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2" name="Рисунок 41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2321" y="3209927"/>
            <a:ext cx="164578" cy="213342"/>
          </a:xfrm>
          <a:prstGeom prst="rect">
            <a:avLst/>
          </a:prstGeom>
        </p:spPr>
      </p:pic>
      <p:pic>
        <p:nvPicPr>
          <p:cNvPr id="46" name="Рисунок 45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2321" y="2997460"/>
            <a:ext cx="164578" cy="213342"/>
          </a:xfrm>
          <a:prstGeom prst="rect">
            <a:avLst/>
          </a:prstGeom>
        </p:spPr>
      </p:pic>
      <p:pic>
        <p:nvPicPr>
          <p:cNvPr id="1026" name="Picture 2" descr="C:\Users\lahtionova\Desktop\share_435097487.jpg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9380" y="3457635"/>
            <a:ext cx="1595207" cy="1063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9740078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612140" y="288370"/>
            <a:ext cx="11018520" cy="647784"/>
          </a:xfrm>
        </p:spPr>
        <p:txBody>
          <a:bodyPr>
            <a:normAutofit/>
          </a:bodyPr>
          <a:lstStyle/>
          <a:p>
            <a:pPr lvl="0" defTabSz="914400">
              <a:spcBef>
                <a:spcPts val="0"/>
              </a:spcBef>
            </a:pPr>
            <a:r>
              <a:rPr lang="ru-RU" sz="2500" dirty="0">
                <a:solidFill>
                  <a:prstClr val="black">
                    <a:tint val="75000"/>
                  </a:prstClr>
                </a:solidFill>
                <a:latin typeface="Bahnschrift Condensed" pitchFamily="34" charset="0"/>
                <a:ea typeface="+mn-ea"/>
                <a:cs typeface="+mn-cs"/>
              </a:rPr>
              <a:t>ПРОЕКТ БЮДЖЕТА ОКРУГА НА </a:t>
            </a:r>
            <a:r>
              <a:rPr lang="ru-RU" sz="2500" dirty="0" smtClean="0">
                <a:solidFill>
                  <a:prstClr val="black">
                    <a:tint val="75000"/>
                  </a:prstClr>
                </a:solidFill>
                <a:latin typeface="Bahnschrift Condensed" pitchFamily="34" charset="0"/>
                <a:ea typeface="+mn-ea"/>
                <a:cs typeface="+mn-cs"/>
              </a:rPr>
              <a:t>2024-2026 ГОДЫ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2737024" y="1000840"/>
            <a:ext cx="66967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rgbClr val="0070C0"/>
                </a:solidFill>
                <a:latin typeface="Bahnschrift Condensed" pitchFamily="34" charset="0"/>
              </a:rPr>
              <a:t>-</a:t>
            </a:r>
            <a:r>
              <a:rPr lang="ru-RU" sz="2800" dirty="0" smtClean="0">
                <a:latin typeface="Bahnschrift Condensed" pitchFamily="34" charset="0"/>
              </a:rPr>
              <a:t> </a:t>
            </a:r>
            <a:r>
              <a:rPr lang="ru-RU" sz="2800" dirty="0" smtClean="0">
                <a:solidFill>
                  <a:schemeClr val="accent6">
                    <a:lumMod val="75000"/>
                  </a:schemeClr>
                </a:solidFill>
                <a:latin typeface="Bahnschrift Condensed" pitchFamily="34" charset="0"/>
              </a:rPr>
              <a:t>ТРАНСПОРТНАЯ СИСТЕМА</a:t>
            </a:r>
            <a:r>
              <a:rPr lang="ru-RU" sz="2800" dirty="0" smtClean="0">
                <a:solidFill>
                  <a:srgbClr val="0070C0"/>
                </a:solidFill>
                <a:latin typeface="Bahnschrift Condensed" pitchFamily="34" charset="0"/>
              </a:rPr>
              <a:t> -</a:t>
            </a:r>
            <a:endParaRPr lang="ru-RU" sz="2800" dirty="0">
              <a:solidFill>
                <a:srgbClr val="0070C0"/>
              </a:solidFill>
              <a:latin typeface="Bahnschrift Condensed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504776" y="1324005"/>
            <a:ext cx="18722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Bahnschrift Condensed" pitchFamily="34" charset="0"/>
              </a:rPr>
              <a:t>НА 2024 ГОД</a:t>
            </a:r>
            <a:endParaRPr lang="ru-RU" sz="2000" dirty="0">
              <a:solidFill>
                <a:schemeClr val="accent2">
                  <a:lumMod val="60000"/>
                  <a:lumOff val="40000"/>
                </a:schemeClr>
              </a:solidFill>
              <a:latin typeface="Bahnschrift Condensed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106899" y="5328642"/>
            <a:ext cx="28803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solidFill>
                  <a:srgbClr val="FFFFFF"/>
                </a:solidFill>
                <a:latin typeface="Arial Narrow" pitchFamily="34" charset="0"/>
              </a:rPr>
              <a:t>Налог на доходы физических лиц</a:t>
            </a:r>
          </a:p>
          <a:p>
            <a:pPr algn="ctr"/>
            <a:r>
              <a:rPr lang="ru-RU" sz="1400" b="1" dirty="0" smtClean="0">
                <a:solidFill>
                  <a:srgbClr val="FFFFFF"/>
                </a:solidFill>
                <a:latin typeface="Arial Narrow" pitchFamily="34" charset="0"/>
              </a:rPr>
              <a:t>68,6%</a:t>
            </a:r>
            <a:endParaRPr lang="ru-RU" sz="1400" b="1" dirty="0">
              <a:solidFill>
                <a:srgbClr val="FFFFFF"/>
              </a:solidFill>
              <a:latin typeface="Arial Narrow" pitchFamily="34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936823" y="1750009"/>
            <a:ext cx="3050395" cy="682220"/>
          </a:xfrm>
          <a:prstGeom prst="rect">
            <a:avLst/>
          </a:prstGeom>
          <a:solidFill>
            <a:srgbClr val="007AD6"/>
          </a:solidFill>
          <a:ln w="1587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marL="361950"/>
            <a:r>
              <a:rPr lang="ru-RU" sz="1600" dirty="0" smtClean="0">
                <a:solidFill>
                  <a:schemeClr val="bg1"/>
                </a:solidFill>
                <a:latin typeface="Bahnschrift Condensed" pitchFamily="34" charset="0"/>
              </a:rPr>
              <a:t>        </a:t>
            </a:r>
            <a:r>
              <a:rPr lang="ru-RU" sz="3500" dirty="0" smtClean="0">
                <a:solidFill>
                  <a:schemeClr val="bg1"/>
                </a:solidFill>
                <a:latin typeface="Bahnschrift Condensed" pitchFamily="34" charset="0"/>
              </a:rPr>
              <a:t>127,3 </a:t>
            </a:r>
            <a:r>
              <a:rPr lang="ru-RU" sz="1400" dirty="0" smtClean="0">
                <a:solidFill>
                  <a:schemeClr val="bg1"/>
                </a:solidFill>
                <a:latin typeface="Bahnschrift Condensed" pitchFamily="34" charset="0"/>
              </a:rPr>
              <a:t>млн рублей</a:t>
            </a:r>
          </a:p>
        </p:txBody>
      </p:sp>
      <p:sp>
        <p:nvSpPr>
          <p:cNvPr id="39" name="Прямоугольник 38"/>
          <p:cNvSpPr/>
          <p:nvPr/>
        </p:nvSpPr>
        <p:spPr>
          <a:xfrm>
            <a:off x="936824" y="2590956"/>
            <a:ext cx="3096344" cy="3442916"/>
          </a:xfrm>
          <a:prstGeom prst="rect">
            <a:avLst/>
          </a:prstGeom>
          <a:solidFill>
            <a:schemeClr val="bg1"/>
          </a:solidFill>
          <a:ln w="190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marL="361950"/>
            <a:r>
              <a:rPr lang="ru-RU" sz="1700" dirty="0" smtClean="0">
                <a:solidFill>
                  <a:prstClr val="black"/>
                </a:solidFill>
                <a:latin typeface="Bahnschrift Condensed" pitchFamily="34" charset="0"/>
              </a:rPr>
              <a:t>Дорожный фонд</a:t>
            </a:r>
            <a:endParaRPr lang="ru-RU" sz="1700" dirty="0">
              <a:solidFill>
                <a:prstClr val="black"/>
              </a:solidFill>
              <a:latin typeface="Bahnschrift Condensed" pitchFamily="34" charset="0"/>
            </a:endParaRPr>
          </a:p>
          <a:p>
            <a:pPr marL="809625" lvl="0"/>
            <a:endParaRPr lang="ru-RU" sz="1000" dirty="0">
              <a:solidFill>
                <a:prstClr val="black"/>
              </a:solidFill>
              <a:latin typeface="Bahnschrift Condensed" pitchFamily="34" charset="0"/>
            </a:endParaRPr>
          </a:p>
        </p:txBody>
      </p:sp>
      <p:sp>
        <p:nvSpPr>
          <p:cNvPr id="46" name="Прямоугольник 45"/>
          <p:cNvSpPr/>
          <p:nvPr/>
        </p:nvSpPr>
        <p:spPr>
          <a:xfrm>
            <a:off x="8090173" y="1775749"/>
            <a:ext cx="3671689" cy="1728817"/>
          </a:xfrm>
          <a:prstGeom prst="rect">
            <a:avLst/>
          </a:prstGeom>
          <a:solidFill>
            <a:schemeClr val="bg1"/>
          </a:solidFill>
          <a:ln w="190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marL="266700"/>
            <a:r>
              <a:rPr lang="ru-RU" sz="1500" dirty="0" smtClean="0">
                <a:solidFill>
                  <a:prstClr val="black"/>
                </a:solidFill>
                <a:latin typeface="Bahnschrift Condensed" pitchFamily="34" charset="0"/>
              </a:rPr>
              <a:t>  </a:t>
            </a:r>
            <a:r>
              <a:rPr lang="ru-RU" sz="1500" dirty="0" err="1" smtClean="0">
                <a:solidFill>
                  <a:prstClr val="black"/>
                </a:solidFill>
                <a:latin typeface="Bahnschrift Condensed" pitchFamily="34" charset="0"/>
              </a:rPr>
              <a:t>Софинансирование</a:t>
            </a:r>
            <a:r>
              <a:rPr lang="ru-RU" sz="1500" dirty="0" smtClean="0">
                <a:solidFill>
                  <a:prstClr val="black"/>
                </a:solidFill>
                <a:latin typeface="Bahnschrift Condensed" pitchFamily="34" charset="0"/>
              </a:rPr>
              <a:t> на капитальный ремонт     </a:t>
            </a:r>
          </a:p>
          <a:p>
            <a:pPr marL="266700"/>
            <a:r>
              <a:rPr lang="ru-RU" sz="1500" dirty="0">
                <a:solidFill>
                  <a:prstClr val="black"/>
                </a:solidFill>
                <a:latin typeface="Bahnschrift Condensed" pitchFamily="34" charset="0"/>
              </a:rPr>
              <a:t> </a:t>
            </a:r>
            <a:r>
              <a:rPr lang="ru-RU" sz="1500" dirty="0" smtClean="0">
                <a:solidFill>
                  <a:prstClr val="black"/>
                </a:solidFill>
                <a:latin typeface="Bahnschrift Condensed" pitchFamily="34" charset="0"/>
              </a:rPr>
              <a:t>  мостов</a:t>
            </a:r>
          </a:p>
          <a:p>
            <a:pPr marL="628650" lvl="0"/>
            <a:endParaRPr lang="ru-RU" sz="1400" dirty="0">
              <a:solidFill>
                <a:prstClr val="black"/>
              </a:solidFill>
              <a:latin typeface="Bahnschrift Condensed" pitchFamily="34" charset="0"/>
            </a:endParaRPr>
          </a:p>
          <a:p>
            <a:pPr marL="628650" lvl="0"/>
            <a:endParaRPr lang="ru-RU" sz="1400" dirty="0" smtClean="0">
              <a:solidFill>
                <a:prstClr val="black"/>
              </a:solidFill>
              <a:latin typeface="Bahnschrift Condensed" pitchFamily="34" charset="0"/>
            </a:endParaRPr>
          </a:p>
          <a:p>
            <a:pPr marL="628650" lvl="0"/>
            <a:r>
              <a:rPr lang="ru-RU" sz="1400" dirty="0" smtClean="0">
                <a:solidFill>
                  <a:prstClr val="black"/>
                </a:solidFill>
                <a:latin typeface="Bahnschrift Condensed" pitchFamily="34" charset="0"/>
              </a:rPr>
              <a:t>    </a:t>
            </a:r>
          </a:p>
          <a:p>
            <a:pPr marL="628650" lvl="0"/>
            <a:r>
              <a:rPr lang="ru-RU" sz="1400" dirty="0" smtClean="0">
                <a:solidFill>
                  <a:prstClr val="black"/>
                </a:solidFill>
                <a:latin typeface="Bahnschrift Condensed" pitchFamily="34" charset="0"/>
              </a:rPr>
              <a:t>р. </a:t>
            </a:r>
            <a:r>
              <a:rPr lang="ru-RU" sz="1400" dirty="0" err="1" smtClean="0">
                <a:solidFill>
                  <a:prstClr val="black"/>
                </a:solidFill>
                <a:latin typeface="Bahnschrift Condensed" pitchFamily="34" charset="0"/>
              </a:rPr>
              <a:t>Колосйоки</a:t>
            </a:r>
            <a:endParaRPr lang="ru-RU" sz="1400" dirty="0" smtClean="0">
              <a:solidFill>
                <a:prstClr val="black"/>
              </a:solidFill>
              <a:latin typeface="Bahnschrift Condensed" pitchFamily="34" charset="0"/>
            </a:endParaRPr>
          </a:p>
          <a:p>
            <a:pPr marL="628650" lvl="0"/>
            <a:r>
              <a:rPr lang="ru-RU" sz="1400" dirty="0">
                <a:solidFill>
                  <a:prstClr val="black"/>
                </a:solidFill>
                <a:latin typeface="Bahnschrift Condensed" pitchFamily="34" charset="0"/>
              </a:rPr>
              <a:t>р</a:t>
            </a:r>
            <a:r>
              <a:rPr lang="ru-RU" sz="1400" dirty="0" smtClean="0">
                <a:solidFill>
                  <a:prstClr val="black"/>
                </a:solidFill>
                <a:latin typeface="Bahnschrift Condensed" pitchFamily="34" charset="0"/>
              </a:rPr>
              <a:t>. </a:t>
            </a:r>
            <a:r>
              <a:rPr lang="ru-RU" sz="1400" dirty="0" err="1" smtClean="0">
                <a:solidFill>
                  <a:prstClr val="black"/>
                </a:solidFill>
                <a:latin typeface="Bahnschrift Condensed" pitchFamily="34" charset="0"/>
              </a:rPr>
              <a:t>Хауки-лампи-йоки</a:t>
            </a:r>
            <a:endParaRPr lang="ru-RU" sz="1400" dirty="0">
              <a:solidFill>
                <a:prstClr val="black"/>
              </a:solidFill>
              <a:latin typeface="Bahnschrift Condensed" pitchFamily="34" charset="0"/>
            </a:endParaRPr>
          </a:p>
          <a:p>
            <a:pPr marL="266700"/>
            <a:endParaRPr lang="ru-RU" sz="1500" dirty="0">
              <a:solidFill>
                <a:prstClr val="black"/>
              </a:solidFill>
              <a:latin typeface="Bahnschrift Condensed" pitchFamily="34" charset="0"/>
            </a:endParaRPr>
          </a:p>
          <a:p>
            <a:pPr marL="266700"/>
            <a:endParaRPr lang="ru-RU" sz="1500" dirty="0">
              <a:solidFill>
                <a:prstClr val="black"/>
              </a:solidFill>
              <a:latin typeface="Bahnschrift Condensed" pitchFamily="34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9173004" y="2151198"/>
            <a:ext cx="766557" cy="7848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300" dirty="0" smtClean="0">
                <a:solidFill>
                  <a:schemeClr val="accent6">
                    <a:lumMod val="75000"/>
                  </a:schemeClr>
                </a:solidFill>
                <a:latin typeface="Bahnschrift Condensed" pitchFamily="34" charset="0"/>
              </a:rPr>
              <a:t>7,7</a:t>
            </a:r>
          </a:p>
          <a:p>
            <a:r>
              <a:rPr lang="ru-RU" sz="1200" dirty="0">
                <a:latin typeface="Bahnschrift Condensed" pitchFamily="34" charset="0"/>
              </a:rPr>
              <a:t>м</a:t>
            </a:r>
            <a:r>
              <a:rPr lang="ru-RU" sz="1200" dirty="0" smtClean="0">
                <a:latin typeface="Bahnschrift Condensed" pitchFamily="34" charset="0"/>
              </a:rPr>
              <a:t>лн рублей</a:t>
            </a:r>
            <a:endParaRPr lang="ru-RU" sz="1200" dirty="0">
              <a:latin typeface="Bahnschrift Condensed" pitchFamily="34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1970467" y="2965717"/>
            <a:ext cx="766557" cy="7848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300" dirty="0" smtClean="0">
                <a:solidFill>
                  <a:schemeClr val="accent6">
                    <a:lumMod val="75000"/>
                  </a:schemeClr>
                </a:solidFill>
                <a:latin typeface="Bahnschrift Condensed" pitchFamily="34" charset="0"/>
              </a:rPr>
              <a:t>61,2</a:t>
            </a:r>
          </a:p>
          <a:p>
            <a:r>
              <a:rPr lang="ru-RU" sz="1200" dirty="0">
                <a:latin typeface="Bahnschrift Condensed" pitchFamily="34" charset="0"/>
              </a:rPr>
              <a:t>м</a:t>
            </a:r>
            <a:r>
              <a:rPr lang="ru-RU" sz="1200" dirty="0" smtClean="0">
                <a:latin typeface="Bahnschrift Condensed" pitchFamily="34" charset="0"/>
              </a:rPr>
              <a:t>лн рублей</a:t>
            </a:r>
            <a:endParaRPr lang="ru-RU" sz="1200" dirty="0">
              <a:latin typeface="Bahnschrift Condensed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997923" y="3869090"/>
            <a:ext cx="189462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>
                <a:latin typeface="Bahnschrift Condensed" pitchFamily="34" charset="0"/>
              </a:rPr>
              <a:t>а</a:t>
            </a:r>
            <a:r>
              <a:rPr lang="ru-RU" sz="1400" dirty="0" smtClean="0">
                <a:latin typeface="Bahnschrift Condensed" pitchFamily="34" charset="0"/>
              </a:rPr>
              <a:t>кцизы на нефтепродукты</a:t>
            </a:r>
          </a:p>
          <a:p>
            <a:endParaRPr lang="ru-RU" sz="1200" dirty="0" smtClean="0">
              <a:latin typeface="Bahnschrift Condensed" pitchFamily="34" charset="0"/>
            </a:endParaRPr>
          </a:p>
          <a:p>
            <a:endParaRPr lang="ru-RU" sz="1200" dirty="0">
              <a:latin typeface="Bahnschrift Condensed" pitchFamily="34" charset="0"/>
            </a:endParaRPr>
          </a:p>
          <a:p>
            <a:r>
              <a:rPr lang="ru-RU" sz="1400" dirty="0" smtClean="0">
                <a:latin typeface="Bahnschrift Condensed" pitchFamily="34" charset="0"/>
              </a:rPr>
              <a:t>межбюджетные трансферты из областного бюджета</a:t>
            </a:r>
            <a:endParaRPr lang="ru-RU" sz="1400" dirty="0">
              <a:latin typeface="Bahnschrift Condensed" pitchFamily="34" charset="0"/>
            </a:endParaRPr>
          </a:p>
        </p:txBody>
      </p:sp>
      <p:sp>
        <p:nvSpPr>
          <p:cNvPr id="56" name="Прямоугольник 55"/>
          <p:cNvSpPr/>
          <p:nvPr/>
        </p:nvSpPr>
        <p:spPr>
          <a:xfrm>
            <a:off x="4178724" y="1750009"/>
            <a:ext cx="3703512" cy="1472935"/>
          </a:xfrm>
          <a:prstGeom prst="rect">
            <a:avLst/>
          </a:prstGeom>
          <a:solidFill>
            <a:schemeClr val="bg1"/>
          </a:solidFill>
          <a:ln w="190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marL="361950"/>
            <a:endParaRPr lang="ru-RU" sz="1700" dirty="0">
              <a:solidFill>
                <a:prstClr val="black"/>
              </a:solidFill>
              <a:latin typeface="Bahnschrift Condensed" pitchFamily="34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5113288" y="2475785"/>
            <a:ext cx="2074662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700" dirty="0" smtClean="0">
                <a:solidFill>
                  <a:schemeClr val="accent6">
                    <a:lumMod val="75000"/>
                  </a:schemeClr>
                </a:solidFill>
                <a:latin typeface="Bahnschrift Condensed" pitchFamily="34" charset="0"/>
              </a:rPr>
              <a:t>3,7</a:t>
            </a:r>
            <a:r>
              <a:rPr lang="ru-RU" sz="2400" dirty="0" smtClean="0">
                <a:solidFill>
                  <a:srgbClr val="0070C0"/>
                </a:solidFill>
                <a:latin typeface="Bahnschrift Condensed" pitchFamily="34" charset="0"/>
              </a:rPr>
              <a:t> </a:t>
            </a:r>
          </a:p>
          <a:p>
            <a:pPr algn="ctr"/>
            <a:r>
              <a:rPr lang="ru-RU" sz="1200" dirty="0" smtClean="0">
                <a:latin typeface="Bahnschrift Condensed" pitchFamily="34" charset="0"/>
              </a:rPr>
              <a:t>млн рублей</a:t>
            </a:r>
            <a:endParaRPr lang="ru-RU" sz="1200" dirty="0">
              <a:latin typeface="Bahnschrift Condensed" pitchFamily="34" charset="0"/>
            </a:endParaRPr>
          </a:p>
        </p:txBody>
      </p:sp>
      <p:sp>
        <p:nvSpPr>
          <p:cNvPr id="58" name="Прямоугольник 57"/>
          <p:cNvSpPr/>
          <p:nvPr/>
        </p:nvSpPr>
        <p:spPr>
          <a:xfrm>
            <a:off x="4169573" y="3360868"/>
            <a:ext cx="3743548" cy="2673005"/>
          </a:xfrm>
          <a:prstGeom prst="rect">
            <a:avLst/>
          </a:prstGeom>
          <a:solidFill>
            <a:schemeClr val="bg1"/>
          </a:solidFill>
          <a:ln w="190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marL="447675"/>
            <a:r>
              <a:rPr lang="ru-RU" sz="1500" dirty="0" smtClean="0">
                <a:solidFill>
                  <a:prstClr val="black"/>
                </a:solidFill>
                <a:latin typeface="Bahnschrift Condensed" pitchFamily="34" charset="0"/>
              </a:rPr>
              <a:t>Ремонт автодорог и искусственных сооружений на них</a:t>
            </a:r>
            <a:endParaRPr lang="ru-RU" sz="1000" dirty="0">
              <a:solidFill>
                <a:prstClr val="black"/>
              </a:solidFill>
              <a:latin typeface="Bahnschrift Condensed" pitchFamily="34" charset="0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4753248" y="3757163"/>
            <a:ext cx="2074662" cy="7232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900" dirty="0" smtClean="0">
                <a:solidFill>
                  <a:srgbClr val="0070C0"/>
                </a:solidFill>
                <a:latin typeface="Bahnschrift Condensed" pitchFamily="34" charset="0"/>
              </a:rPr>
              <a:t>53,0</a:t>
            </a:r>
            <a:endParaRPr lang="ru-RU" sz="2700" dirty="0" smtClean="0">
              <a:solidFill>
                <a:srgbClr val="0070C0"/>
              </a:solidFill>
              <a:latin typeface="Bahnschrift Condensed" pitchFamily="34" charset="0"/>
            </a:endParaRPr>
          </a:p>
          <a:p>
            <a:pPr algn="ctr"/>
            <a:r>
              <a:rPr lang="ru-RU" sz="1200" dirty="0" smtClean="0">
                <a:latin typeface="Bahnschrift Condensed" pitchFamily="34" charset="0"/>
              </a:rPr>
              <a:t>млн рублей</a:t>
            </a:r>
            <a:endParaRPr lang="ru-RU" sz="1200" dirty="0">
              <a:latin typeface="Bahnschrift Condensed" pitchFamily="34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1246695" y="3727119"/>
            <a:ext cx="766557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200" dirty="0" smtClean="0">
                <a:solidFill>
                  <a:srgbClr val="0070C0"/>
                </a:solidFill>
                <a:latin typeface="Bahnschrift Condensed" pitchFamily="34" charset="0"/>
              </a:rPr>
              <a:t>17,1</a:t>
            </a:r>
          </a:p>
          <a:p>
            <a:r>
              <a:rPr lang="ru-RU" sz="1200" dirty="0">
                <a:latin typeface="Bahnschrift Condensed" pitchFamily="34" charset="0"/>
              </a:rPr>
              <a:t>м</a:t>
            </a:r>
            <a:r>
              <a:rPr lang="ru-RU" sz="1200" dirty="0" smtClean="0">
                <a:latin typeface="Bahnschrift Condensed" pitchFamily="34" charset="0"/>
              </a:rPr>
              <a:t>лн рублей</a:t>
            </a:r>
            <a:endParaRPr lang="ru-RU" sz="1200" dirty="0">
              <a:latin typeface="Bahnschrift Condensed" pitchFamily="34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1246695" y="4525356"/>
            <a:ext cx="766557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200" dirty="0" smtClean="0">
                <a:solidFill>
                  <a:srgbClr val="0070C0"/>
                </a:solidFill>
                <a:latin typeface="Bahnschrift Condensed" pitchFamily="34" charset="0"/>
              </a:rPr>
              <a:t>44,1</a:t>
            </a:r>
          </a:p>
          <a:p>
            <a:r>
              <a:rPr lang="ru-RU" sz="1200" dirty="0">
                <a:latin typeface="Bahnschrift Condensed" pitchFamily="34" charset="0"/>
              </a:rPr>
              <a:t>м</a:t>
            </a:r>
            <a:r>
              <a:rPr lang="ru-RU" sz="1200" dirty="0" smtClean="0">
                <a:latin typeface="Bahnschrift Condensed" pitchFamily="34" charset="0"/>
              </a:rPr>
              <a:t>лн рублей</a:t>
            </a:r>
            <a:endParaRPr lang="ru-RU" sz="1200" dirty="0">
              <a:latin typeface="Bahnschrift Condensed" pitchFamily="34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9187" y="1825965"/>
            <a:ext cx="560786" cy="530308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7082" y="2576138"/>
            <a:ext cx="422498" cy="422498"/>
          </a:xfrm>
          <a:prstGeom prst="rect">
            <a:avLst/>
          </a:prstGeom>
        </p:spPr>
      </p:pic>
      <p:pic>
        <p:nvPicPr>
          <p:cNvPr id="38" name="Рисунок 3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24412" y="2985417"/>
            <a:ext cx="164578" cy="182865"/>
          </a:xfrm>
          <a:prstGeom prst="rect">
            <a:avLst/>
          </a:prstGeom>
        </p:spPr>
      </p:pic>
      <p:pic>
        <p:nvPicPr>
          <p:cNvPr id="40" name="Рисунок 39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26139" y="3222943"/>
            <a:ext cx="164578" cy="182865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9946" y="1724115"/>
            <a:ext cx="386530" cy="32210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437992" y="1825965"/>
            <a:ext cx="3024336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300" dirty="0">
                <a:latin typeface="Bahnschrift Condensed" pitchFamily="34" charset="0"/>
              </a:rPr>
              <a:t>Д</a:t>
            </a:r>
            <a:r>
              <a:rPr lang="ru-RU" sz="1300" dirty="0" smtClean="0">
                <a:latin typeface="Bahnschrift Condensed" pitchFamily="34" charset="0"/>
              </a:rPr>
              <a:t>иагностика и оценка транспортно-эксплуатационного состояния, паспортизации, разработки и актуализации проектов организации дорожного движения</a:t>
            </a:r>
            <a:endParaRPr lang="ru-RU" sz="1300" dirty="0">
              <a:latin typeface="Bahnschrift Condensed" pitchFamily="34" charset="0"/>
            </a:endParaRP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5039" y="1724115"/>
            <a:ext cx="402953" cy="418159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2737" y="3271585"/>
            <a:ext cx="435921" cy="503732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4317036" y="4448411"/>
            <a:ext cx="3426887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80975"/>
            <a:r>
              <a:rPr lang="ru-RU" sz="1200" dirty="0" smtClean="0">
                <a:latin typeface="Bahnschrift Condensed" pitchFamily="34" charset="0"/>
              </a:rPr>
              <a:t>карточный </a:t>
            </a:r>
            <a:r>
              <a:rPr lang="ru-RU" sz="1200" dirty="0">
                <a:latin typeface="Bahnschrift Condensed" pitchFamily="34" charset="0"/>
              </a:rPr>
              <a:t>(</a:t>
            </a:r>
            <a:r>
              <a:rPr lang="ru-RU" sz="1200" dirty="0" smtClean="0">
                <a:latin typeface="Bahnschrift Condensed" pitchFamily="34" charset="0"/>
              </a:rPr>
              <a:t>ямочный) ремонт дорог г. Заполярный ул. Космонавтов 8-10, ул. </a:t>
            </a:r>
            <a:r>
              <a:rPr lang="ru-RU" sz="1200" dirty="0" err="1" smtClean="0">
                <a:latin typeface="Bahnschrift Condensed" pitchFamily="34" charset="0"/>
              </a:rPr>
              <a:t>Стрельцова</a:t>
            </a:r>
            <a:r>
              <a:rPr lang="ru-RU" sz="1200" dirty="0" smtClean="0">
                <a:latin typeface="Bahnschrift Condensed" pitchFamily="34" charset="0"/>
              </a:rPr>
              <a:t> 2, ул. К. Маркса 9,11,13</a:t>
            </a:r>
          </a:p>
          <a:p>
            <a:pPr marL="180975"/>
            <a:r>
              <a:rPr lang="ru-RU" sz="1200" dirty="0">
                <a:latin typeface="Bahnschrift Condensed" pitchFamily="34" charset="0"/>
              </a:rPr>
              <a:t>р</a:t>
            </a:r>
            <a:r>
              <a:rPr lang="ru-RU" sz="1200" dirty="0" smtClean="0">
                <a:latin typeface="Bahnschrift Condensed" pitchFamily="34" charset="0"/>
              </a:rPr>
              <a:t>емонт </a:t>
            </a:r>
            <a:r>
              <a:rPr lang="ru-RU" sz="1200" dirty="0" err="1" smtClean="0">
                <a:latin typeface="Bahnschrift Condensed" pitchFamily="34" charset="0"/>
              </a:rPr>
              <a:t>внутридворовых</a:t>
            </a:r>
            <a:r>
              <a:rPr lang="ru-RU" sz="1200" dirty="0" smtClean="0">
                <a:latin typeface="Bahnschrift Condensed" pitchFamily="34" charset="0"/>
              </a:rPr>
              <a:t> дорог </a:t>
            </a:r>
            <a:r>
              <a:rPr lang="ru-RU" sz="1200" dirty="0" err="1" smtClean="0">
                <a:latin typeface="Bahnschrift Condensed" pitchFamily="34" charset="0"/>
              </a:rPr>
              <a:t>пгт</a:t>
            </a:r>
            <a:r>
              <a:rPr lang="ru-RU" sz="1200" dirty="0" smtClean="0">
                <a:latin typeface="Bahnschrift Condensed" pitchFamily="34" charset="0"/>
              </a:rPr>
              <a:t>. Никель ул. </a:t>
            </a:r>
            <a:r>
              <a:rPr lang="ru-RU" sz="1200" dirty="0" err="1" smtClean="0">
                <a:latin typeface="Bahnschrift Condensed" pitchFamily="34" charset="0"/>
              </a:rPr>
              <a:t>Бредова</a:t>
            </a:r>
            <a:r>
              <a:rPr lang="ru-RU" sz="1200" dirty="0" smtClean="0">
                <a:latin typeface="Bahnschrift Condensed" pitchFamily="34" charset="0"/>
              </a:rPr>
              <a:t> 8-18, г. Заполярный ул. Ленина 33-35,25-29</a:t>
            </a:r>
          </a:p>
          <a:p>
            <a:pPr marL="180975"/>
            <a:r>
              <a:rPr lang="ru-RU" sz="1200" dirty="0">
                <a:latin typeface="Bahnschrift Condensed" pitchFamily="34" charset="0"/>
              </a:rPr>
              <a:t>обустройство автомобильных дорог дорожными знаками</a:t>
            </a:r>
          </a:p>
          <a:p>
            <a:pPr marL="180975"/>
            <a:r>
              <a:rPr lang="ru-RU" sz="1200" dirty="0">
                <a:latin typeface="Bahnschrift Condensed" pitchFamily="34" charset="0"/>
              </a:rPr>
              <a:t>н</a:t>
            </a:r>
            <a:r>
              <a:rPr lang="ru-RU" sz="1200" dirty="0" smtClean="0">
                <a:latin typeface="Bahnschrift Condensed" pitchFamily="34" charset="0"/>
              </a:rPr>
              <a:t>анесение дорожной разметки</a:t>
            </a:r>
          </a:p>
          <a:p>
            <a:pPr marL="180975"/>
            <a:r>
              <a:rPr lang="ru-RU" sz="1200" dirty="0">
                <a:latin typeface="Bahnschrift Condensed" pitchFamily="34" charset="0"/>
              </a:rPr>
              <a:t>р</a:t>
            </a:r>
            <a:r>
              <a:rPr lang="ru-RU" sz="1200" dirty="0" smtClean="0">
                <a:latin typeface="Bahnschrift Condensed" pitchFamily="34" charset="0"/>
              </a:rPr>
              <a:t>егулировка высотного положения колодцев</a:t>
            </a:r>
            <a:endParaRPr lang="ru-RU" sz="1200" dirty="0">
              <a:latin typeface="Bahnschrift Condensed" pitchFamily="34" charset="0"/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8090174" y="3614978"/>
            <a:ext cx="3671689" cy="2361735"/>
          </a:xfrm>
          <a:prstGeom prst="rect">
            <a:avLst/>
          </a:prstGeom>
          <a:solidFill>
            <a:schemeClr val="bg1"/>
          </a:solidFill>
          <a:ln w="190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marL="266700"/>
            <a:r>
              <a:rPr lang="ru-RU" sz="1500" dirty="0" smtClean="0">
                <a:solidFill>
                  <a:prstClr val="black"/>
                </a:solidFill>
                <a:latin typeface="Bahnschrift Condensed" pitchFamily="34" charset="0"/>
              </a:rPr>
              <a:t>  </a:t>
            </a:r>
            <a:endParaRPr lang="ru-RU" sz="1400" dirty="0">
              <a:solidFill>
                <a:prstClr val="black"/>
              </a:solidFill>
              <a:latin typeface="Bahnschrift Condensed" pitchFamily="34" charset="0"/>
            </a:endParaRPr>
          </a:p>
          <a:p>
            <a:pPr marL="714375" lvl="0"/>
            <a:r>
              <a:rPr lang="ru-RU" sz="1400" dirty="0" smtClean="0">
                <a:solidFill>
                  <a:prstClr val="black"/>
                </a:solidFill>
                <a:latin typeface="Bahnschrift Condensed" pitchFamily="34" charset="0"/>
              </a:rPr>
              <a:t>разработка нормативов финансовых затрат      на содержание автомобильных дорог</a:t>
            </a:r>
          </a:p>
          <a:p>
            <a:pPr marL="714375" lvl="0"/>
            <a:endParaRPr lang="ru-RU" sz="1400" dirty="0">
              <a:solidFill>
                <a:prstClr val="black"/>
              </a:solidFill>
              <a:latin typeface="Bahnschrift Condensed" pitchFamily="34" charset="0"/>
            </a:endParaRPr>
          </a:p>
          <a:p>
            <a:pPr marL="714375" lvl="0"/>
            <a:endParaRPr lang="ru-RU" sz="800" dirty="0" smtClean="0">
              <a:solidFill>
                <a:prstClr val="black"/>
              </a:solidFill>
              <a:latin typeface="Bahnschrift Condensed" pitchFamily="34" charset="0"/>
            </a:endParaRPr>
          </a:p>
          <a:p>
            <a:pPr marL="714375" lvl="0"/>
            <a:r>
              <a:rPr lang="ru-RU" sz="1400" dirty="0">
                <a:solidFill>
                  <a:prstClr val="black"/>
                </a:solidFill>
                <a:latin typeface="Bahnschrift Condensed" pitchFamily="34" charset="0"/>
              </a:rPr>
              <a:t>р</a:t>
            </a:r>
            <a:r>
              <a:rPr lang="ru-RU" sz="1400" dirty="0" smtClean="0">
                <a:solidFill>
                  <a:prstClr val="black"/>
                </a:solidFill>
                <a:latin typeface="Bahnschrift Condensed" pitchFamily="34" charset="0"/>
              </a:rPr>
              <a:t>азработка программы комплексного развития транспортной инфраструктуры </a:t>
            </a:r>
            <a:r>
              <a:rPr lang="ru-RU" sz="1400" dirty="0" err="1" smtClean="0">
                <a:solidFill>
                  <a:prstClr val="black"/>
                </a:solidFill>
                <a:latin typeface="Bahnschrift Condensed" pitchFamily="34" charset="0"/>
              </a:rPr>
              <a:t>Печенгского</a:t>
            </a:r>
            <a:r>
              <a:rPr lang="ru-RU" sz="1400" dirty="0" smtClean="0">
                <a:solidFill>
                  <a:prstClr val="black"/>
                </a:solidFill>
                <a:latin typeface="Bahnschrift Condensed" pitchFamily="34" charset="0"/>
              </a:rPr>
              <a:t> муниципального округа</a:t>
            </a:r>
          </a:p>
          <a:p>
            <a:pPr marL="628650" lvl="0"/>
            <a:r>
              <a:rPr lang="ru-RU" sz="1400" dirty="0" smtClean="0">
                <a:solidFill>
                  <a:prstClr val="black"/>
                </a:solidFill>
                <a:latin typeface="Bahnschrift Condensed" pitchFamily="34" charset="0"/>
              </a:rPr>
              <a:t>    </a:t>
            </a:r>
            <a:endParaRPr lang="ru-RU" sz="1400" dirty="0">
              <a:solidFill>
                <a:prstClr val="black"/>
              </a:solidFill>
              <a:latin typeface="Bahnschrift Condensed" pitchFamily="34" charset="0"/>
            </a:endParaRPr>
          </a:p>
          <a:p>
            <a:pPr marL="266700"/>
            <a:endParaRPr lang="ru-RU" sz="1500" dirty="0">
              <a:solidFill>
                <a:prstClr val="black"/>
              </a:solidFill>
              <a:latin typeface="Bahnschrift Condensed" pitchFamily="34" charset="0"/>
            </a:endParaRPr>
          </a:p>
          <a:p>
            <a:pPr marL="266700"/>
            <a:endParaRPr lang="ru-RU" sz="1500" dirty="0">
              <a:solidFill>
                <a:prstClr val="black"/>
              </a:solidFill>
              <a:latin typeface="Bahnschrift Condensed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8142860" y="3775317"/>
            <a:ext cx="766557" cy="7848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300" dirty="0" smtClean="0">
                <a:solidFill>
                  <a:schemeClr val="accent6">
                    <a:lumMod val="75000"/>
                  </a:schemeClr>
                </a:solidFill>
                <a:latin typeface="Bahnschrift Condensed" pitchFamily="34" charset="0"/>
              </a:rPr>
              <a:t>0,9</a:t>
            </a:r>
          </a:p>
          <a:p>
            <a:r>
              <a:rPr lang="ru-RU" sz="1200" dirty="0">
                <a:latin typeface="Bahnschrift Condensed" pitchFamily="34" charset="0"/>
              </a:rPr>
              <a:t>м</a:t>
            </a:r>
            <a:r>
              <a:rPr lang="ru-RU" sz="1200" dirty="0" smtClean="0">
                <a:latin typeface="Bahnschrift Condensed" pitchFamily="34" charset="0"/>
              </a:rPr>
              <a:t>лн рублей</a:t>
            </a:r>
            <a:endParaRPr lang="ru-RU" sz="1200" dirty="0">
              <a:latin typeface="Bahnschrift Condensed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8133211" y="4560147"/>
            <a:ext cx="766557" cy="7848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300" dirty="0" smtClean="0">
                <a:solidFill>
                  <a:schemeClr val="accent6">
                    <a:lumMod val="75000"/>
                  </a:schemeClr>
                </a:solidFill>
                <a:latin typeface="Bahnschrift Condensed" pitchFamily="34" charset="0"/>
              </a:rPr>
              <a:t>0,5</a:t>
            </a:r>
          </a:p>
          <a:p>
            <a:r>
              <a:rPr lang="ru-RU" sz="1200" dirty="0">
                <a:latin typeface="Bahnschrift Condensed" pitchFamily="34" charset="0"/>
              </a:rPr>
              <a:t>м</a:t>
            </a:r>
            <a:r>
              <a:rPr lang="ru-RU" sz="1200" dirty="0" smtClean="0">
                <a:latin typeface="Bahnschrift Condensed" pitchFamily="34" charset="0"/>
              </a:rPr>
              <a:t>лн рублей</a:t>
            </a:r>
            <a:endParaRPr lang="ru-RU" sz="1200" dirty="0">
              <a:latin typeface="Bahnschrift Condensed" pitchFamily="34" charset="0"/>
            </a:endParaRPr>
          </a:p>
        </p:txBody>
      </p:sp>
      <p:pic>
        <p:nvPicPr>
          <p:cNvPr id="31" name="Рисунок 3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56026" y="3539298"/>
            <a:ext cx="422498" cy="422498"/>
          </a:xfrm>
          <a:prstGeom prst="rect">
            <a:avLst/>
          </a:prstGeom>
        </p:spPr>
      </p:pic>
      <p:pic>
        <p:nvPicPr>
          <p:cNvPr id="32" name="Рисунок 31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5893" y="4559513"/>
            <a:ext cx="164578" cy="213342"/>
          </a:xfrm>
          <a:prstGeom prst="rect">
            <a:avLst/>
          </a:prstGeom>
        </p:spPr>
      </p:pic>
      <p:pic>
        <p:nvPicPr>
          <p:cNvPr id="33" name="Рисунок 32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5893" y="4915581"/>
            <a:ext cx="164578" cy="213342"/>
          </a:xfrm>
          <a:prstGeom prst="rect">
            <a:avLst/>
          </a:prstGeom>
        </p:spPr>
      </p:pic>
      <p:pic>
        <p:nvPicPr>
          <p:cNvPr id="34" name="Рисунок 33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0697" y="5199459"/>
            <a:ext cx="164578" cy="213342"/>
          </a:xfrm>
          <a:prstGeom prst="rect">
            <a:avLst/>
          </a:prstGeom>
        </p:spPr>
      </p:pic>
      <p:pic>
        <p:nvPicPr>
          <p:cNvPr id="41" name="Рисунок 40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8078" y="5590252"/>
            <a:ext cx="164578" cy="213342"/>
          </a:xfrm>
          <a:prstGeom prst="rect">
            <a:avLst/>
          </a:prstGeom>
        </p:spPr>
      </p:pic>
      <p:pic>
        <p:nvPicPr>
          <p:cNvPr id="42" name="Рисунок 41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0697" y="5372908"/>
            <a:ext cx="164578" cy="2133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960157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612140" y="288370"/>
            <a:ext cx="11018520" cy="647784"/>
          </a:xfrm>
        </p:spPr>
        <p:txBody>
          <a:bodyPr>
            <a:normAutofit/>
          </a:bodyPr>
          <a:lstStyle/>
          <a:p>
            <a:pPr lvl="0" defTabSz="914400">
              <a:spcBef>
                <a:spcPts val="0"/>
              </a:spcBef>
            </a:pPr>
            <a:r>
              <a:rPr lang="ru-RU" sz="2500" dirty="0">
                <a:solidFill>
                  <a:prstClr val="black">
                    <a:tint val="75000"/>
                  </a:prstClr>
                </a:solidFill>
                <a:latin typeface="Bahnschrift Condensed" pitchFamily="34" charset="0"/>
                <a:ea typeface="+mn-ea"/>
                <a:cs typeface="+mn-cs"/>
              </a:rPr>
              <a:t>ПРОЕКТ БЮДЖЕТА ОКРУГА НА </a:t>
            </a:r>
            <a:r>
              <a:rPr lang="ru-RU" sz="2500" dirty="0" smtClean="0">
                <a:solidFill>
                  <a:prstClr val="black">
                    <a:tint val="75000"/>
                  </a:prstClr>
                </a:solidFill>
                <a:latin typeface="Bahnschrift Condensed" pitchFamily="34" charset="0"/>
                <a:ea typeface="+mn-ea"/>
                <a:cs typeface="+mn-cs"/>
              </a:rPr>
              <a:t>2024-2026 ГОДЫ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2737024" y="1000840"/>
            <a:ext cx="66967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rgbClr val="0070C0"/>
                </a:solidFill>
                <a:latin typeface="Bahnschrift Condensed" pitchFamily="34" charset="0"/>
              </a:rPr>
              <a:t>-</a:t>
            </a:r>
            <a:r>
              <a:rPr lang="ru-RU" sz="2800" dirty="0" smtClean="0">
                <a:latin typeface="Bahnschrift Condensed" pitchFamily="34" charset="0"/>
              </a:rPr>
              <a:t> </a:t>
            </a:r>
            <a:r>
              <a:rPr lang="ru-RU" sz="2800" dirty="0" smtClean="0">
                <a:solidFill>
                  <a:schemeClr val="accent6">
                    <a:lumMod val="75000"/>
                  </a:schemeClr>
                </a:solidFill>
                <a:latin typeface="Bahnschrift Condensed" pitchFamily="34" charset="0"/>
              </a:rPr>
              <a:t>СОЦИАЛЬНАЯ ПОДДЕРЖКА </a:t>
            </a:r>
            <a:r>
              <a:rPr lang="ru-RU" sz="2800" dirty="0" smtClean="0">
                <a:solidFill>
                  <a:srgbClr val="0070C0"/>
                </a:solidFill>
                <a:latin typeface="Bahnschrift Condensed" pitchFamily="34" charset="0"/>
              </a:rPr>
              <a:t>-</a:t>
            </a:r>
            <a:endParaRPr lang="ru-RU" sz="2800" dirty="0">
              <a:solidFill>
                <a:srgbClr val="0070C0"/>
              </a:solidFill>
              <a:latin typeface="Bahnschrift Condensed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504776" y="1324005"/>
            <a:ext cx="18722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Bahnschrift Condensed" pitchFamily="34" charset="0"/>
              </a:rPr>
              <a:t>НА 2024 ГОД</a:t>
            </a:r>
            <a:endParaRPr lang="ru-RU" sz="2000" dirty="0">
              <a:solidFill>
                <a:schemeClr val="accent2">
                  <a:lumMod val="60000"/>
                  <a:lumOff val="40000"/>
                </a:schemeClr>
              </a:solidFill>
              <a:latin typeface="Bahnschrift Condensed" pitchFamily="34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936823" y="1750009"/>
            <a:ext cx="3050395" cy="682220"/>
          </a:xfrm>
          <a:prstGeom prst="rect">
            <a:avLst/>
          </a:prstGeom>
          <a:solidFill>
            <a:srgbClr val="007AD6"/>
          </a:solidFill>
          <a:ln w="1587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marL="361950"/>
            <a:r>
              <a:rPr lang="ru-RU" sz="1600" dirty="0" smtClean="0">
                <a:solidFill>
                  <a:schemeClr val="bg1"/>
                </a:solidFill>
                <a:latin typeface="Bahnschrift Condensed" pitchFamily="34" charset="0"/>
              </a:rPr>
              <a:t>        </a:t>
            </a:r>
            <a:r>
              <a:rPr lang="ru-RU" sz="3500" dirty="0" smtClean="0">
                <a:solidFill>
                  <a:schemeClr val="bg1"/>
                </a:solidFill>
                <a:latin typeface="Bahnschrift Condensed" pitchFamily="34" charset="0"/>
              </a:rPr>
              <a:t>90,2 </a:t>
            </a:r>
            <a:r>
              <a:rPr lang="ru-RU" sz="1400" dirty="0" smtClean="0">
                <a:solidFill>
                  <a:schemeClr val="bg1"/>
                </a:solidFill>
                <a:latin typeface="Bahnschrift Condensed" pitchFamily="34" charset="0"/>
              </a:rPr>
              <a:t>млн рублей</a:t>
            </a:r>
          </a:p>
        </p:txBody>
      </p:sp>
      <p:sp>
        <p:nvSpPr>
          <p:cNvPr id="39" name="Прямоугольник 38"/>
          <p:cNvSpPr/>
          <p:nvPr/>
        </p:nvSpPr>
        <p:spPr>
          <a:xfrm>
            <a:off x="936824" y="2590956"/>
            <a:ext cx="3096344" cy="2103283"/>
          </a:xfrm>
          <a:prstGeom prst="rect">
            <a:avLst/>
          </a:prstGeom>
          <a:solidFill>
            <a:schemeClr val="bg1"/>
          </a:solidFill>
          <a:ln w="190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marL="361950" indent="85725"/>
            <a:r>
              <a:rPr lang="ru-RU" sz="1500" dirty="0" smtClean="0">
                <a:solidFill>
                  <a:prstClr val="black"/>
                </a:solidFill>
                <a:latin typeface="Bahnschrift Condensed" pitchFamily="34" charset="0"/>
              </a:rPr>
              <a:t>Поддержка семей с детьми</a:t>
            </a:r>
          </a:p>
          <a:p>
            <a:pPr marL="361950"/>
            <a:endParaRPr lang="ru-RU" sz="1700" dirty="0" smtClean="0">
              <a:solidFill>
                <a:prstClr val="black"/>
              </a:solidFill>
              <a:latin typeface="Bahnschrift Condensed" pitchFamily="34" charset="0"/>
            </a:endParaRPr>
          </a:p>
          <a:p>
            <a:pPr marL="361950"/>
            <a:endParaRPr lang="ru-RU" sz="1200" dirty="0" smtClean="0">
              <a:solidFill>
                <a:prstClr val="black"/>
              </a:solidFill>
              <a:latin typeface="Bahnschrift Condensed" pitchFamily="34" charset="0"/>
            </a:endParaRPr>
          </a:p>
          <a:p>
            <a:pPr marL="361950"/>
            <a:r>
              <a:rPr lang="ru-RU" sz="1400" dirty="0" smtClean="0">
                <a:solidFill>
                  <a:prstClr val="black"/>
                </a:solidFill>
                <a:latin typeface="Bahnschrift Condensed" pitchFamily="34" charset="0"/>
              </a:rPr>
              <a:t>в </a:t>
            </a:r>
            <a:r>
              <a:rPr lang="ru-RU" sz="1400" dirty="0" err="1" smtClean="0">
                <a:solidFill>
                  <a:prstClr val="black"/>
                </a:solidFill>
                <a:latin typeface="Bahnschrift Condensed" pitchFamily="34" charset="0"/>
              </a:rPr>
              <a:t>т.ч</a:t>
            </a:r>
            <a:r>
              <a:rPr lang="ru-RU" sz="1400" dirty="0" smtClean="0">
                <a:solidFill>
                  <a:prstClr val="black"/>
                </a:solidFill>
                <a:latin typeface="Bahnschrift Condensed" pitchFamily="34" charset="0"/>
              </a:rPr>
              <a:t>.:</a:t>
            </a:r>
            <a:endParaRPr lang="ru-RU" sz="1400" dirty="0">
              <a:solidFill>
                <a:prstClr val="black"/>
              </a:solidFill>
              <a:latin typeface="Bahnschrift Condensed" pitchFamily="34" charset="0"/>
            </a:endParaRPr>
          </a:p>
          <a:p>
            <a:pPr marL="809625" lvl="0"/>
            <a:r>
              <a:rPr lang="ru-RU" sz="1400" dirty="0" smtClean="0">
                <a:solidFill>
                  <a:prstClr val="black"/>
                </a:solidFill>
                <a:latin typeface="Bahnschrift Condensed" pitchFamily="34" charset="0"/>
              </a:rPr>
              <a:t>выплаты многодетным семьям на улучшение жилищных условий</a:t>
            </a:r>
          </a:p>
          <a:p>
            <a:pPr marL="809625" lvl="0"/>
            <a:endParaRPr lang="ru-RU" sz="1400" dirty="0">
              <a:solidFill>
                <a:prstClr val="black"/>
              </a:solidFill>
              <a:latin typeface="Bahnschrift Condensed" pitchFamily="34" charset="0"/>
            </a:endParaRPr>
          </a:p>
          <a:p>
            <a:pPr marL="809625" lvl="0"/>
            <a:r>
              <a:rPr lang="ru-RU" sz="1400" dirty="0">
                <a:solidFill>
                  <a:prstClr val="black"/>
                </a:solidFill>
                <a:latin typeface="Bahnschrift Condensed" pitchFamily="34" charset="0"/>
              </a:rPr>
              <a:t>о</a:t>
            </a:r>
            <a:r>
              <a:rPr lang="ru-RU" sz="1400" dirty="0" smtClean="0">
                <a:solidFill>
                  <a:prstClr val="black"/>
                </a:solidFill>
                <a:latin typeface="Bahnschrift Condensed" pitchFamily="34" charset="0"/>
              </a:rPr>
              <a:t>существление </a:t>
            </a:r>
            <a:r>
              <a:rPr lang="ru-RU" sz="1400" dirty="0" err="1" smtClean="0">
                <a:solidFill>
                  <a:prstClr val="black"/>
                </a:solidFill>
                <a:latin typeface="Bahnschrift Condensed" pitchFamily="34" charset="0"/>
              </a:rPr>
              <a:t>постинтернатного</a:t>
            </a:r>
            <a:r>
              <a:rPr lang="ru-RU" sz="1400" dirty="0" smtClean="0">
                <a:solidFill>
                  <a:prstClr val="black"/>
                </a:solidFill>
                <a:latin typeface="Bahnschrift Condensed" pitchFamily="34" charset="0"/>
              </a:rPr>
              <a:t> патроната несовершеннолетних</a:t>
            </a:r>
          </a:p>
          <a:p>
            <a:pPr marL="809625" lvl="0"/>
            <a:endParaRPr lang="ru-RU" sz="1000" dirty="0">
              <a:solidFill>
                <a:prstClr val="black"/>
              </a:solidFill>
              <a:latin typeface="Bahnschrift Condensed" pitchFamily="34" charset="0"/>
            </a:endParaRPr>
          </a:p>
          <a:p>
            <a:pPr marL="809625" lvl="0"/>
            <a:endParaRPr lang="ru-RU" sz="1000" dirty="0">
              <a:solidFill>
                <a:prstClr val="black"/>
              </a:solidFill>
              <a:latin typeface="Bahnschrift Condensed" pitchFamily="34" charset="0"/>
            </a:endParaRPr>
          </a:p>
        </p:txBody>
      </p:sp>
      <p:sp>
        <p:nvSpPr>
          <p:cNvPr id="56" name="Прямоугольник 55"/>
          <p:cNvSpPr/>
          <p:nvPr/>
        </p:nvSpPr>
        <p:spPr>
          <a:xfrm>
            <a:off x="4135291" y="1719176"/>
            <a:ext cx="7073027" cy="1137024"/>
          </a:xfrm>
          <a:prstGeom prst="rect">
            <a:avLst/>
          </a:prstGeom>
          <a:solidFill>
            <a:schemeClr val="bg1"/>
          </a:solidFill>
          <a:ln w="190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marL="361950"/>
            <a:r>
              <a:rPr lang="ru-RU" sz="1500" dirty="0" smtClean="0">
                <a:solidFill>
                  <a:prstClr val="black"/>
                </a:solidFill>
                <a:latin typeface="Bahnschrift Condensed" pitchFamily="34" charset="0"/>
              </a:rPr>
              <a:t>  </a:t>
            </a:r>
            <a:r>
              <a:rPr lang="ru-RU" sz="1700" dirty="0" smtClean="0">
                <a:solidFill>
                  <a:prstClr val="black"/>
                </a:solidFill>
                <a:latin typeface="Bahnschrift Condensed" pitchFamily="34" charset="0"/>
              </a:rPr>
              <a:t>Поддержка специалистов муниципальных учреждений</a:t>
            </a:r>
            <a:endParaRPr lang="ru-RU" sz="1700" dirty="0">
              <a:solidFill>
                <a:prstClr val="black"/>
              </a:solidFill>
              <a:latin typeface="Bahnschrift Condensed" pitchFamily="34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1853375" y="2836130"/>
            <a:ext cx="1047217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700" dirty="0" smtClean="0">
                <a:solidFill>
                  <a:srgbClr val="0070C0"/>
                </a:solidFill>
                <a:latin typeface="Bahnschrift Condensed" pitchFamily="34" charset="0"/>
              </a:rPr>
              <a:t>0,5 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5651458" y="2079083"/>
            <a:ext cx="18474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 smtClean="0">
                <a:latin typeface="Bahnschrift Condensed" pitchFamily="34" charset="0"/>
              </a:rPr>
              <a:t>предоставление ежемесячной жилищно-коммунальной выплаты</a:t>
            </a:r>
          </a:p>
        </p:txBody>
      </p:sp>
      <p:sp>
        <p:nvSpPr>
          <p:cNvPr id="54" name="TextBox 53"/>
          <p:cNvSpPr txBox="1"/>
          <p:nvPr/>
        </p:nvSpPr>
        <p:spPr>
          <a:xfrm>
            <a:off x="4135291" y="2131461"/>
            <a:ext cx="1527478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300" dirty="0" smtClean="0">
                <a:solidFill>
                  <a:schemeClr val="accent6">
                    <a:lumMod val="75000"/>
                  </a:schemeClr>
                </a:solidFill>
                <a:latin typeface="Bahnschrift Condensed" pitchFamily="34" charset="0"/>
              </a:rPr>
              <a:t>24,8 </a:t>
            </a:r>
            <a:r>
              <a:rPr lang="ru-RU" sz="1200" dirty="0" smtClean="0">
                <a:latin typeface="Bahnschrift Condensed" pitchFamily="34" charset="0"/>
              </a:rPr>
              <a:t>млн рублей</a:t>
            </a:r>
            <a:endParaRPr lang="ru-RU" sz="1200" dirty="0">
              <a:latin typeface="Bahnschrift Condensed" pitchFamily="34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989332" y="3498432"/>
            <a:ext cx="766557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200" dirty="0" smtClean="0">
                <a:solidFill>
                  <a:srgbClr val="0070C0"/>
                </a:solidFill>
                <a:latin typeface="Bahnschrift Condensed" pitchFamily="34" charset="0"/>
              </a:rPr>
              <a:t>0,3</a:t>
            </a:r>
          </a:p>
          <a:p>
            <a:r>
              <a:rPr lang="ru-RU" sz="1200" dirty="0">
                <a:latin typeface="Bahnschrift Condensed" pitchFamily="34" charset="0"/>
              </a:rPr>
              <a:t>м</a:t>
            </a:r>
            <a:r>
              <a:rPr lang="ru-RU" sz="1200" dirty="0" smtClean="0">
                <a:latin typeface="Bahnschrift Condensed" pitchFamily="34" charset="0"/>
              </a:rPr>
              <a:t>лн рублей</a:t>
            </a:r>
            <a:endParaRPr lang="ru-RU" sz="1200" dirty="0">
              <a:latin typeface="Bahnschrift Condensed" pitchFamily="34" charset="0"/>
            </a:endParaRPr>
          </a:p>
        </p:txBody>
      </p:sp>
      <p:sp>
        <p:nvSpPr>
          <p:cNvPr id="40" name="Прямоугольник 39"/>
          <p:cNvSpPr/>
          <p:nvPr/>
        </p:nvSpPr>
        <p:spPr>
          <a:xfrm>
            <a:off x="4135216" y="2963298"/>
            <a:ext cx="7073027" cy="1730941"/>
          </a:xfrm>
          <a:prstGeom prst="rect">
            <a:avLst/>
          </a:prstGeom>
          <a:solidFill>
            <a:schemeClr val="bg1"/>
          </a:solidFill>
          <a:ln w="190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marL="361950"/>
            <a:r>
              <a:rPr lang="ru-RU" sz="1500" dirty="0" smtClean="0">
                <a:solidFill>
                  <a:prstClr val="black"/>
                </a:solidFill>
                <a:latin typeface="Bahnschrift Condensed" pitchFamily="34" charset="0"/>
              </a:rPr>
              <a:t>  </a:t>
            </a:r>
            <a:r>
              <a:rPr lang="ru-RU" sz="1700" dirty="0" smtClean="0">
                <a:solidFill>
                  <a:prstClr val="black"/>
                </a:solidFill>
                <a:latin typeface="Bahnschrift Condensed" pitchFamily="34" charset="0"/>
              </a:rPr>
              <a:t>Социальная поддержка детям-сиротам, детям, оставшимся без попечения родителей, а также гражданам, желающим взять детей на воспитание в семью</a:t>
            </a:r>
          </a:p>
          <a:p>
            <a:pPr marL="361950"/>
            <a:endParaRPr lang="ru-RU" sz="1700" dirty="0">
              <a:solidFill>
                <a:prstClr val="black"/>
              </a:solidFill>
              <a:latin typeface="Bahnschrift Condensed" pitchFamily="34" charset="0"/>
            </a:endParaRPr>
          </a:p>
          <a:p>
            <a:pPr marL="361950"/>
            <a:endParaRPr lang="ru-RU" sz="1700" dirty="0">
              <a:solidFill>
                <a:prstClr val="black"/>
              </a:solidFill>
              <a:latin typeface="Bahnschrift Condensed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560887" y="2913074"/>
            <a:ext cx="50847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000" dirty="0" smtClean="0">
                <a:latin typeface="Bahnschrift Condensed" pitchFamily="34" charset="0"/>
              </a:rPr>
              <a:t>МЛН </a:t>
            </a:r>
          </a:p>
          <a:p>
            <a:r>
              <a:rPr lang="ru-RU" sz="1000" dirty="0" smtClean="0">
                <a:latin typeface="Bahnschrift Condensed" pitchFamily="34" charset="0"/>
              </a:rPr>
              <a:t>РУБЛЕЙ</a:t>
            </a:r>
            <a:endParaRPr lang="ru-RU" sz="1000" dirty="0">
              <a:latin typeface="Bahnschrift Condensed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989332" y="4078686"/>
            <a:ext cx="766557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200" dirty="0" smtClean="0">
                <a:solidFill>
                  <a:srgbClr val="0070C0"/>
                </a:solidFill>
                <a:latin typeface="Bahnschrift Condensed" pitchFamily="34" charset="0"/>
              </a:rPr>
              <a:t>0,2</a:t>
            </a:r>
          </a:p>
          <a:p>
            <a:r>
              <a:rPr lang="ru-RU" sz="1200" dirty="0">
                <a:latin typeface="Bahnschrift Condensed" pitchFamily="34" charset="0"/>
              </a:rPr>
              <a:t>м</a:t>
            </a:r>
            <a:r>
              <a:rPr lang="ru-RU" sz="1200" dirty="0" smtClean="0">
                <a:latin typeface="Bahnschrift Condensed" pitchFamily="34" charset="0"/>
              </a:rPr>
              <a:t>лн рублей</a:t>
            </a:r>
            <a:endParaRPr lang="ru-RU" sz="1200" dirty="0">
              <a:latin typeface="Bahnschrift Condensed" pitchFamily="34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5455" y="1808600"/>
            <a:ext cx="557505" cy="56503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6890" y="2555548"/>
            <a:ext cx="476993" cy="407751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99934" y="2901016"/>
            <a:ext cx="446515" cy="412168"/>
          </a:xfrm>
          <a:prstGeom prst="rect">
            <a:avLst/>
          </a:prstGeom>
        </p:spPr>
      </p:pic>
      <p:sp>
        <p:nvSpPr>
          <p:cNvPr id="34" name="TextBox 33"/>
          <p:cNvSpPr txBox="1"/>
          <p:nvPr/>
        </p:nvSpPr>
        <p:spPr>
          <a:xfrm>
            <a:off x="4008427" y="3774976"/>
            <a:ext cx="2208844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300" dirty="0" smtClean="0">
                <a:solidFill>
                  <a:schemeClr val="accent6">
                    <a:lumMod val="75000"/>
                  </a:schemeClr>
                </a:solidFill>
                <a:latin typeface="Bahnschrift Condensed" pitchFamily="34" charset="0"/>
              </a:rPr>
              <a:t>51,8 </a:t>
            </a:r>
            <a:r>
              <a:rPr lang="ru-RU" sz="1200" dirty="0" smtClean="0">
                <a:latin typeface="Bahnschrift Condensed" pitchFamily="34" charset="0"/>
              </a:rPr>
              <a:t>                                      </a:t>
            </a:r>
            <a:endParaRPr lang="ru-RU" sz="1200" dirty="0">
              <a:latin typeface="Bahnschrift Condensed" pitchFamily="34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6265416" y="3521470"/>
            <a:ext cx="4720371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err="1">
                <a:latin typeface="Bahnschrift Condensed" pitchFamily="34" charset="0"/>
              </a:rPr>
              <a:t>с</a:t>
            </a:r>
            <a:r>
              <a:rPr lang="ru-RU" sz="1400" dirty="0" err="1" smtClean="0">
                <a:latin typeface="Bahnschrift Condensed" pitchFamily="34" charset="0"/>
              </a:rPr>
              <a:t>оцподдержка</a:t>
            </a:r>
            <a:r>
              <a:rPr lang="ru-RU" sz="1400" dirty="0" smtClean="0">
                <a:latin typeface="Bahnschrift Condensed" pitchFamily="34" charset="0"/>
              </a:rPr>
              <a:t> </a:t>
            </a:r>
            <a:r>
              <a:rPr lang="ru-RU" sz="1400" dirty="0" smtClean="0">
                <a:solidFill>
                  <a:srgbClr val="0070C0"/>
                </a:solidFill>
                <a:latin typeface="Bahnschrift Condensed" pitchFamily="34" charset="0"/>
              </a:rPr>
              <a:t>91</a:t>
            </a:r>
            <a:r>
              <a:rPr lang="ru-RU" sz="1400" dirty="0" smtClean="0">
                <a:latin typeface="Bahnschrift Condensed" pitchFamily="34" charset="0"/>
              </a:rPr>
              <a:t> детей-сирот, их опекунов и приемных родителей</a:t>
            </a:r>
          </a:p>
          <a:p>
            <a:endParaRPr lang="ru-RU" sz="1400" dirty="0">
              <a:latin typeface="Bahnschrift Condensed" pitchFamily="34" charset="0"/>
            </a:endParaRPr>
          </a:p>
          <a:p>
            <a:r>
              <a:rPr lang="ru-RU" sz="1400" dirty="0" smtClean="0">
                <a:latin typeface="Bahnschrift Condensed" pitchFamily="34" charset="0"/>
              </a:rPr>
              <a:t>Приобретение </a:t>
            </a:r>
            <a:r>
              <a:rPr lang="ru-RU" sz="1400" dirty="0">
                <a:solidFill>
                  <a:srgbClr val="0070C0"/>
                </a:solidFill>
                <a:latin typeface="Bahnschrift Condensed" pitchFamily="34" charset="0"/>
              </a:rPr>
              <a:t>3</a:t>
            </a:r>
            <a:r>
              <a:rPr lang="ru-RU" sz="1400" dirty="0" smtClean="0">
                <a:latin typeface="Bahnschrift Condensed" pitchFamily="34" charset="0"/>
              </a:rPr>
              <a:t> квартир</a:t>
            </a:r>
          </a:p>
          <a:p>
            <a:endParaRPr lang="ru-RU" sz="1400" dirty="0">
              <a:latin typeface="Bahnschrift Condensed" pitchFamily="34" charset="0"/>
            </a:endParaRPr>
          </a:p>
          <a:p>
            <a:r>
              <a:rPr lang="ru-RU" sz="1400" dirty="0">
                <a:latin typeface="Bahnschrift Condensed" pitchFamily="34" charset="0"/>
              </a:rPr>
              <a:t>р</a:t>
            </a:r>
            <a:r>
              <a:rPr lang="ru-RU" sz="1400" dirty="0" smtClean="0">
                <a:latin typeface="Bahnschrift Condensed" pitchFamily="34" charset="0"/>
              </a:rPr>
              <a:t>емонт </a:t>
            </a:r>
            <a:r>
              <a:rPr lang="ru-RU" sz="1400" dirty="0" smtClean="0">
                <a:solidFill>
                  <a:srgbClr val="0070C0"/>
                </a:solidFill>
                <a:latin typeface="Bahnschrift Condensed" pitchFamily="34" charset="0"/>
              </a:rPr>
              <a:t>2 </a:t>
            </a:r>
            <a:r>
              <a:rPr lang="ru-RU" sz="1400" dirty="0" smtClean="0">
                <a:latin typeface="Bahnschrift Condensed" pitchFamily="34" charset="0"/>
              </a:rPr>
              <a:t>квартир</a:t>
            </a:r>
          </a:p>
        </p:txBody>
      </p:sp>
      <p:pic>
        <p:nvPicPr>
          <p:cNvPr id="41" name="Рисунок 4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34982" y="3569190"/>
            <a:ext cx="164578" cy="213342"/>
          </a:xfrm>
          <a:prstGeom prst="rect">
            <a:avLst/>
          </a:prstGeom>
        </p:spPr>
      </p:pic>
      <p:pic>
        <p:nvPicPr>
          <p:cNvPr id="42" name="Рисунок 4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34982" y="3967572"/>
            <a:ext cx="164578" cy="213342"/>
          </a:xfrm>
          <a:prstGeom prst="rect">
            <a:avLst/>
          </a:prstGeom>
        </p:spPr>
      </p:pic>
      <p:sp>
        <p:nvSpPr>
          <p:cNvPr id="51" name="Прямоугольник 50"/>
          <p:cNvSpPr/>
          <p:nvPr/>
        </p:nvSpPr>
        <p:spPr>
          <a:xfrm>
            <a:off x="936823" y="4777203"/>
            <a:ext cx="10271419" cy="899838"/>
          </a:xfrm>
          <a:prstGeom prst="rect">
            <a:avLst/>
          </a:prstGeom>
          <a:solidFill>
            <a:schemeClr val="bg1"/>
          </a:solidFill>
          <a:ln w="190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marL="447675" lvl="0"/>
            <a:r>
              <a:rPr lang="ru-RU" sz="1500" dirty="0" smtClean="0">
                <a:solidFill>
                  <a:prstClr val="black"/>
                </a:solidFill>
                <a:latin typeface="Bahnschrift Condensed" pitchFamily="34" charset="0"/>
              </a:rPr>
              <a:t>Социальная поддержка совершеннолетних недееспособных граждан                            Создание </a:t>
            </a:r>
            <a:r>
              <a:rPr lang="ru-RU" sz="1500" dirty="0" err="1">
                <a:solidFill>
                  <a:prstClr val="black"/>
                </a:solidFill>
                <a:latin typeface="Bahnschrift Condensed" pitchFamily="34" charset="0"/>
              </a:rPr>
              <a:t>безбарьерной</a:t>
            </a:r>
            <a:r>
              <a:rPr lang="ru-RU" sz="1500" dirty="0">
                <a:solidFill>
                  <a:prstClr val="black"/>
                </a:solidFill>
                <a:latin typeface="Bahnschrift Condensed" pitchFamily="34" charset="0"/>
              </a:rPr>
              <a:t> среды в многоквартирных домах</a:t>
            </a:r>
            <a:endParaRPr lang="ru-RU" sz="1200" dirty="0">
              <a:solidFill>
                <a:prstClr val="black"/>
              </a:solidFill>
              <a:latin typeface="Bahnschrift Condensed" pitchFamily="34" charset="0"/>
            </a:endParaRPr>
          </a:p>
          <a:p>
            <a:pPr marL="809625" lvl="0"/>
            <a:endParaRPr lang="ru-RU" sz="1400" dirty="0">
              <a:solidFill>
                <a:prstClr val="black"/>
              </a:solidFill>
              <a:latin typeface="Bahnschrift Condensed" pitchFamily="34" charset="0"/>
            </a:endParaRPr>
          </a:p>
          <a:p>
            <a:pPr marL="447675"/>
            <a:r>
              <a:rPr lang="ru-RU" sz="1500" dirty="0" smtClean="0">
                <a:solidFill>
                  <a:prstClr val="black"/>
                </a:solidFill>
                <a:latin typeface="Bahnschrift Condensed" pitchFamily="34" charset="0"/>
              </a:rPr>
              <a:t> </a:t>
            </a:r>
          </a:p>
          <a:p>
            <a:pPr marL="809625" lvl="0"/>
            <a:endParaRPr lang="ru-RU" sz="1000" dirty="0">
              <a:solidFill>
                <a:prstClr val="black"/>
              </a:solidFill>
              <a:latin typeface="Bahnschrift Condensed" pitchFamily="34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2296447" y="5076877"/>
            <a:ext cx="2208844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700" dirty="0" smtClean="0">
                <a:solidFill>
                  <a:srgbClr val="0070C0"/>
                </a:solidFill>
                <a:latin typeface="Bahnschrift Condensed" pitchFamily="34" charset="0"/>
              </a:rPr>
              <a:t>0,3</a:t>
            </a:r>
            <a:r>
              <a:rPr lang="ru-RU" sz="3300" dirty="0" smtClean="0">
                <a:solidFill>
                  <a:schemeClr val="accent6">
                    <a:lumMod val="75000"/>
                  </a:schemeClr>
                </a:solidFill>
                <a:latin typeface="Bahnschrift Condensed" pitchFamily="34" charset="0"/>
              </a:rPr>
              <a:t> </a:t>
            </a:r>
            <a:r>
              <a:rPr lang="ru-RU" sz="1200" dirty="0" smtClean="0">
                <a:latin typeface="Bahnschrift Condensed" pitchFamily="34" charset="0"/>
              </a:rPr>
              <a:t>млн рублей</a:t>
            </a:r>
            <a:endParaRPr lang="ru-RU" sz="1200" dirty="0">
              <a:latin typeface="Bahnschrift Condensed" pitchFamily="34" charset="0"/>
            </a:endParaRPr>
          </a:p>
        </p:txBody>
      </p:sp>
      <p:pic>
        <p:nvPicPr>
          <p:cNvPr id="18" name="Рисунок 1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5141" y="4702642"/>
            <a:ext cx="446515" cy="463689"/>
          </a:xfrm>
          <a:prstGeom prst="rect">
            <a:avLst/>
          </a:prstGeom>
        </p:spPr>
      </p:pic>
      <p:sp>
        <p:nvSpPr>
          <p:cNvPr id="53" name="TextBox 52"/>
          <p:cNvSpPr txBox="1"/>
          <p:nvPr/>
        </p:nvSpPr>
        <p:spPr>
          <a:xfrm>
            <a:off x="7758055" y="5076877"/>
            <a:ext cx="2208844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700" dirty="0" smtClean="0">
                <a:solidFill>
                  <a:schemeClr val="accent6">
                    <a:lumMod val="75000"/>
                  </a:schemeClr>
                </a:solidFill>
                <a:latin typeface="Bahnschrift Condensed" pitchFamily="34" charset="0"/>
              </a:rPr>
              <a:t>0,2</a:t>
            </a:r>
            <a:r>
              <a:rPr lang="ru-RU" sz="3300" dirty="0" smtClean="0">
                <a:solidFill>
                  <a:schemeClr val="accent6">
                    <a:lumMod val="75000"/>
                  </a:schemeClr>
                </a:solidFill>
                <a:latin typeface="Bahnschrift Condensed" pitchFamily="34" charset="0"/>
              </a:rPr>
              <a:t> </a:t>
            </a:r>
            <a:r>
              <a:rPr lang="ru-RU" sz="1200" dirty="0" smtClean="0">
                <a:latin typeface="Bahnschrift Condensed" pitchFamily="34" charset="0"/>
              </a:rPr>
              <a:t>млн рублей</a:t>
            </a:r>
            <a:endParaRPr lang="ru-RU" sz="1200" dirty="0">
              <a:latin typeface="Bahnschrift Condensed" pitchFamily="34" charset="0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5397222" y="3913930"/>
            <a:ext cx="50847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000" dirty="0" smtClean="0">
                <a:latin typeface="Bahnschrift Condensed" pitchFamily="34" charset="0"/>
              </a:rPr>
              <a:t>МЛН </a:t>
            </a:r>
          </a:p>
          <a:p>
            <a:r>
              <a:rPr lang="ru-RU" sz="1000" dirty="0" smtClean="0">
                <a:latin typeface="Bahnschrift Condensed" pitchFamily="34" charset="0"/>
              </a:rPr>
              <a:t>РУБЛЕЙ</a:t>
            </a:r>
            <a:endParaRPr lang="ru-RU" sz="1000" dirty="0">
              <a:latin typeface="Bahnschrift Condensed" pitchFamily="34" charset="0"/>
            </a:endParaRPr>
          </a:p>
        </p:txBody>
      </p:sp>
      <p:pic>
        <p:nvPicPr>
          <p:cNvPr id="60" name="Рисунок 5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39300" y="4403055"/>
            <a:ext cx="164578" cy="213342"/>
          </a:xfrm>
          <a:prstGeom prst="rect">
            <a:avLst/>
          </a:prstGeom>
        </p:spPr>
      </p:pic>
      <p:sp>
        <p:nvSpPr>
          <p:cNvPr id="32" name="TextBox 31"/>
          <p:cNvSpPr txBox="1"/>
          <p:nvPr/>
        </p:nvSpPr>
        <p:spPr>
          <a:xfrm>
            <a:off x="7494325" y="2094536"/>
            <a:ext cx="1368152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300" dirty="0" smtClean="0">
                <a:solidFill>
                  <a:schemeClr val="accent6">
                    <a:lumMod val="75000"/>
                  </a:schemeClr>
                </a:solidFill>
                <a:latin typeface="Bahnschrift Condensed" pitchFamily="34" charset="0"/>
              </a:rPr>
              <a:t>1,2 </a:t>
            </a:r>
            <a:r>
              <a:rPr lang="ru-RU" sz="1200" dirty="0" smtClean="0">
                <a:latin typeface="Bahnschrift Condensed" pitchFamily="34" charset="0"/>
              </a:rPr>
              <a:t>млн рублей</a:t>
            </a:r>
            <a:endParaRPr lang="ru-RU" sz="1200" dirty="0">
              <a:latin typeface="Bahnschrift Condensed" pitchFamily="34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8765125" y="2035977"/>
            <a:ext cx="246435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 smtClean="0">
                <a:latin typeface="Bahnschrift Condensed" pitchFamily="34" charset="0"/>
              </a:rPr>
              <a:t>компенсация расходов на оплату жилых помещений отдельной категории педагогических работников</a:t>
            </a:r>
          </a:p>
        </p:txBody>
      </p:sp>
      <p:pic>
        <p:nvPicPr>
          <p:cNvPr id="44" name="Рисунок 43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0110" y="1667104"/>
            <a:ext cx="396761" cy="367723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</p:pic>
    </p:spTree>
    <p:extLst>
      <p:ext uri="{BB962C8B-B14F-4D97-AF65-F5344CB8AC3E}">
        <p14:creationId xmlns:p14="http://schemas.microsoft.com/office/powerpoint/2010/main" val="4813765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612140" y="288370"/>
            <a:ext cx="11018520" cy="647784"/>
          </a:xfrm>
        </p:spPr>
        <p:txBody>
          <a:bodyPr>
            <a:normAutofit/>
          </a:bodyPr>
          <a:lstStyle/>
          <a:p>
            <a:pPr lvl="0" defTabSz="914400">
              <a:spcBef>
                <a:spcPts val="0"/>
              </a:spcBef>
            </a:pPr>
            <a:r>
              <a:rPr lang="ru-RU" sz="2500" dirty="0">
                <a:solidFill>
                  <a:prstClr val="black">
                    <a:tint val="75000"/>
                  </a:prstClr>
                </a:solidFill>
                <a:latin typeface="Bahnschrift Condensed" pitchFamily="34" charset="0"/>
                <a:ea typeface="+mn-ea"/>
                <a:cs typeface="+mn-cs"/>
              </a:rPr>
              <a:t>ПРОЕКТ БЮДЖЕТА ОКРУГА НА </a:t>
            </a:r>
            <a:r>
              <a:rPr lang="ru-RU" sz="2500" dirty="0" smtClean="0">
                <a:solidFill>
                  <a:prstClr val="black">
                    <a:tint val="75000"/>
                  </a:prstClr>
                </a:solidFill>
                <a:latin typeface="Bahnschrift Condensed" pitchFamily="34" charset="0"/>
                <a:ea typeface="+mn-ea"/>
                <a:cs typeface="+mn-cs"/>
              </a:rPr>
              <a:t>2024-2026 ГОДЫ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2547059" y="1000840"/>
            <a:ext cx="71747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rgbClr val="0070C0"/>
                </a:solidFill>
                <a:latin typeface="Bahnschrift Condensed" pitchFamily="34" charset="0"/>
              </a:rPr>
              <a:t>-</a:t>
            </a:r>
            <a:r>
              <a:rPr lang="ru-RU" sz="2800" dirty="0" smtClean="0">
                <a:latin typeface="Bahnschrift Condensed" pitchFamily="34" charset="0"/>
              </a:rPr>
              <a:t> </a:t>
            </a:r>
            <a:r>
              <a:rPr lang="ru-RU" sz="2800" dirty="0" smtClean="0">
                <a:solidFill>
                  <a:schemeClr val="accent6">
                    <a:lumMod val="75000"/>
                  </a:schemeClr>
                </a:solidFill>
                <a:latin typeface="Bahnschrift Condensed" pitchFamily="34" charset="0"/>
              </a:rPr>
              <a:t>ОСНОВНЫЕ ПАРАМЕТРЫ БЮДЖЕТА НА 2024-2026 ГОДЫ</a:t>
            </a:r>
            <a:r>
              <a:rPr lang="ru-RU" sz="2800" dirty="0" smtClean="0">
                <a:solidFill>
                  <a:srgbClr val="0070C0"/>
                </a:solidFill>
                <a:latin typeface="Bahnschrift Condensed" pitchFamily="34" charset="0"/>
              </a:rPr>
              <a:t> -</a:t>
            </a:r>
            <a:endParaRPr lang="ru-RU" sz="2800" dirty="0">
              <a:solidFill>
                <a:srgbClr val="0070C0"/>
              </a:solidFill>
              <a:latin typeface="Bahnschrift Condensed" pitchFamily="34" charset="0"/>
            </a:endParaRPr>
          </a:p>
        </p:txBody>
      </p:sp>
      <p:sp>
        <p:nvSpPr>
          <p:cNvPr id="39" name="Прямоугольник 38"/>
          <p:cNvSpPr/>
          <p:nvPr/>
        </p:nvSpPr>
        <p:spPr>
          <a:xfrm>
            <a:off x="818867" y="2752285"/>
            <a:ext cx="1980221" cy="1691056"/>
          </a:xfrm>
          <a:prstGeom prst="rect">
            <a:avLst/>
          </a:prstGeom>
          <a:noFill/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ru-RU" sz="1700" dirty="0" smtClean="0">
                <a:solidFill>
                  <a:prstClr val="black"/>
                </a:solidFill>
                <a:latin typeface="Bahnschrift Condensed" pitchFamily="34" charset="0"/>
              </a:rPr>
              <a:t>СОБЛЮДЕНИЕ УСЛОВИЙ СОГЛАШЕНИЙ С МИНФИНОМ МУРМАНСКОЙ </a:t>
            </a:r>
          </a:p>
          <a:p>
            <a:r>
              <a:rPr lang="ru-RU" sz="1700" dirty="0" smtClean="0">
                <a:solidFill>
                  <a:prstClr val="black"/>
                </a:solidFill>
                <a:latin typeface="Bahnschrift Condensed" pitchFamily="34" charset="0"/>
              </a:rPr>
              <a:t>ОБЛАСТИ</a:t>
            </a:r>
            <a:endParaRPr lang="ru-RU" sz="1700" dirty="0">
              <a:solidFill>
                <a:prstClr val="black"/>
              </a:solidFill>
              <a:latin typeface="Bahnschrift Condensed" pitchFamily="34" charset="0"/>
            </a:endParaRPr>
          </a:p>
          <a:p>
            <a:pPr marL="809625" lvl="0"/>
            <a:endParaRPr lang="ru-RU" sz="1000" dirty="0">
              <a:solidFill>
                <a:prstClr val="black"/>
              </a:solidFill>
              <a:latin typeface="Bahnschrift Condensed" pitchFamily="34" charset="0"/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819934" y="4176514"/>
            <a:ext cx="1728192" cy="1691056"/>
          </a:xfrm>
          <a:prstGeom prst="rect">
            <a:avLst/>
          </a:prstGeom>
          <a:noFill/>
          <a:ln w="190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ru-RU" sz="1500" dirty="0" smtClean="0">
                <a:solidFill>
                  <a:srgbClr val="0070C0"/>
                </a:solidFill>
                <a:latin typeface="Bahnschrift Condensed" pitchFamily="34" charset="0"/>
              </a:rPr>
              <a:t>ПО РЕСТРУКТУРИЗАЦИИ БЮДЖЕТНЫХ КРЕДИТОВ</a:t>
            </a:r>
            <a:endParaRPr lang="ru-RU" sz="1000" dirty="0">
              <a:solidFill>
                <a:srgbClr val="0070C0"/>
              </a:solidFill>
              <a:latin typeface="Bahnschrift Condensed" pitchFamily="34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6824" y="1728242"/>
            <a:ext cx="1115476" cy="1024043"/>
          </a:xfrm>
          <a:prstGeom prst="rect">
            <a:avLst/>
          </a:prstGeom>
        </p:spPr>
      </p:pic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99915989"/>
              </p:ext>
            </p:extLst>
          </p:nvPr>
        </p:nvGraphicFramePr>
        <p:xfrm>
          <a:off x="2737022" y="1728240"/>
          <a:ext cx="8208912" cy="389783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68152"/>
                <a:gridCol w="1368152"/>
                <a:gridCol w="1368152"/>
                <a:gridCol w="1368152"/>
                <a:gridCol w="1368152"/>
                <a:gridCol w="1368152"/>
              </a:tblGrid>
              <a:tr h="77956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ECECEC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R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6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solidFill>
                      <a:srgbClr val="0070C0"/>
                    </a:solidFill>
                  </a:tcPr>
                </a:tc>
              </a:tr>
              <a:tr h="779566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Bahnschrift Condensed" pitchFamily="34" charset="0"/>
                        </a:rPr>
                        <a:t>ДОХОДЫ</a:t>
                      </a:r>
                      <a:endParaRPr lang="ru-RU" dirty="0">
                        <a:solidFill>
                          <a:schemeClr val="accent6">
                            <a:lumMod val="75000"/>
                          </a:schemeClr>
                        </a:solidFill>
                        <a:latin typeface="Bahnschrift Condensed" pitchFamily="34" charset="0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Bahnschrift Condensed" pitchFamily="34" charset="0"/>
                        </a:rPr>
                        <a:t>3 096,8</a:t>
                      </a:r>
                      <a:endParaRPr lang="ru-RU" dirty="0">
                        <a:latin typeface="Bahnschrift Condensed" pitchFamily="34" charset="0"/>
                      </a:endParaRPr>
                    </a:p>
                  </a:txBody>
                  <a:tcPr anchor="ctr" anchorCtr="1">
                    <a:lnR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Bahnschrift Condensed" pitchFamily="34" charset="0"/>
                        </a:rPr>
                        <a:t>3 224,2</a:t>
                      </a:r>
                      <a:endParaRPr lang="ru-RU" dirty="0">
                        <a:latin typeface="Bahnschrift Condensed" pitchFamily="34" charset="0"/>
                      </a:endParaRPr>
                    </a:p>
                  </a:txBody>
                  <a:tcPr anchor="ctr" anchorCtr="1">
                    <a:lnL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Bahnschrift Condensed" pitchFamily="34" charset="0"/>
                        </a:rPr>
                        <a:t>+</a:t>
                      </a:r>
                      <a:r>
                        <a:rPr lang="ru-RU" baseline="0" dirty="0" smtClean="0">
                          <a:latin typeface="Bahnschrift Condensed" pitchFamily="34" charset="0"/>
                        </a:rPr>
                        <a:t> 127,4</a:t>
                      </a:r>
                      <a:endParaRPr lang="ru-RU" dirty="0">
                        <a:latin typeface="Bahnschrift Condensed" pitchFamily="34" charset="0"/>
                      </a:endParaRPr>
                    </a:p>
                  </a:txBody>
                  <a:tcPr anchor="ctr" anchorCtr="1">
                    <a:lnL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Bahnschrift Condensed" pitchFamily="34" charset="0"/>
                        </a:rPr>
                        <a:t>3</a:t>
                      </a:r>
                      <a:r>
                        <a:rPr lang="ru-RU" baseline="0" dirty="0" smtClean="0">
                          <a:latin typeface="Bahnschrift Condensed" pitchFamily="34" charset="0"/>
                        </a:rPr>
                        <a:t> 192,4</a:t>
                      </a:r>
                      <a:endParaRPr lang="ru-RU" dirty="0">
                        <a:latin typeface="Bahnschrift Condensed" pitchFamily="34" charset="0"/>
                      </a:endParaRPr>
                    </a:p>
                  </a:txBody>
                  <a:tcPr anchor="ctr" anchorCtr="1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Bahnschrift Condensed" pitchFamily="34" charset="0"/>
                        </a:rPr>
                        <a:t>3</a:t>
                      </a:r>
                      <a:r>
                        <a:rPr lang="ru-RU" baseline="0" dirty="0" smtClean="0">
                          <a:latin typeface="Bahnschrift Condensed" pitchFamily="34" charset="0"/>
                        </a:rPr>
                        <a:t> 125</a:t>
                      </a:r>
                      <a:r>
                        <a:rPr lang="ru-RU" dirty="0" smtClean="0">
                          <a:latin typeface="Bahnschrift Condensed" pitchFamily="34" charset="0"/>
                        </a:rPr>
                        <a:t>,3</a:t>
                      </a:r>
                      <a:endParaRPr lang="ru-RU" dirty="0">
                        <a:latin typeface="Bahnschrift Condensed" pitchFamily="34" charset="0"/>
                      </a:endParaRPr>
                    </a:p>
                  </a:txBody>
                  <a:tcPr anchor="ctr" anchorCtr="1">
                    <a:solidFill>
                      <a:schemeClr val="bg1"/>
                    </a:solidFill>
                  </a:tcPr>
                </a:tc>
              </a:tr>
              <a:tr h="779566">
                <a:tc>
                  <a:txBody>
                    <a:bodyPr/>
                    <a:lstStyle/>
                    <a:p>
                      <a:pPr algn="r"/>
                      <a:r>
                        <a:rPr lang="ru-RU" sz="1600" dirty="0" smtClean="0">
                          <a:solidFill>
                            <a:schemeClr val="accent6">
                              <a:lumMod val="75000"/>
                            </a:schemeClr>
                          </a:solidFill>
                          <a:latin typeface="Bahnschrift Condensed" pitchFamily="34" charset="0"/>
                        </a:rPr>
                        <a:t>налоговые и неналоговые</a:t>
                      </a:r>
                      <a:endParaRPr lang="ru-RU" sz="1600" dirty="0">
                        <a:solidFill>
                          <a:schemeClr val="accent6">
                            <a:lumMod val="75000"/>
                          </a:schemeClr>
                        </a:solidFill>
                        <a:latin typeface="Bahnschrift Condensed" pitchFamily="34" charset="0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Bahnschrift Condensed" pitchFamily="34" charset="0"/>
                        </a:rPr>
                        <a:t>1</a:t>
                      </a:r>
                      <a:r>
                        <a:rPr lang="ru-RU" baseline="0" dirty="0" smtClean="0">
                          <a:latin typeface="Bahnschrift Condensed" pitchFamily="34" charset="0"/>
                        </a:rPr>
                        <a:t> 045,5</a:t>
                      </a:r>
                      <a:endParaRPr lang="ru-RU" dirty="0">
                        <a:latin typeface="Bahnschrift Condensed" pitchFamily="34" charset="0"/>
                      </a:endParaRPr>
                    </a:p>
                  </a:txBody>
                  <a:tcPr anchor="ctr" anchorCtr="1">
                    <a:lnR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Bahnschrift Condensed" pitchFamily="34" charset="0"/>
                        </a:rPr>
                        <a:t>1 139,0</a:t>
                      </a:r>
                      <a:endParaRPr lang="ru-RU" dirty="0">
                        <a:latin typeface="Bahnschrift Condensed" pitchFamily="34" charset="0"/>
                      </a:endParaRPr>
                    </a:p>
                  </a:txBody>
                  <a:tcPr anchor="ctr" anchorCtr="1">
                    <a:lnL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Bahnschrift Condensed" pitchFamily="34" charset="0"/>
                        </a:rPr>
                        <a:t>+ 93,5</a:t>
                      </a:r>
                      <a:endParaRPr lang="ru-RU" dirty="0">
                        <a:latin typeface="Bahnschrift Condensed" pitchFamily="34" charset="0"/>
                      </a:endParaRPr>
                    </a:p>
                  </a:txBody>
                  <a:tcPr anchor="ctr" anchorCtr="1">
                    <a:lnL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Bahnschrift Condensed" pitchFamily="34" charset="0"/>
                        </a:rPr>
                        <a:t>1 179,4</a:t>
                      </a:r>
                      <a:endParaRPr lang="ru-RU" dirty="0">
                        <a:latin typeface="Bahnschrift Condensed" pitchFamily="34" charset="0"/>
                      </a:endParaRPr>
                    </a:p>
                  </a:txBody>
                  <a:tcPr anchor="ctr" anchorCtr="1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Bahnschrift Condensed" pitchFamily="34" charset="0"/>
                        </a:rPr>
                        <a:t>1</a:t>
                      </a:r>
                      <a:r>
                        <a:rPr lang="ru-RU" baseline="0" dirty="0" smtClean="0">
                          <a:latin typeface="Bahnschrift Condensed" pitchFamily="34" charset="0"/>
                        </a:rPr>
                        <a:t> 245</a:t>
                      </a:r>
                      <a:r>
                        <a:rPr lang="ru-RU" dirty="0" smtClean="0">
                          <a:latin typeface="Bahnschrift Condensed" pitchFamily="34" charset="0"/>
                        </a:rPr>
                        <a:t>,8</a:t>
                      </a:r>
                      <a:endParaRPr lang="ru-RU" dirty="0">
                        <a:latin typeface="Bahnschrift Condensed" pitchFamily="34" charset="0"/>
                      </a:endParaRPr>
                    </a:p>
                  </a:txBody>
                  <a:tcPr anchor="ctr" anchorCtr="1">
                    <a:solidFill>
                      <a:schemeClr val="bg1"/>
                    </a:solidFill>
                  </a:tcPr>
                </a:tc>
              </a:tr>
              <a:tr h="779566"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rgbClr val="0070C0"/>
                          </a:solidFill>
                          <a:latin typeface="Bahnschrift Condensed" pitchFamily="34" charset="0"/>
                        </a:rPr>
                        <a:t>РАСХОДЫ</a:t>
                      </a:r>
                      <a:endParaRPr lang="ru-RU" dirty="0">
                        <a:solidFill>
                          <a:srgbClr val="0070C0"/>
                        </a:solidFill>
                        <a:latin typeface="Bahnschrift Condensed" pitchFamily="34" charset="0"/>
                      </a:endParaRPr>
                    </a:p>
                  </a:txBody>
                  <a:tcPr anchor="ctr">
                    <a:solidFill>
                      <a:srgbClr val="ECECE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Bahnschrift Condensed" pitchFamily="34" charset="0"/>
                        </a:rPr>
                        <a:t>3 231,8</a:t>
                      </a:r>
                      <a:endParaRPr lang="ru-RU" dirty="0">
                        <a:latin typeface="Bahnschrift Condensed" pitchFamily="34" charset="0"/>
                      </a:endParaRPr>
                    </a:p>
                  </a:txBody>
                  <a:tcPr anchor="ctr" anchorCtr="1">
                    <a:lnR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ECECE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Bahnschrift Condensed" pitchFamily="34" charset="0"/>
                        </a:rPr>
                        <a:t>3 360,1</a:t>
                      </a:r>
                      <a:endParaRPr lang="ru-RU" dirty="0">
                        <a:latin typeface="Bahnschrift Condensed" pitchFamily="34" charset="0"/>
                      </a:endParaRPr>
                    </a:p>
                  </a:txBody>
                  <a:tcPr anchor="ctr" anchorCtr="1">
                    <a:lnL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rgbClr val="ECECE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Bahnschrift Condensed" pitchFamily="34" charset="0"/>
                        </a:rPr>
                        <a:t>+</a:t>
                      </a:r>
                      <a:r>
                        <a:rPr lang="ru-RU" baseline="0" dirty="0" smtClean="0">
                          <a:latin typeface="Bahnschrift Condensed" pitchFamily="34" charset="0"/>
                        </a:rPr>
                        <a:t> 128,3</a:t>
                      </a:r>
                      <a:endParaRPr lang="ru-RU" dirty="0">
                        <a:latin typeface="Bahnschrift Condensed" pitchFamily="34" charset="0"/>
                      </a:endParaRPr>
                    </a:p>
                  </a:txBody>
                  <a:tcPr anchor="ctr" anchorCtr="1">
                    <a:lnL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rgbClr val="ECECE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Bahnschrift Condensed" pitchFamily="34" charset="0"/>
                        </a:rPr>
                        <a:t>3</a:t>
                      </a:r>
                      <a:r>
                        <a:rPr lang="ru-RU" baseline="0" dirty="0" smtClean="0">
                          <a:latin typeface="Bahnschrift Condensed" pitchFamily="34" charset="0"/>
                        </a:rPr>
                        <a:t> 310,3</a:t>
                      </a:r>
                      <a:endParaRPr lang="ru-RU" dirty="0">
                        <a:latin typeface="Bahnschrift Condensed" pitchFamily="34" charset="0"/>
                      </a:endParaRPr>
                    </a:p>
                  </a:txBody>
                  <a:tcPr anchor="ctr" anchorCtr="1">
                    <a:solidFill>
                      <a:srgbClr val="ECECEC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Bahnschrift Condensed" pitchFamily="34" charset="0"/>
                        </a:rPr>
                        <a:t>3 174,5</a:t>
                      </a:r>
                      <a:endParaRPr lang="ru-RU" dirty="0">
                        <a:latin typeface="Bahnschrift Condensed" pitchFamily="34" charset="0"/>
                      </a:endParaRPr>
                    </a:p>
                  </a:txBody>
                  <a:tcPr anchor="ctr" anchorCtr="1">
                    <a:solidFill>
                      <a:srgbClr val="ECECEC"/>
                    </a:solidFill>
                  </a:tcPr>
                </a:tc>
              </a:tr>
              <a:tr h="779566"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Bahnschrift Condensed" pitchFamily="34" charset="0"/>
                        </a:rPr>
                        <a:t>ДЕФИЦИТ/</a:t>
                      </a:r>
                    </a:p>
                    <a:p>
                      <a:r>
                        <a:rPr lang="ru-RU" dirty="0" smtClean="0">
                          <a:latin typeface="Bahnschrift Condensed" pitchFamily="34" charset="0"/>
                        </a:rPr>
                        <a:t>ПРОФИЦИТ</a:t>
                      </a:r>
                      <a:endParaRPr lang="ru-RU" dirty="0">
                        <a:latin typeface="Bahnschrift Condensed" pitchFamily="34" charset="0"/>
                      </a:endParaRPr>
                    </a:p>
                  </a:txBody>
                  <a:tcPr anchor="ctr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Bahnschrift Condensed" pitchFamily="34" charset="0"/>
                        </a:rPr>
                        <a:t>- 135,0</a:t>
                      </a:r>
                      <a:endParaRPr lang="ru-RU" dirty="0">
                        <a:latin typeface="Bahnschrift Condensed" pitchFamily="34" charset="0"/>
                      </a:endParaRPr>
                    </a:p>
                  </a:txBody>
                  <a:tcPr anchor="ctr" anchorCtr="1">
                    <a:lnR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Bahnschrift Condensed" pitchFamily="34" charset="0"/>
                        </a:rPr>
                        <a:t>- 135,9</a:t>
                      </a:r>
                      <a:endParaRPr lang="ru-RU" dirty="0">
                        <a:latin typeface="Bahnschrift Condensed" pitchFamily="34" charset="0"/>
                      </a:endParaRPr>
                    </a:p>
                  </a:txBody>
                  <a:tcPr anchor="ctr" anchorCtr="1">
                    <a:lnL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Bahnschrift Condensed" pitchFamily="34" charset="0"/>
                        </a:rPr>
                        <a:t>х</a:t>
                      </a:r>
                      <a:endParaRPr lang="ru-RU" dirty="0">
                        <a:latin typeface="Bahnschrift Condensed" pitchFamily="34" charset="0"/>
                      </a:endParaRPr>
                    </a:p>
                  </a:txBody>
                  <a:tcPr anchor="ctr" anchorCtr="1">
                    <a:lnL w="12700" cap="flat" cmpd="sng" algn="ctr">
                      <a:solidFill>
                        <a:schemeClr val="accent6">
                          <a:lumMod val="7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Bahnschrift Condensed" pitchFamily="34" charset="0"/>
                        </a:rPr>
                        <a:t>-</a:t>
                      </a:r>
                      <a:r>
                        <a:rPr lang="ru-RU" baseline="0" dirty="0" smtClean="0">
                          <a:latin typeface="Bahnschrift Condensed" pitchFamily="34" charset="0"/>
                        </a:rPr>
                        <a:t> 117,9</a:t>
                      </a:r>
                      <a:endParaRPr lang="ru-RU" dirty="0">
                        <a:latin typeface="Bahnschrift Condensed" pitchFamily="34" charset="0"/>
                      </a:endParaRPr>
                    </a:p>
                  </a:txBody>
                  <a:tcPr anchor="ctr" anchorCtr="1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latin typeface="Bahnschrift Condensed" pitchFamily="34" charset="0"/>
                        </a:rPr>
                        <a:t>-49,2</a:t>
                      </a:r>
                      <a:endParaRPr lang="ru-RU" dirty="0">
                        <a:latin typeface="Bahnschrift Condensed" pitchFamily="34" charset="0"/>
                      </a:endParaRPr>
                    </a:p>
                  </a:txBody>
                  <a:tcPr anchor="ctr" anchorCtr="1"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7064" y="1728242"/>
            <a:ext cx="585168" cy="51202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915384" y="2216510"/>
            <a:ext cx="11061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latin typeface="Bahnschrift Condensed" pitchFamily="34" charset="0"/>
              </a:rPr>
              <a:t> МЛН РУБЛЕЙ</a:t>
            </a:r>
            <a:endParaRPr lang="ru-RU" sz="1400" dirty="0">
              <a:latin typeface="Bahnschrift Condensed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304705" y="1896949"/>
            <a:ext cx="1008112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300" dirty="0" smtClean="0">
                <a:solidFill>
                  <a:schemeClr val="bg1"/>
                </a:solidFill>
                <a:latin typeface="Bahnschrift Condensed" pitchFamily="34" charset="0"/>
              </a:rPr>
              <a:t>2023 </a:t>
            </a:r>
            <a:r>
              <a:rPr lang="ru-RU" sz="2000" dirty="0" smtClean="0">
                <a:solidFill>
                  <a:schemeClr val="bg1"/>
                </a:solidFill>
                <a:latin typeface="Bahnschrift Condensed" pitchFamily="34" charset="0"/>
              </a:rPr>
              <a:t>год</a:t>
            </a:r>
            <a:endParaRPr lang="ru-RU" sz="2000" dirty="0">
              <a:solidFill>
                <a:schemeClr val="bg1"/>
              </a:solidFill>
              <a:latin typeface="Bahnschrift Condensed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545336" y="1896949"/>
            <a:ext cx="1093149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300" dirty="0" smtClean="0">
                <a:solidFill>
                  <a:schemeClr val="bg1"/>
                </a:solidFill>
                <a:latin typeface="Bahnschrift Condensed" pitchFamily="34" charset="0"/>
              </a:rPr>
              <a:t>2024 </a:t>
            </a:r>
            <a:r>
              <a:rPr lang="ru-RU" sz="2000" dirty="0" smtClean="0">
                <a:solidFill>
                  <a:schemeClr val="bg1"/>
                </a:solidFill>
                <a:latin typeface="Bahnschrift Condensed" pitchFamily="34" charset="0"/>
              </a:rPr>
              <a:t>год</a:t>
            </a:r>
            <a:endParaRPr lang="ru-RU" sz="2000" dirty="0">
              <a:solidFill>
                <a:schemeClr val="bg1"/>
              </a:solidFill>
              <a:latin typeface="Bahnschrift Condensed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8353648" y="1896949"/>
            <a:ext cx="1080120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300" dirty="0" smtClean="0">
                <a:solidFill>
                  <a:schemeClr val="bg1"/>
                </a:solidFill>
                <a:latin typeface="Bahnschrift Condensed" pitchFamily="34" charset="0"/>
              </a:rPr>
              <a:t>2025 </a:t>
            </a:r>
            <a:r>
              <a:rPr lang="ru-RU" sz="2000" dirty="0" smtClean="0">
                <a:solidFill>
                  <a:schemeClr val="bg1"/>
                </a:solidFill>
                <a:latin typeface="Bahnschrift Condensed" pitchFamily="34" charset="0"/>
              </a:rPr>
              <a:t>год</a:t>
            </a:r>
            <a:endParaRPr lang="ru-RU" sz="2000" dirty="0">
              <a:solidFill>
                <a:schemeClr val="bg1"/>
              </a:solidFill>
              <a:latin typeface="Bahnschrift Condensed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9721800" y="1896949"/>
            <a:ext cx="1008112" cy="4462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300" dirty="0" smtClean="0">
                <a:solidFill>
                  <a:schemeClr val="bg1"/>
                </a:solidFill>
                <a:latin typeface="Bahnschrift Condensed" pitchFamily="34" charset="0"/>
              </a:rPr>
              <a:t>2026 </a:t>
            </a:r>
            <a:r>
              <a:rPr lang="ru-RU" sz="2000" dirty="0" smtClean="0">
                <a:solidFill>
                  <a:schemeClr val="bg1"/>
                </a:solidFill>
                <a:latin typeface="Bahnschrift Condensed" pitchFamily="34" charset="0"/>
              </a:rPr>
              <a:t>год</a:t>
            </a:r>
            <a:endParaRPr lang="ru-RU" sz="2000" dirty="0">
              <a:solidFill>
                <a:schemeClr val="bg1"/>
              </a:solidFill>
              <a:latin typeface="Bahnschrift Condensed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823422" y="1691616"/>
            <a:ext cx="1440160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dirty="0" smtClean="0">
                <a:solidFill>
                  <a:schemeClr val="bg1"/>
                </a:solidFill>
                <a:latin typeface="Bahnschrift Condensed" pitchFamily="34" charset="0"/>
              </a:rPr>
              <a:t>Отклонение</a:t>
            </a:r>
            <a:r>
              <a:rPr lang="ru-RU" sz="2300" dirty="0" smtClean="0">
                <a:solidFill>
                  <a:schemeClr val="bg1"/>
                </a:solidFill>
                <a:latin typeface="Bahnschrift Condensed" pitchFamily="34" charset="0"/>
              </a:rPr>
              <a:t> </a:t>
            </a:r>
          </a:p>
          <a:p>
            <a:pPr algn="ctr"/>
            <a:r>
              <a:rPr lang="ru-RU" sz="2000" dirty="0" smtClean="0">
                <a:solidFill>
                  <a:schemeClr val="bg1"/>
                </a:solidFill>
                <a:latin typeface="Bahnschrift Condensed" pitchFamily="34" charset="0"/>
              </a:rPr>
              <a:t>2024</a:t>
            </a:r>
            <a:r>
              <a:rPr lang="ru-RU" sz="2300" dirty="0" smtClean="0">
                <a:solidFill>
                  <a:schemeClr val="bg1"/>
                </a:solidFill>
                <a:latin typeface="Bahnschrift Condensed" pitchFamily="34" charset="0"/>
              </a:rPr>
              <a:t> </a:t>
            </a:r>
            <a:r>
              <a:rPr lang="ru-RU" sz="1400" dirty="0" smtClean="0">
                <a:solidFill>
                  <a:schemeClr val="bg1"/>
                </a:solidFill>
                <a:latin typeface="Bahnschrift Condensed" pitchFamily="34" charset="0"/>
              </a:rPr>
              <a:t>от</a:t>
            </a:r>
            <a:r>
              <a:rPr lang="ru-RU" sz="2300" dirty="0" smtClean="0">
                <a:solidFill>
                  <a:schemeClr val="bg1"/>
                </a:solidFill>
                <a:latin typeface="Bahnschrift Condensed" pitchFamily="34" charset="0"/>
              </a:rPr>
              <a:t> </a:t>
            </a:r>
            <a:r>
              <a:rPr lang="ru-RU" sz="2000" dirty="0" smtClean="0">
                <a:solidFill>
                  <a:schemeClr val="bg1"/>
                </a:solidFill>
                <a:latin typeface="Bahnschrift Condensed" pitchFamily="34" charset="0"/>
              </a:rPr>
              <a:t>2023</a:t>
            </a:r>
            <a:endParaRPr lang="ru-RU" sz="2000" dirty="0">
              <a:solidFill>
                <a:schemeClr val="bg1"/>
              </a:solidFill>
              <a:latin typeface="Bahnschrift Condensed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45930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612140" y="288370"/>
            <a:ext cx="11018520" cy="647784"/>
          </a:xfrm>
        </p:spPr>
        <p:txBody>
          <a:bodyPr>
            <a:normAutofit/>
          </a:bodyPr>
          <a:lstStyle/>
          <a:p>
            <a:pPr lvl="0" defTabSz="914400">
              <a:spcBef>
                <a:spcPts val="0"/>
              </a:spcBef>
            </a:pPr>
            <a:r>
              <a:rPr lang="ru-RU" sz="2500" dirty="0">
                <a:solidFill>
                  <a:prstClr val="black">
                    <a:tint val="75000"/>
                  </a:prstClr>
                </a:solidFill>
                <a:latin typeface="Bahnschrift Condensed" pitchFamily="34" charset="0"/>
                <a:ea typeface="+mn-ea"/>
                <a:cs typeface="+mn-cs"/>
              </a:rPr>
              <a:t>ПРОЕКТ БЮДЖЕТА ОКРУГА НА </a:t>
            </a:r>
            <a:r>
              <a:rPr lang="ru-RU" sz="2500" dirty="0" smtClean="0">
                <a:solidFill>
                  <a:prstClr val="black">
                    <a:tint val="75000"/>
                  </a:prstClr>
                </a:solidFill>
                <a:latin typeface="Bahnschrift Condensed" pitchFamily="34" charset="0"/>
                <a:ea typeface="+mn-ea"/>
                <a:cs typeface="+mn-cs"/>
              </a:rPr>
              <a:t>2024-2026 ГОДЫ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1746911" y="1000840"/>
            <a:ext cx="883898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rgbClr val="0070C0"/>
                </a:solidFill>
                <a:latin typeface="Bahnschrift Condensed" pitchFamily="34" charset="0"/>
              </a:rPr>
              <a:t>-</a:t>
            </a:r>
            <a:r>
              <a:rPr lang="ru-RU" sz="2800" dirty="0" smtClean="0">
                <a:latin typeface="Bahnschrift Condensed" pitchFamily="34" charset="0"/>
              </a:rPr>
              <a:t> </a:t>
            </a:r>
            <a:r>
              <a:rPr lang="ru-RU" sz="2800" dirty="0" smtClean="0">
                <a:solidFill>
                  <a:schemeClr val="accent6">
                    <a:lumMod val="75000"/>
                  </a:schemeClr>
                </a:solidFill>
                <a:latin typeface="Bahnschrift Condensed" pitchFamily="34" charset="0"/>
              </a:rPr>
              <a:t>МУНИЦИПАЛЬНЫЙ ДОЛГ ПЕЧЕНГСКОГО МУНИЦИПАЛЬНОГО ОКРУГА</a:t>
            </a:r>
            <a:r>
              <a:rPr lang="ru-RU" sz="2800" dirty="0" smtClean="0">
                <a:solidFill>
                  <a:srgbClr val="0070C0"/>
                </a:solidFill>
                <a:latin typeface="Bahnschrift Condensed" pitchFamily="34" charset="0"/>
              </a:rPr>
              <a:t> -</a:t>
            </a:r>
            <a:endParaRPr lang="ru-RU" sz="2800" dirty="0">
              <a:solidFill>
                <a:srgbClr val="0070C0"/>
              </a:solidFill>
              <a:latin typeface="Bahnschrift Condensed" pitchFamily="34" charset="0"/>
            </a:endParaRPr>
          </a:p>
        </p:txBody>
      </p:sp>
      <p:sp>
        <p:nvSpPr>
          <p:cNvPr id="39" name="Прямоугольник 38"/>
          <p:cNvSpPr/>
          <p:nvPr/>
        </p:nvSpPr>
        <p:spPr>
          <a:xfrm>
            <a:off x="550985" y="2065201"/>
            <a:ext cx="2391851" cy="1993238"/>
          </a:xfrm>
          <a:prstGeom prst="rect">
            <a:avLst/>
          </a:prstGeom>
          <a:solidFill>
            <a:schemeClr val="bg1"/>
          </a:solidFill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ru-RU" sz="1400" dirty="0" smtClean="0">
                <a:solidFill>
                  <a:prstClr val="black"/>
                </a:solidFill>
                <a:latin typeface="Bahnschrift Condensed" pitchFamily="34" charset="0"/>
              </a:rPr>
              <a:t>СОБЛЮДЕНИЕ УСЛОВИЙ СОГЛАШЕНИЙ С МИНФИНОМ МУРМАНСКОЙ </a:t>
            </a:r>
          </a:p>
          <a:p>
            <a:r>
              <a:rPr lang="ru-RU" sz="1400" dirty="0" smtClean="0">
                <a:solidFill>
                  <a:prstClr val="black"/>
                </a:solidFill>
                <a:latin typeface="Bahnschrift Condensed" pitchFamily="34" charset="0"/>
              </a:rPr>
              <a:t>ОБЛАСТИ</a:t>
            </a:r>
          </a:p>
          <a:p>
            <a:pPr marL="85725" indent="-85725">
              <a:buFontTx/>
              <a:buChar char="-"/>
            </a:pPr>
            <a:r>
              <a:rPr lang="ru-RU" sz="1200" dirty="0">
                <a:solidFill>
                  <a:prstClr val="black"/>
                </a:solidFill>
                <a:latin typeface="Bahnschrift Condensed" pitchFamily="34" charset="0"/>
              </a:rPr>
              <a:t>п</a:t>
            </a:r>
            <a:r>
              <a:rPr lang="ru-RU" sz="1200" dirty="0" smtClean="0">
                <a:solidFill>
                  <a:prstClr val="black"/>
                </a:solidFill>
                <a:latin typeface="Bahnschrift Condensed" pitchFamily="34" charset="0"/>
              </a:rPr>
              <a:t>редусматривающие меры по социально-экономическому развитию и оздоровлению муниципальных</a:t>
            </a:r>
          </a:p>
          <a:p>
            <a:pPr marL="85725" indent="-85725">
              <a:buFontTx/>
              <a:buChar char="-"/>
            </a:pPr>
            <a:r>
              <a:rPr lang="ru-RU" sz="1200" dirty="0">
                <a:solidFill>
                  <a:prstClr val="black"/>
                </a:solidFill>
                <a:latin typeface="Bahnschrift Condensed" pitchFamily="34" charset="0"/>
              </a:rPr>
              <a:t>п</a:t>
            </a:r>
            <a:r>
              <a:rPr lang="ru-RU" sz="1200" dirty="0" smtClean="0">
                <a:solidFill>
                  <a:prstClr val="black"/>
                </a:solidFill>
                <a:latin typeface="Bahnschrift Condensed" pitchFamily="34" charset="0"/>
              </a:rPr>
              <a:t>о реструктуризации бюджетных кредитов, предоставляемых из областного бюджета</a:t>
            </a:r>
            <a:endParaRPr lang="ru-RU" sz="1200" dirty="0">
              <a:solidFill>
                <a:prstClr val="black"/>
              </a:solidFill>
              <a:latin typeface="Bahnschrift Condensed" pitchFamily="34" charset="0"/>
            </a:endParaRPr>
          </a:p>
          <a:p>
            <a:pPr marL="809625" lvl="0"/>
            <a:endParaRPr lang="ru-RU" sz="1000" dirty="0">
              <a:solidFill>
                <a:prstClr val="black"/>
              </a:solidFill>
              <a:latin typeface="Bahnschrift Condensed" pitchFamily="34" charset="0"/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561197" y="4777544"/>
            <a:ext cx="1728192" cy="585725"/>
          </a:xfrm>
          <a:prstGeom prst="rect">
            <a:avLst/>
          </a:prstGeom>
          <a:solidFill>
            <a:schemeClr val="bg1"/>
          </a:solidFill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ru-RU" sz="1500" dirty="0" smtClean="0">
                <a:solidFill>
                  <a:schemeClr val="tx1"/>
                </a:solidFill>
                <a:latin typeface="Bahnschrift Condensed" pitchFamily="34" charset="0"/>
              </a:rPr>
              <a:t>ВЫСОКИЙ УРОВЕНЬ  ДОЛГОВОЙ НАГРУЗКИ</a:t>
            </a:r>
            <a:endParaRPr lang="ru-RU" sz="1000" dirty="0">
              <a:solidFill>
                <a:schemeClr val="tx1"/>
              </a:solidFill>
              <a:latin typeface="Bahnschrift Condensed" pitchFamily="34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964" y="1408073"/>
            <a:ext cx="716917" cy="658153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7833" y="4058439"/>
            <a:ext cx="660895" cy="760029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4898" y="5279752"/>
            <a:ext cx="651047" cy="620999"/>
          </a:xfrm>
          <a:prstGeom prst="rect">
            <a:avLst/>
          </a:prstGeom>
        </p:spPr>
      </p:pic>
      <p:sp>
        <p:nvSpPr>
          <p:cNvPr id="19" name="Прямоугольник 18"/>
          <p:cNvSpPr/>
          <p:nvPr/>
        </p:nvSpPr>
        <p:spPr>
          <a:xfrm>
            <a:off x="601964" y="5900751"/>
            <a:ext cx="2340872" cy="1025243"/>
          </a:xfrm>
          <a:prstGeom prst="rect">
            <a:avLst/>
          </a:prstGeom>
          <a:solidFill>
            <a:schemeClr val="bg1"/>
          </a:solidFill>
          <a:ln w="1905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ru-RU" sz="1500" dirty="0" smtClean="0">
                <a:solidFill>
                  <a:schemeClr val="tx1"/>
                </a:solidFill>
                <a:latin typeface="Bahnschrift Condensed" pitchFamily="34" charset="0"/>
              </a:rPr>
              <a:t>СОХРАНЕН НА БЕЗОПАСНОМ УРОВНЕ ОБЪЕМ МУНИЦИПАЛЬНОГО ДОЛГА</a:t>
            </a:r>
            <a:endParaRPr lang="ru-RU" sz="1000" dirty="0">
              <a:solidFill>
                <a:schemeClr val="tx1"/>
              </a:solidFill>
              <a:latin typeface="Bahnschrift Condensed" pitchFamily="34" charset="0"/>
            </a:endParaRPr>
          </a:p>
        </p:txBody>
      </p:sp>
      <p:sp useBgFill="1">
        <p:nvSpPr>
          <p:cNvPr id="17" name="Блок-схема: типовой процесс 16"/>
          <p:cNvSpPr>
            <a:spLocks/>
          </p:cNvSpPr>
          <p:nvPr/>
        </p:nvSpPr>
        <p:spPr>
          <a:xfrm>
            <a:off x="3313088" y="2120087"/>
            <a:ext cx="1791121" cy="576064"/>
          </a:xfrm>
          <a:prstGeom prst="flowChartPredefinedProcess">
            <a:avLst/>
          </a:prstGeom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18" name="Диаграмма 17"/>
          <p:cNvGraphicFramePr/>
          <p:nvPr>
            <p:extLst>
              <p:ext uri="{D42A27DB-BD31-4B8C-83A1-F6EECF244321}">
                <p14:modId xmlns:p14="http://schemas.microsoft.com/office/powerpoint/2010/main" val="2578064085"/>
              </p:ext>
            </p:extLst>
          </p:nvPr>
        </p:nvGraphicFramePr>
        <p:xfrm>
          <a:off x="2160960" y="1315052"/>
          <a:ext cx="8161867" cy="54412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20" name="TextBox 19"/>
          <p:cNvSpPr txBox="1"/>
          <p:nvPr/>
        </p:nvSpPr>
        <p:spPr>
          <a:xfrm>
            <a:off x="3305746" y="2231147"/>
            <a:ext cx="1224136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700" dirty="0" smtClean="0">
                <a:latin typeface="Bahnschrift Condensed" pitchFamily="34" charset="0"/>
              </a:rPr>
              <a:t>НА 01.01.2025</a:t>
            </a:r>
            <a:endParaRPr lang="ru-RU" sz="1700" dirty="0">
              <a:latin typeface="Bahnschrift Condensed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3278337" y="3240410"/>
            <a:ext cx="1357940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700" dirty="0" smtClean="0">
                <a:latin typeface="Bahnschrift Condensed" pitchFamily="34" charset="0"/>
              </a:rPr>
              <a:t>НА 01.01.2026</a:t>
            </a:r>
            <a:endParaRPr lang="ru-RU" sz="1700" dirty="0">
              <a:latin typeface="Bahnschrift Condensed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282172" y="4261481"/>
            <a:ext cx="1277103" cy="3539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700" dirty="0" smtClean="0">
                <a:latin typeface="Bahnschrift Condensed" pitchFamily="34" charset="0"/>
              </a:rPr>
              <a:t>НА 01.01.2027</a:t>
            </a:r>
            <a:endParaRPr lang="ru-RU" sz="1700" dirty="0">
              <a:latin typeface="Bahnschrift Condensed" pitchFamily="34" charset="0"/>
            </a:endParaRPr>
          </a:p>
        </p:txBody>
      </p:sp>
      <p:pic>
        <p:nvPicPr>
          <p:cNvPr id="25" name="Рисунок 2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61069" y="2585090"/>
            <a:ext cx="422133" cy="441321"/>
          </a:xfrm>
          <a:prstGeom prst="rect">
            <a:avLst/>
          </a:prstGeom>
        </p:spPr>
      </p:pic>
      <p:pic>
        <p:nvPicPr>
          <p:cNvPr id="29" name="Рисунок 2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03586" y="3594353"/>
            <a:ext cx="422133" cy="441321"/>
          </a:xfrm>
          <a:prstGeom prst="rect">
            <a:avLst/>
          </a:prstGeom>
        </p:spPr>
      </p:pic>
      <p:pic>
        <p:nvPicPr>
          <p:cNvPr id="30" name="Рисунок 2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38785" y="4615424"/>
            <a:ext cx="422133" cy="441321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7914269" y="2762521"/>
            <a:ext cx="11061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latin typeface="Bahnschrift Condensed" pitchFamily="34" charset="0"/>
              </a:rPr>
              <a:t> </a:t>
            </a:r>
            <a:r>
              <a:rPr lang="ru-RU" sz="1200" dirty="0" smtClean="0">
                <a:latin typeface="Bahnschrift Condensed" pitchFamily="34" charset="0"/>
              </a:rPr>
              <a:t>МЛН РУБЛЕЙ</a:t>
            </a:r>
            <a:endParaRPr lang="ru-RU" sz="1200" dirty="0">
              <a:latin typeface="Bahnschrift Condensed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7960918" y="3790060"/>
            <a:ext cx="11061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latin typeface="Bahnschrift Condensed" pitchFamily="34" charset="0"/>
              </a:rPr>
              <a:t> </a:t>
            </a:r>
            <a:r>
              <a:rPr lang="ru-RU" sz="1200" dirty="0" smtClean="0">
                <a:latin typeface="Bahnschrift Condensed" pitchFamily="34" charset="0"/>
              </a:rPr>
              <a:t>МЛН РУБЛЕЙ</a:t>
            </a:r>
            <a:endParaRPr lang="ru-RU" sz="1200" dirty="0">
              <a:latin typeface="Bahnschrift Condensed" pitchFamily="34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7979265" y="4790218"/>
            <a:ext cx="11061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dirty="0" smtClean="0">
                <a:latin typeface="Bahnschrift Condensed" pitchFamily="34" charset="0"/>
              </a:rPr>
              <a:t> </a:t>
            </a:r>
            <a:r>
              <a:rPr lang="ru-RU" sz="1200" dirty="0" smtClean="0">
                <a:latin typeface="Bahnschrift Condensed" pitchFamily="34" charset="0"/>
              </a:rPr>
              <a:t>МЛН РУБЛЕЙ</a:t>
            </a:r>
            <a:endParaRPr lang="ru-RU" sz="1200" dirty="0">
              <a:latin typeface="Bahnschrift Condensed" pitchFamily="34" charset="0"/>
            </a:endParaRPr>
          </a:p>
        </p:txBody>
      </p:sp>
      <p:sp>
        <p:nvSpPr>
          <p:cNvPr id="36" name="TextBox 1"/>
          <p:cNvSpPr txBox="1"/>
          <p:nvPr/>
        </p:nvSpPr>
        <p:spPr>
          <a:xfrm>
            <a:off x="8013266" y="3559788"/>
            <a:ext cx="772429" cy="460543"/>
          </a:xfrm>
          <a:prstGeom prst="rect">
            <a:avLst/>
          </a:prstGeom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ru-RU" sz="2200" dirty="0" smtClean="0">
                <a:solidFill>
                  <a:srgbClr val="0070C0"/>
                </a:solidFill>
                <a:latin typeface="Bahnschrift Condensed" pitchFamily="34" charset="0"/>
              </a:rPr>
              <a:t>285,8</a:t>
            </a:r>
            <a:endParaRPr lang="ru-RU" sz="2200" dirty="0">
              <a:solidFill>
                <a:srgbClr val="0070C0"/>
              </a:solidFill>
              <a:latin typeface="Bahnschrift Condensed" pitchFamily="34" charset="0"/>
            </a:endParaRPr>
          </a:p>
        </p:txBody>
      </p:sp>
      <p:sp>
        <p:nvSpPr>
          <p:cNvPr id="37" name="TextBox 1"/>
          <p:cNvSpPr txBox="1"/>
          <p:nvPr/>
        </p:nvSpPr>
        <p:spPr>
          <a:xfrm>
            <a:off x="8013267" y="4547272"/>
            <a:ext cx="772428" cy="460543"/>
          </a:xfrm>
          <a:prstGeom prst="rect">
            <a:avLst/>
          </a:prstGeom>
        </p:spPr>
        <p:txBody>
          <a:bodyPr wrap="square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ru-RU" sz="2200" dirty="0" smtClean="0">
                <a:solidFill>
                  <a:srgbClr val="0070C0"/>
                </a:solidFill>
                <a:latin typeface="Bahnschrift Condensed" pitchFamily="34" charset="0"/>
              </a:rPr>
              <a:t>334,9</a:t>
            </a:r>
            <a:endParaRPr lang="ru-RU" sz="2200" dirty="0">
              <a:solidFill>
                <a:srgbClr val="0070C0"/>
              </a:solidFill>
              <a:latin typeface="Bahnschrift Condensed" pitchFamily="34" charset="0"/>
            </a:endParaRPr>
          </a:p>
        </p:txBody>
      </p:sp>
      <p:sp>
        <p:nvSpPr>
          <p:cNvPr id="27" name="Скругленная прямоугольная выноска 26"/>
          <p:cNvSpPr/>
          <p:nvPr/>
        </p:nvSpPr>
        <p:spPr>
          <a:xfrm>
            <a:off x="9433768" y="1769050"/>
            <a:ext cx="792088" cy="1503261"/>
          </a:xfrm>
          <a:prstGeom prst="wedgeRoundRectCallout">
            <a:avLst>
              <a:gd name="adj1" fmla="val -991"/>
              <a:gd name="adj2" fmla="val 74127"/>
              <a:gd name="adj3" fmla="val 16667"/>
            </a:avLst>
          </a:prstGeom>
          <a:solidFill>
            <a:srgbClr val="0070C0"/>
          </a:solidFill>
          <a:ln w="22225">
            <a:solidFill>
              <a:srgbClr val="0070C0"/>
            </a:solidFill>
          </a:ln>
          <a:scene3d>
            <a:camera prst="orthographicFront">
              <a:rot lat="0" lon="0" rev="1620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ru-RU" dirty="0" smtClean="0">
                <a:latin typeface="Bahnschrift Condensed" pitchFamily="34" charset="0"/>
              </a:rPr>
              <a:t>14,7 %</a:t>
            </a:r>
          </a:p>
          <a:p>
            <a:pPr algn="ctr"/>
            <a:r>
              <a:rPr lang="ru-RU" sz="1200" dirty="0" smtClean="0">
                <a:latin typeface="Bahnschrift Condensed" pitchFamily="34" charset="0"/>
              </a:rPr>
              <a:t>долговая нагрузка </a:t>
            </a:r>
            <a:endParaRPr lang="ru-RU" dirty="0">
              <a:latin typeface="Bahnschrift Condensed" pitchFamily="34" charset="0"/>
            </a:endParaRPr>
          </a:p>
        </p:txBody>
      </p:sp>
      <p:sp>
        <p:nvSpPr>
          <p:cNvPr id="40" name="Скругленная прямоугольная выноска 39"/>
          <p:cNvSpPr/>
          <p:nvPr/>
        </p:nvSpPr>
        <p:spPr>
          <a:xfrm>
            <a:off x="9433768" y="3784281"/>
            <a:ext cx="792088" cy="1503261"/>
          </a:xfrm>
          <a:prstGeom prst="wedgeRoundRectCallout">
            <a:avLst>
              <a:gd name="adj1" fmla="val -991"/>
              <a:gd name="adj2" fmla="val 74127"/>
              <a:gd name="adj3" fmla="val 16667"/>
            </a:avLst>
          </a:prstGeom>
          <a:solidFill>
            <a:srgbClr val="0070C0"/>
          </a:solidFill>
          <a:ln w="22225">
            <a:solidFill>
              <a:srgbClr val="0070C0"/>
            </a:solidFill>
          </a:ln>
          <a:scene3d>
            <a:camera prst="orthographicFront">
              <a:rot lat="0" lon="0" rev="1620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ru-RU" dirty="0" smtClean="0">
                <a:latin typeface="Bahnschrift Condensed" pitchFamily="34" charset="0"/>
              </a:rPr>
              <a:t>26,9 %</a:t>
            </a:r>
          </a:p>
          <a:p>
            <a:pPr algn="ctr"/>
            <a:r>
              <a:rPr lang="ru-RU" sz="1200" dirty="0">
                <a:latin typeface="Bahnschrift Condensed" pitchFamily="34" charset="0"/>
              </a:rPr>
              <a:t>д</a:t>
            </a:r>
            <a:r>
              <a:rPr lang="ru-RU" sz="1200" dirty="0" smtClean="0">
                <a:latin typeface="Bahnschrift Condensed" pitchFamily="34" charset="0"/>
              </a:rPr>
              <a:t>олговая нагрузка </a:t>
            </a:r>
            <a:endParaRPr lang="ru-RU" dirty="0">
              <a:latin typeface="Bahnschrift Condensed" pitchFamily="34" charset="0"/>
            </a:endParaRPr>
          </a:p>
        </p:txBody>
      </p:sp>
      <p:sp>
        <p:nvSpPr>
          <p:cNvPr id="41" name="Скругленная прямоугольная выноска 40"/>
          <p:cNvSpPr/>
          <p:nvPr/>
        </p:nvSpPr>
        <p:spPr>
          <a:xfrm>
            <a:off x="9433768" y="2758220"/>
            <a:ext cx="792088" cy="1503261"/>
          </a:xfrm>
          <a:prstGeom prst="wedgeRoundRectCallout">
            <a:avLst>
              <a:gd name="adj1" fmla="val -991"/>
              <a:gd name="adj2" fmla="val 74127"/>
              <a:gd name="adj3" fmla="val 16667"/>
            </a:avLst>
          </a:prstGeom>
          <a:solidFill>
            <a:schemeClr val="accent6">
              <a:lumMod val="75000"/>
            </a:schemeClr>
          </a:solidFill>
          <a:ln w="22225">
            <a:solidFill>
              <a:schemeClr val="accent6">
                <a:lumMod val="75000"/>
              </a:schemeClr>
            </a:solidFill>
          </a:ln>
          <a:scene3d>
            <a:camera prst="orthographicFront">
              <a:rot lat="0" lon="0" rev="16200000"/>
            </a:camera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ru-RU" dirty="0" smtClean="0">
                <a:latin typeface="Bahnschrift Condensed" pitchFamily="34" charset="0"/>
              </a:rPr>
              <a:t>24,2 %</a:t>
            </a:r>
          </a:p>
          <a:p>
            <a:pPr algn="ctr"/>
            <a:r>
              <a:rPr lang="ru-RU" sz="1200" dirty="0">
                <a:latin typeface="Bahnschrift Condensed" pitchFamily="34" charset="0"/>
              </a:rPr>
              <a:t>д</a:t>
            </a:r>
            <a:r>
              <a:rPr lang="ru-RU" sz="1200" dirty="0" smtClean="0">
                <a:latin typeface="Bahnschrift Condensed" pitchFamily="34" charset="0"/>
              </a:rPr>
              <a:t>олговая нагрузка </a:t>
            </a:r>
            <a:endParaRPr lang="ru-RU" dirty="0">
              <a:latin typeface="Bahnschrift Condensed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185325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O:\Авакова\ЭБ\Герб.pn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8832" y="1452381"/>
            <a:ext cx="744754" cy="851925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</p:pic>
      <p:sp>
        <p:nvSpPr>
          <p:cNvPr id="4" name="TextBox 3"/>
          <p:cNvSpPr txBox="1"/>
          <p:nvPr/>
        </p:nvSpPr>
        <p:spPr>
          <a:xfrm>
            <a:off x="1944936" y="1452381"/>
            <a:ext cx="390798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Bahnschrift Condensed" pitchFamily="34" charset="0"/>
                <a:ea typeface="Tahoma" panose="020B0604030504040204" pitchFamily="34" charset="0"/>
                <a:cs typeface="Tahoma" panose="020B0604030504040204" pitchFamily="34" charset="0"/>
              </a:rPr>
              <a:t>Муниципальное образование Печенгского муниципального округа</a:t>
            </a:r>
            <a:endParaRPr lang="ru-RU" sz="2000" dirty="0">
              <a:latin typeface="Bahnschrift Condensed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008832" y="3096394"/>
            <a:ext cx="8640960" cy="7540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300" dirty="0" smtClean="0">
                <a:solidFill>
                  <a:srgbClr val="0070C0"/>
                </a:solidFill>
                <a:latin typeface="Bahnschrift Condensed" pitchFamily="34" charset="0"/>
              </a:rPr>
              <a:t>СПАСИБО ЗА ВНИМАНИЕ!</a:t>
            </a:r>
            <a:endParaRPr lang="ru-RU" sz="4300" dirty="0">
              <a:solidFill>
                <a:srgbClr val="0070C0"/>
              </a:solidFill>
              <a:latin typeface="Bahnschrift Condensed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665016" y="5040610"/>
            <a:ext cx="612068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Контактная информация для обращения граждан:</a:t>
            </a:r>
            <a:br>
              <a:rPr lang="ru-RU" b="1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Начальник финансового управления </a:t>
            </a:r>
            <a:endParaRPr lang="ru-RU" b="1" kern="0" dirty="0" smtClean="0">
              <a:solidFill>
                <a:schemeClr val="tx2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b="1" kern="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Ионова Ольга Валерьевна </a:t>
            </a:r>
            <a:br>
              <a:rPr lang="ru-RU" b="1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Тел.  81554  5-02-70</a:t>
            </a:r>
            <a:br>
              <a:rPr lang="ru-RU" b="1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E-mail</a:t>
            </a:r>
            <a:r>
              <a:rPr lang="ru-RU" b="1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:  </a:t>
            </a:r>
            <a:r>
              <a:rPr lang="en-US" b="1" kern="0" dirty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fino@pechengamr.ru</a:t>
            </a:r>
            <a:endParaRPr lang="ru-RU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78034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097064" y="360090"/>
            <a:ext cx="6120680" cy="360040"/>
          </a:xfrm>
        </p:spPr>
        <p:txBody>
          <a:bodyPr/>
          <a:lstStyle/>
          <a:p>
            <a:r>
              <a:rPr lang="ru-RU" sz="2500" dirty="0" smtClean="0">
                <a:latin typeface="Bahnschrift Condensed" pitchFamily="34" charset="0"/>
              </a:rPr>
              <a:t>ПРОЕКТ БЮДЖЕТА ОКРУГА НА 2024-2026 ГОДЫ</a:t>
            </a:r>
            <a:endParaRPr lang="ru-RU" sz="2500" dirty="0">
              <a:latin typeface="Bahnschrift Condensed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737024" y="1000840"/>
            <a:ext cx="66967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Bahnschrift Condensed" pitchFamily="34" charset="0"/>
              </a:rPr>
              <a:t>-</a:t>
            </a:r>
            <a:r>
              <a:rPr lang="ru-RU" sz="2800" dirty="0" smtClean="0">
                <a:latin typeface="Bahnschrift Condensed" pitchFamily="34" charset="0"/>
              </a:rPr>
              <a:t> </a:t>
            </a:r>
            <a:r>
              <a:rPr lang="ru-RU" sz="2800" dirty="0" smtClean="0">
                <a:solidFill>
                  <a:srgbClr val="0070C0"/>
                </a:solidFill>
                <a:latin typeface="Bahnschrift Condensed" pitchFamily="34" charset="0"/>
              </a:rPr>
              <a:t>ОСНОВЫ ФОРМИРОВАНИЯ БЮДЖЕТА ОКРУГА </a:t>
            </a:r>
            <a:r>
              <a:rPr lang="ru-RU" sz="2800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Bahnschrift Condensed" pitchFamily="34" charset="0"/>
              </a:rPr>
              <a:t>-</a:t>
            </a:r>
            <a:endParaRPr lang="ru-RU" sz="2800" dirty="0">
              <a:solidFill>
                <a:schemeClr val="accent2">
                  <a:lumMod val="60000"/>
                  <a:lumOff val="40000"/>
                </a:schemeClr>
              </a:solidFill>
              <a:latin typeface="Bahnschrift Condensed" pitchFamily="34" charset="0"/>
            </a:endParaRPr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marL="38100">
              <a:lnSpc>
                <a:spcPts val="1240"/>
              </a:lnSpc>
            </a:pPr>
            <a:fld id="{81D60167-4931-47E6-BA6A-407CBD079E47}" type="slidenum">
              <a:rPr lang="ru-RU" spc="-60" smtClean="0"/>
              <a:pPr marL="38100">
                <a:lnSpc>
                  <a:spcPts val="1240"/>
                </a:lnSpc>
              </a:pPr>
              <a:t>2</a:t>
            </a:fld>
            <a:endParaRPr lang="ru-RU" spc="-60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1296864" y="1872258"/>
            <a:ext cx="2664296" cy="2304255"/>
          </a:xfrm>
          <a:prstGeom prst="rect">
            <a:avLst/>
          </a:prstGeom>
          <a:solidFill>
            <a:srgbClr val="E8E8E8"/>
          </a:solidFill>
          <a:ln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200" dirty="0" smtClean="0">
              <a:solidFill>
                <a:schemeClr val="tx1"/>
              </a:solidFill>
              <a:latin typeface="Arial Narrow" pitchFamily="34" charset="0"/>
            </a:endParaRPr>
          </a:p>
          <a:p>
            <a:pPr algn="ctr"/>
            <a:endParaRPr lang="ru-RU" sz="1200" dirty="0">
              <a:solidFill>
                <a:schemeClr val="tx1"/>
              </a:solidFill>
              <a:latin typeface="Arial Narrow" pitchFamily="34" charset="0"/>
            </a:endParaRPr>
          </a:p>
          <a:p>
            <a:pPr algn="ctr"/>
            <a:endParaRPr lang="ru-RU" sz="1200" dirty="0" smtClean="0">
              <a:solidFill>
                <a:schemeClr val="tx1"/>
              </a:solidFill>
              <a:latin typeface="Arial Narrow" pitchFamily="34" charset="0"/>
            </a:endParaRPr>
          </a:p>
          <a:p>
            <a:pPr algn="ctr"/>
            <a:endParaRPr lang="ru-RU" sz="1200" dirty="0">
              <a:solidFill>
                <a:schemeClr val="tx1"/>
              </a:solidFill>
              <a:latin typeface="Arial Narrow" pitchFamily="34" charset="0"/>
            </a:endParaRPr>
          </a:p>
          <a:p>
            <a:pPr algn="ctr"/>
            <a:endParaRPr lang="ru-RU" sz="1200" dirty="0" smtClean="0">
              <a:solidFill>
                <a:schemeClr val="tx1"/>
              </a:solidFill>
              <a:latin typeface="Arial Narrow" pitchFamily="34" charset="0"/>
            </a:endParaRPr>
          </a:p>
          <a:p>
            <a:pPr algn="ctr"/>
            <a:r>
              <a:rPr lang="ru-RU" sz="1500" dirty="0" smtClean="0">
                <a:solidFill>
                  <a:schemeClr val="tx1"/>
                </a:solidFill>
                <a:latin typeface="Arial Narrow" pitchFamily="34" charset="0"/>
              </a:rPr>
              <a:t>Положения послания Президента РФ от 21.02.2023, Указы Президента РФ «Майские», №204, № 474</a:t>
            </a:r>
            <a:endParaRPr lang="ru-RU" sz="1500" dirty="0">
              <a:solidFill>
                <a:schemeClr val="tx1"/>
              </a:solidFill>
              <a:latin typeface="Arial Narrow" pitchFamily="34" charset="0"/>
            </a:endParaRPr>
          </a:p>
        </p:txBody>
      </p:sp>
      <p:pic>
        <p:nvPicPr>
          <p:cNvPr id="13" name="Рисунок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60960" y="2031358"/>
            <a:ext cx="738733" cy="921019"/>
          </a:xfrm>
          <a:prstGeom prst="rect">
            <a:avLst/>
          </a:prstGeom>
        </p:spPr>
      </p:pic>
      <p:sp>
        <p:nvSpPr>
          <p:cNvPr id="21" name="Прямоугольник 20"/>
          <p:cNvSpPr/>
          <p:nvPr/>
        </p:nvSpPr>
        <p:spPr>
          <a:xfrm>
            <a:off x="4537224" y="1872258"/>
            <a:ext cx="3456384" cy="2304255"/>
          </a:xfrm>
          <a:prstGeom prst="rect">
            <a:avLst/>
          </a:prstGeom>
          <a:solidFill>
            <a:srgbClr val="E8E8E8"/>
          </a:solidFill>
          <a:ln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rtlCol="0" anchor="ctr"/>
          <a:lstStyle/>
          <a:p>
            <a:pPr algn="ctr"/>
            <a:endParaRPr lang="ru-RU" sz="1200" dirty="0" smtClean="0">
              <a:solidFill>
                <a:schemeClr val="tx1"/>
              </a:solidFill>
              <a:latin typeface="Arial Narrow" pitchFamily="34" charset="0"/>
            </a:endParaRPr>
          </a:p>
          <a:p>
            <a:pPr algn="ctr"/>
            <a:endParaRPr lang="ru-RU" sz="1200" dirty="0">
              <a:solidFill>
                <a:schemeClr val="tx1"/>
              </a:solidFill>
              <a:latin typeface="Arial Narrow" pitchFamily="34" charset="0"/>
            </a:endParaRPr>
          </a:p>
          <a:p>
            <a:pPr algn="ctr"/>
            <a:endParaRPr lang="ru-RU" sz="1200" dirty="0" smtClean="0">
              <a:solidFill>
                <a:schemeClr val="tx1"/>
              </a:solidFill>
              <a:latin typeface="Arial Narrow" pitchFamily="34" charset="0"/>
            </a:endParaRPr>
          </a:p>
          <a:p>
            <a:pPr algn="ctr"/>
            <a:endParaRPr lang="ru-RU" sz="1200" dirty="0" smtClean="0">
              <a:solidFill>
                <a:schemeClr val="tx1"/>
              </a:solidFill>
              <a:latin typeface="Arial Narrow" pitchFamily="34" charset="0"/>
            </a:endParaRPr>
          </a:p>
          <a:p>
            <a:pPr algn="ctr"/>
            <a:endParaRPr lang="ru-RU" sz="1200" dirty="0">
              <a:solidFill>
                <a:schemeClr val="tx1"/>
              </a:solidFill>
              <a:latin typeface="Arial Narrow" pitchFamily="34" charset="0"/>
            </a:endParaRPr>
          </a:p>
          <a:p>
            <a:pPr algn="ctr"/>
            <a:endParaRPr lang="ru-RU" sz="1200" dirty="0" smtClean="0">
              <a:solidFill>
                <a:schemeClr val="tx1"/>
              </a:solidFill>
              <a:latin typeface="Arial Narrow" pitchFamily="34" charset="0"/>
            </a:endParaRPr>
          </a:p>
          <a:p>
            <a:pPr algn="ctr"/>
            <a:r>
              <a:rPr lang="ru-RU" sz="1400" dirty="0" smtClean="0">
                <a:solidFill>
                  <a:schemeClr val="tx1"/>
                </a:solidFill>
                <a:latin typeface="Arial Narrow" pitchFamily="34" charset="0"/>
              </a:rPr>
              <a:t>Основные направления </a:t>
            </a:r>
            <a:r>
              <a:rPr lang="ru-RU" sz="1400" dirty="0">
                <a:solidFill>
                  <a:schemeClr val="tx1"/>
                </a:solidFill>
                <a:latin typeface="Arial Narrow" pitchFamily="34" charset="0"/>
              </a:rPr>
              <a:t>бюджетной и налоговой политики на </a:t>
            </a:r>
            <a:r>
              <a:rPr lang="ru-RU" sz="1400" dirty="0" smtClean="0">
                <a:solidFill>
                  <a:schemeClr val="tx1"/>
                </a:solidFill>
                <a:latin typeface="Arial Narrow" pitchFamily="34" charset="0"/>
              </a:rPr>
              <a:t>2024 </a:t>
            </a:r>
            <a:r>
              <a:rPr lang="ru-RU" sz="1400" dirty="0">
                <a:solidFill>
                  <a:schemeClr val="tx1"/>
                </a:solidFill>
                <a:latin typeface="Arial Narrow" pitchFamily="34" charset="0"/>
              </a:rPr>
              <a:t>год и на плановый период </a:t>
            </a:r>
            <a:r>
              <a:rPr lang="ru-RU" sz="1400" dirty="0" smtClean="0">
                <a:solidFill>
                  <a:schemeClr val="tx1"/>
                </a:solidFill>
                <a:latin typeface="Arial Narrow" pitchFamily="34" charset="0"/>
              </a:rPr>
              <a:t>2025 </a:t>
            </a:r>
            <a:r>
              <a:rPr lang="ru-RU" sz="1400" dirty="0">
                <a:solidFill>
                  <a:schemeClr val="tx1"/>
                </a:solidFill>
                <a:latin typeface="Arial Narrow" pitchFamily="34" charset="0"/>
              </a:rPr>
              <a:t>и </a:t>
            </a:r>
            <a:r>
              <a:rPr lang="ru-RU" sz="1400" dirty="0" smtClean="0">
                <a:solidFill>
                  <a:schemeClr val="tx1"/>
                </a:solidFill>
                <a:latin typeface="Arial Narrow" pitchFamily="34" charset="0"/>
              </a:rPr>
              <a:t>2026 </a:t>
            </a:r>
            <a:r>
              <a:rPr lang="ru-RU" sz="1400" dirty="0">
                <a:solidFill>
                  <a:schemeClr val="tx1"/>
                </a:solidFill>
                <a:latin typeface="Arial Narrow" pitchFamily="34" charset="0"/>
              </a:rPr>
              <a:t>годов, </a:t>
            </a:r>
            <a:r>
              <a:rPr lang="ru-RU" sz="1400" dirty="0" smtClean="0">
                <a:solidFill>
                  <a:schemeClr val="tx1"/>
                </a:solidFill>
                <a:latin typeface="Arial Narrow" pitchFamily="34" charset="0"/>
              </a:rPr>
              <a:t>утвержденные </a:t>
            </a:r>
            <a:r>
              <a:rPr lang="ru-RU" sz="1400" dirty="0">
                <a:solidFill>
                  <a:schemeClr val="tx1"/>
                </a:solidFill>
                <a:latin typeface="Arial Narrow" pitchFamily="34" charset="0"/>
              </a:rPr>
              <a:t>постановлением администрации </a:t>
            </a:r>
            <a:r>
              <a:rPr lang="ru-RU" sz="1400" dirty="0" err="1">
                <a:solidFill>
                  <a:schemeClr val="tx1"/>
                </a:solidFill>
                <a:latin typeface="Arial Narrow" pitchFamily="34" charset="0"/>
              </a:rPr>
              <a:t>Печенгского</a:t>
            </a:r>
            <a:r>
              <a:rPr lang="ru-RU" sz="1400" dirty="0">
                <a:solidFill>
                  <a:schemeClr val="tx1"/>
                </a:solidFill>
                <a:latin typeface="Arial Narrow" pitchFamily="34" charset="0"/>
              </a:rPr>
              <a:t> муниципального </a:t>
            </a:r>
            <a:r>
              <a:rPr lang="ru-RU" sz="1400" dirty="0" smtClean="0">
                <a:solidFill>
                  <a:schemeClr val="tx1"/>
                </a:solidFill>
                <a:latin typeface="Arial Narrow" pitchFamily="34" charset="0"/>
              </a:rPr>
              <a:t>округа</a:t>
            </a:r>
            <a:endParaRPr lang="ru-RU" sz="1400" dirty="0">
              <a:solidFill>
                <a:schemeClr val="tx1"/>
              </a:solidFill>
              <a:latin typeface="Arial Narrow" pitchFamily="34" charset="0"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8502426" y="1872258"/>
            <a:ext cx="2515518" cy="2304255"/>
          </a:xfrm>
          <a:prstGeom prst="rect">
            <a:avLst/>
          </a:prstGeom>
          <a:solidFill>
            <a:srgbClr val="E8E8E8"/>
          </a:solidFill>
          <a:ln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200" dirty="0" smtClean="0">
              <a:solidFill>
                <a:schemeClr val="tx1"/>
              </a:solidFill>
              <a:latin typeface="Arial Narrow" pitchFamily="34" charset="0"/>
            </a:endParaRPr>
          </a:p>
          <a:p>
            <a:pPr algn="ctr"/>
            <a:endParaRPr lang="ru-RU" sz="1200" dirty="0">
              <a:solidFill>
                <a:schemeClr val="tx1"/>
              </a:solidFill>
              <a:latin typeface="Arial Narrow" pitchFamily="34" charset="0"/>
            </a:endParaRPr>
          </a:p>
          <a:p>
            <a:pPr algn="ctr"/>
            <a:endParaRPr lang="ru-RU" sz="1200" dirty="0" smtClean="0">
              <a:solidFill>
                <a:schemeClr val="tx1"/>
              </a:solidFill>
              <a:latin typeface="Arial Narrow" pitchFamily="34" charset="0"/>
            </a:endParaRPr>
          </a:p>
          <a:p>
            <a:pPr algn="ctr"/>
            <a:endParaRPr lang="ru-RU" sz="1200" dirty="0">
              <a:solidFill>
                <a:schemeClr val="tx1"/>
              </a:solidFill>
              <a:latin typeface="Arial Narrow" pitchFamily="34" charset="0"/>
            </a:endParaRPr>
          </a:p>
          <a:p>
            <a:pPr algn="ctr"/>
            <a:endParaRPr lang="ru-RU" sz="1200" b="1" dirty="0" smtClean="0">
              <a:solidFill>
                <a:schemeClr val="tx1"/>
              </a:solidFill>
              <a:latin typeface="Arial Narrow" pitchFamily="34" charset="0"/>
            </a:endParaRPr>
          </a:p>
          <a:p>
            <a:pPr algn="ctr"/>
            <a:r>
              <a:rPr lang="ru-RU" sz="1500" dirty="0" smtClean="0">
                <a:solidFill>
                  <a:schemeClr val="tx1"/>
                </a:solidFill>
                <a:latin typeface="Arial Narrow" pitchFamily="34" charset="0"/>
              </a:rPr>
              <a:t>Основные направления бюджетной, налоговой, долговой политики Мурманской области на 2024-2026 годы</a:t>
            </a:r>
            <a:endParaRPr lang="ru-RU" sz="1500" dirty="0">
              <a:solidFill>
                <a:schemeClr val="tx1"/>
              </a:solidFill>
              <a:latin typeface="Arial Narrow" pitchFamily="34" charset="0"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2899693" y="4392537"/>
            <a:ext cx="2773933" cy="2088231"/>
          </a:xfrm>
          <a:prstGeom prst="rect">
            <a:avLst/>
          </a:prstGeom>
          <a:solidFill>
            <a:srgbClr val="E8E8E8"/>
          </a:solidFill>
          <a:ln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200" dirty="0" smtClean="0">
              <a:solidFill>
                <a:schemeClr val="tx1"/>
              </a:solidFill>
              <a:latin typeface="Arial Narrow" pitchFamily="34" charset="0"/>
            </a:endParaRPr>
          </a:p>
          <a:p>
            <a:pPr algn="ctr"/>
            <a:endParaRPr lang="ru-RU" sz="1200" dirty="0">
              <a:solidFill>
                <a:schemeClr val="tx1"/>
              </a:solidFill>
              <a:latin typeface="Arial Narrow" pitchFamily="34" charset="0"/>
            </a:endParaRPr>
          </a:p>
          <a:p>
            <a:pPr algn="ctr"/>
            <a:endParaRPr lang="ru-RU" sz="1200" dirty="0" smtClean="0">
              <a:solidFill>
                <a:schemeClr val="tx1"/>
              </a:solidFill>
              <a:latin typeface="Arial Narrow" pitchFamily="34" charset="0"/>
            </a:endParaRPr>
          </a:p>
          <a:p>
            <a:pPr algn="ctr"/>
            <a:endParaRPr lang="ru-RU" sz="1200" dirty="0">
              <a:solidFill>
                <a:schemeClr val="tx1"/>
              </a:solidFill>
              <a:latin typeface="Arial Narrow" pitchFamily="34" charset="0"/>
            </a:endParaRPr>
          </a:p>
          <a:p>
            <a:pPr algn="ctr"/>
            <a:endParaRPr lang="ru-RU" sz="1500" dirty="0" smtClean="0">
              <a:solidFill>
                <a:schemeClr val="tx1"/>
              </a:solidFill>
              <a:latin typeface="Arial Narrow" pitchFamily="34" charset="0"/>
            </a:endParaRPr>
          </a:p>
          <a:p>
            <a:pPr algn="ctr"/>
            <a:r>
              <a:rPr lang="ru-RU" sz="1500" dirty="0" smtClean="0">
                <a:solidFill>
                  <a:schemeClr val="tx1"/>
                </a:solidFill>
                <a:latin typeface="Arial Narrow" pitchFamily="34" charset="0"/>
              </a:rPr>
              <a:t>Прогноз социально-экономического развития </a:t>
            </a:r>
            <a:r>
              <a:rPr lang="ru-RU" sz="1500" dirty="0" err="1" smtClean="0">
                <a:solidFill>
                  <a:schemeClr val="tx1"/>
                </a:solidFill>
                <a:latin typeface="Arial Narrow" pitchFamily="34" charset="0"/>
              </a:rPr>
              <a:t>Печенгского</a:t>
            </a:r>
            <a:r>
              <a:rPr lang="ru-RU" sz="1500" dirty="0" smtClean="0">
                <a:solidFill>
                  <a:schemeClr val="tx1"/>
                </a:solidFill>
                <a:latin typeface="Arial Narrow" pitchFamily="34" charset="0"/>
              </a:rPr>
              <a:t> муниципального округа на 2024-2026 годы</a:t>
            </a:r>
            <a:endParaRPr lang="ru-RU" sz="1500" dirty="0">
              <a:solidFill>
                <a:schemeClr val="tx1"/>
              </a:solidFill>
              <a:latin typeface="Arial Narrow" pitchFamily="34" charset="0"/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6697464" y="4387948"/>
            <a:ext cx="2808312" cy="2092821"/>
          </a:xfrm>
          <a:prstGeom prst="rect">
            <a:avLst/>
          </a:prstGeom>
          <a:solidFill>
            <a:srgbClr val="E8E8E8"/>
          </a:solidFill>
          <a:ln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200" dirty="0" smtClean="0">
              <a:solidFill>
                <a:schemeClr val="tx1"/>
              </a:solidFill>
              <a:latin typeface="Arial Narrow" pitchFamily="34" charset="0"/>
            </a:endParaRPr>
          </a:p>
          <a:p>
            <a:pPr algn="ctr"/>
            <a:endParaRPr lang="ru-RU" sz="1200" dirty="0">
              <a:solidFill>
                <a:schemeClr val="tx1"/>
              </a:solidFill>
              <a:latin typeface="Arial Narrow" pitchFamily="34" charset="0"/>
            </a:endParaRPr>
          </a:p>
          <a:p>
            <a:pPr algn="ctr"/>
            <a:endParaRPr lang="ru-RU" sz="1200" dirty="0" smtClean="0">
              <a:solidFill>
                <a:schemeClr val="tx1"/>
              </a:solidFill>
              <a:latin typeface="Arial Narrow" pitchFamily="34" charset="0"/>
            </a:endParaRPr>
          </a:p>
          <a:p>
            <a:pPr algn="ctr"/>
            <a:endParaRPr lang="ru-RU" sz="1200" dirty="0">
              <a:solidFill>
                <a:schemeClr val="tx1"/>
              </a:solidFill>
              <a:latin typeface="Arial Narrow" pitchFamily="34" charset="0"/>
            </a:endParaRPr>
          </a:p>
          <a:p>
            <a:pPr algn="ctr"/>
            <a:endParaRPr lang="ru-RU" sz="1200" dirty="0" smtClean="0">
              <a:solidFill>
                <a:schemeClr val="tx1"/>
              </a:solidFill>
              <a:latin typeface="Arial Narrow" pitchFamily="34" charset="0"/>
            </a:endParaRPr>
          </a:p>
          <a:p>
            <a:pPr algn="ctr"/>
            <a:r>
              <a:rPr lang="ru-RU" sz="1500" dirty="0" smtClean="0">
                <a:solidFill>
                  <a:schemeClr val="tx1"/>
                </a:solidFill>
                <a:latin typeface="Arial Narrow" pitchFamily="34" charset="0"/>
              </a:rPr>
              <a:t>Муниципальные программы</a:t>
            </a:r>
            <a:endParaRPr lang="ru-RU" sz="1500" dirty="0">
              <a:solidFill>
                <a:schemeClr val="tx1"/>
              </a:solidFill>
              <a:latin typeface="Arial Narrow" pitchFamily="34" charset="0"/>
            </a:endParaRPr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22433" y="1944266"/>
            <a:ext cx="1475503" cy="1008111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43638" y="4509456"/>
            <a:ext cx="886041" cy="924902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10546" y="4501538"/>
            <a:ext cx="982148" cy="1073088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75348" y="2032127"/>
            <a:ext cx="1122116" cy="12082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59914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612140" y="288370"/>
            <a:ext cx="11018520" cy="647784"/>
          </a:xfrm>
        </p:spPr>
        <p:txBody>
          <a:bodyPr>
            <a:normAutofit/>
          </a:bodyPr>
          <a:lstStyle/>
          <a:p>
            <a:pPr lvl="0" defTabSz="914400">
              <a:spcBef>
                <a:spcPts val="0"/>
              </a:spcBef>
            </a:pPr>
            <a:r>
              <a:rPr lang="ru-RU" sz="2500" dirty="0">
                <a:solidFill>
                  <a:prstClr val="black">
                    <a:tint val="75000"/>
                  </a:prstClr>
                </a:solidFill>
                <a:latin typeface="Bahnschrift Condensed" pitchFamily="34" charset="0"/>
                <a:ea typeface="+mn-ea"/>
                <a:cs typeface="+mn-cs"/>
              </a:rPr>
              <a:t>ПРОЕКТ БЮДЖЕТА ОКРУГА НА </a:t>
            </a:r>
            <a:r>
              <a:rPr lang="ru-RU" sz="2500" dirty="0" smtClean="0">
                <a:solidFill>
                  <a:prstClr val="black">
                    <a:tint val="75000"/>
                  </a:prstClr>
                </a:solidFill>
                <a:latin typeface="Bahnschrift Condensed" pitchFamily="34" charset="0"/>
                <a:ea typeface="+mn-ea"/>
                <a:cs typeface="+mn-cs"/>
              </a:rPr>
              <a:t>2024-2026 ГОДЫ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2737024" y="1000840"/>
            <a:ext cx="66967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Bahnschrift Condensed" pitchFamily="34" charset="0"/>
              </a:rPr>
              <a:t>-</a:t>
            </a:r>
            <a:r>
              <a:rPr lang="ru-RU" sz="2800" dirty="0" smtClean="0">
                <a:latin typeface="Bahnschrift Condensed" pitchFamily="34" charset="0"/>
              </a:rPr>
              <a:t> </a:t>
            </a:r>
            <a:r>
              <a:rPr lang="ru-RU" sz="2800" dirty="0" smtClean="0">
                <a:solidFill>
                  <a:srgbClr val="0070C0"/>
                </a:solidFill>
                <a:latin typeface="Bahnschrift Condensed" pitchFamily="34" charset="0"/>
              </a:rPr>
              <a:t>ОСНОВНЫЕ ПОДХОДЫ К ФОРМИРОВАНИЮ ДОХОДОВ </a:t>
            </a:r>
            <a:r>
              <a:rPr lang="ru-RU" sz="2800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Bahnschrift Condensed" pitchFamily="34" charset="0"/>
              </a:rPr>
              <a:t>-</a:t>
            </a:r>
            <a:endParaRPr lang="ru-RU" sz="2800" dirty="0">
              <a:solidFill>
                <a:schemeClr val="accent2">
                  <a:lumMod val="60000"/>
                  <a:lumOff val="40000"/>
                </a:schemeClr>
              </a:solidFill>
              <a:latin typeface="Bahnschrift Condensed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32768" y="1728242"/>
            <a:ext cx="5112568" cy="288032"/>
          </a:xfrm>
          <a:prstGeom prst="rect">
            <a:avLst/>
          </a:prstGeom>
          <a:solidFill>
            <a:schemeClr val="bg1"/>
          </a:solidFill>
          <a:ln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>
                <a:solidFill>
                  <a:schemeClr val="tx1"/>
                </a:solidFill>
                <a:latin typeface="Bahnschrift Condensed" pitchFamily="34" charset="0"/>
              </a:rPr>
              <a:t>         УЧТЕНЫ ИЗМЕНЕНИЯ В ЗАКОНОДАТЕЛЬСТВЕ</a:t>
            </a:r>
            <a:endParaRPr lang="ru-RU" dirty="0">
              <a:solidFill>
                <a:schemeClr val="tx1"/>
              </a:solidFill>
              <a:latin typeface="Bahnschrift Condensed" pitchFamily="34" charset="0"/>
            </a:endParaRPr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060" y="1743536"/>
            <a:ext cx="292584" cy="274297"/>
          </a:xfrm>
          <a:prstGeom prst="rect">
            <a:avLst/>
          </a:prstGeom>
        </p:spPr>
      </p:pic>
      <p:sp>
        <p:nvSpPr>
          <p:cNvPr id="14" name="Прямоугольник 13"/>
          <p:cNvSpPr/>
          <p:nvPr/>
        </p:nvSpPr>
        <p:spPr>
          <a:xfrm>
            <a:off x="6031768" y="1771893"/>
            <a:ext cx="5112568" cy="488762"/>
          </a:xfrm>
          <a:prstGeom prst="rect">
            <a:avLst/>
          </a:prstGeom>
          <a:solidFill>
            <a:schemeClr val="bg1"/>
          </a:solidFill>
          <a:ln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>
                <a:solidFill>
                  <a:schemeClr val="tx1"/>
                </a:solidFill>
                <a:latin typeface="Bahnschrift Condensed" pitchFamily="34" charset="0"/>
              </a:rPr>
              <a:t>        УЧТЕНЫ ПОКАЗАТЕЛИ ДЕЯТЕЛЬНОСТИ ВЕДУЩИХ </a:t>
            </a:r>
          </a:p>
          <a:p>
            <a:r>
              <a:rPr lang="ru-RU" dirty="0">
                <a:solidFill>
                  <a:schemeClr val="tx1"/>
                </a:solidFill>
                <a:latin typeface="Bahnschrift Condensed" pitchFamily="34" charset="0"/>
              </a:rPr>
              <a:t> </a:t>
            </a:r>
            <a:r>
              <a:rPr lang="ru-RU" dirty="0" smtClean="0">
                <a:solidFill>
                  <a:schemeClr val="tx1"/>
                </a:solidFill>
                <a:latin typeface="Bahnschrift Condensed" pitchFamily="34" charset="0"/>
              </a:rPr>
              <a:t>       ПРЕДПРИЯТИЙ РЕГИОНА</a:t>
            </a:r>
            <a:endParaRPr lang="ru-RU" dirty="0">
              <a:solidFill>
                <a:schemeClr val="tx1"/>
              </a:solidFill>
              <a:latin typeface="Bahnschrift Condensed" pitchFamily="34" charset="0"/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9813" y="1743536"/>
            <a:ext cx="292100" cy="274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Прямоугольник 12"/>
          <p:cNvSpPr/>
          <p:nvPr/>
        </p:nvSpPr>
        <p:spPr>
          <a:xfrm>
            <a:off x="581336" y="2160290"/>
            <a:ext cx="5252032" cy="936104"/>
          </a:xfrm>
          <a:prstGeom prst="rect">
            <a:avLst/>
          </a:prstGeom>
          <a:solidFill>
            <a:srgbClr val="E8E8E8"/>
          </a:solidFill>
          <a:ln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714375" algn="just"/>
            <a:r>
              <a:rPr lang="ru-RU" sz="1300" dirty="0">
                <a:solidFill>
                  <a:schemeClr val="tx1"/>
                </a:solidFill>
              </a:rPr>
              <a:t>у</a:t>
            </a:r>
            <a:r>
              <a:rPr lang="ru-RU" sz="1300" dirty="0" smtClean="0">
                <a:solidFill>
                  <a:schemeClr val="tx1"/>
                </a:solidFill>
              </a:rPr>
              <a:t>величение лимита доходов для упрощенной системы налогообложения с 251,4 тыс. рублей до 265,8 тыс. рублей</a:t>
            </a:r>
            <a:endParaRPr lang="ru-RU" sz="1300" dirty="0">
              <a:solidFill>
                <a:schemeClr val="tx1"/>
              </a:solidFill>
            </a:endParaRPr>
          </a:p>
        </p:txBody>
      </p:sp>
      <p:pic>
        <p:nvPicPr>
          <p:cNvPr id="15" name="Рисунок 1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549" y="2232298"/>
            <a:ext cx="698316" cy="720080"/>
          </a:xfrm>
          <a:prstGeom prst="rect">
            <a:avLst/>
          </a:prstGeom>
        </p:spPr>
      </p:pic>
      <p:sp>
        <p:nvSpPr>
          <p:cNvPr id="20" name="Прямоугольник 19"/>
          <p:cNvSpPr/>
          <p:nvPr/>
        </p:nvSpPr>
        <p:spPr>
          <a:xfrm>
            <a:off x="598549" y="3240410"/>
            <a:ext cx="5252032" cy="864096"/>
          </a:xfrm>
          <a:prstGeom prst="rect">
            <a:avLst/>
          </a:prstGeom>
          <a:solidFill>
            <a:srgbClr val="E8E8E8"/>
          </a:solidFill>
          <a:ln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714375" algn="just"/>
            <a:r>
              <a:rPr lang="ru-RU" sz="1300" dirty="0">
                <a:solidFill>
                  <a:schemeClr val="tx1"/>
                </a:solidFill>
              </a:rPr>
              <a:t>с</a:t>
            </a:r>
            <a:r>
              <a:rPr lang="ru-RU" sz="1300" dirty="0" smtClean="0">
                <a:solidFill>
                  <a:schemeClr val="tx1"/>
                </a:solidFill>
              </a:rPr>
              <a:t>охранение установленных </a:t>
            </a:r>
            <a:r>
              <a:rPr lang="ru-RU" sz="1300" dirty="0">
                <a:solidFill>
                  <a:schemeClr val="tx1"/>
                </a:solidFill>
              </a:rPr>
              <a:t>дифференцированных нормативов и порядка зачисления доходов от уплаты акцизов на нефтепродукты</a:t>
            </a:r>
          </a:p>
        </p:txBody>
      </p:sp>
      <p:sp>
        <p:nvSpPr>
          <p:cNvPr id="21" name="Прямоугольник 20"/>
          <p:cNvSpPr/>
          <p:nvPr/>
        </p:nvSpPr>
        <p:spPr>
          <a:xfrm>
            <a:off x="598549" y="4248522"/>
            <a:ext cx="5252032" cy="914003"/>
          </a:xfrm>
          <a:prstGeom prst="rect">
            <a:avLst/>
          </a:prstGeom>
          <a:solidFill>
            <a:srgbClr val="E8E8E8"/>
          </a:solidFill>
          <a:ln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714375" algn="just"/>
            <a:r>
              <a:rPr lang="ru-RU" sz="1300" dirty="0">
                <a:solidFill>
                  <a:schemeClr val="tx1"/>
                </a:solidFill>
              </a:rPr>
              <a:t>у</a:t>
            </a:r>
            <a:r>
              <a:rPr lang="ru-RU" sz="1300" dirty="0" smtClean="0">
                <a:solidFill>
                  <a:schemeClr val="tx1"/>
                </a:solidFill>
              </a:rPr>
              <a:t>совершенствование института «единого налогового платежа» с целью повышения ритмичности поступления доходов в местные бюджеты</a:t>
            </a:r>
            <a:endParaRPr lang="ru-RU" sz="1300" dirty="0">
              <a:solidFill>
                <a:schemeClr val="tx1"/>
              </a:solidFill>
            </a:endParaRPr>
          </a:p>
        </p:txBody>
      </p:sp>
      <p:pic>
        <p:nvPicPr>
          <p:cNvPr id="16" name="Рисунок 1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549" y="3299886"/>
            <a:ext cx="698315" cy="804620"/>
          </a:xfrm>
          <a:prstGeom prst="rect">
            <a:avLst/>
          </a:prstGeom>
        </p:spPr>
      </p:pic>
      <p:sp>
        <p:nvSpPr>
          <p:cNvPr id="23" name="Прямоугольник 22"/>
          <p:cNvSpPr/>
          <p:nvPr/>
        </p:nvSpPr>
        <p:spPr>
          <a:xfrm>
            <a:off x="6085396" y="2495376"/>
            <a:ext cx="5508612" cy="914003"/>
          </a:xfrm>
          <a:prstGeom prst="rect">
            <a:avLst/>
          </a:prstGeom>
          <a:solidFill>
            <a:srgbClr val="E8E8E8"/>
          </a:solidFill>
          <a:ln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809625" algn="just"/>
            <a:r>
              <a:rPr lang="ru-RU" sz="1300" dirty="0" smtClean="0">
                <a:solidFill>
                  <a:schemeClr val="tx1"/>
                </a:solidFill>
              </a:rPr>
              <a:t>структурные изменения, изменение физических объемов добычи и производства, потребительские факторы, внешнеэкономическая </a:t>
            </a:r>
            <a:r>
              <a:rPr lang="ru-RU" sz="1300" dirty="0" err="1" smtClean="0">
                <a:solidFill>
                  <a:schemeClr val="tx1"/>
                </a:solidFill>
              </a:rPr>
              <a:t>конъюктура</a:t>
            </a:r>
            <a:endParaRPr lang="ru-RU" sz="1300" dirty="0">
              <a:solidFill>
                <a:schemeClr val="tx1"/>
              </a:solidFill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6085396" y="3694187"/>
            <a:ext cx="5508612" cy="914003"/>
          </a:xfrm>
          <a:prstGeom prst="rect">
            <a:avLst/>
          </a:prstGeom>
          <a:solidFill>
            <a:srgbClr val="E8E8E8"/>
          </a:solidFill>
          <a:ln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809625" algn="just"/>
            <a:r>
              <a:rPr lang="ru-RU" sz="1300" dirty="0">
                <a:solidFill>
                  <a:schemeClr val="tx1"/>
                </a:solidFill>
              </a:rPr>
              <a:t>предоставление стимулирующих налоговых льгот, включая налоговые преференции предприятиям, реализующим инвестиционные проекты на территории </a:t>
            </a:r>
            <a:r>
              <a:rPr lang="ru-RU" sz="1300" dirty="0" err="1">
                <a:solidFill>
                  <a:schemeClr val="tx1"/>
                </a:solidFill>
              </a:rPr>
              <a:t>Печенгского</a:t>
            </a:r>
            <a:r>
              <a:rPr lang="ru-RU" sz="1300" dirty="0">
                <a:solidFill>
                  <a:schemeClr val="tx1"/>
                </a:solidFill>
              </a:rPr>
              <a:t> муниципального округа</a:t>
            </a:r>
          </a:p>
        </p:txBody>
      </p:sp>
      <p:pic>
        <p:nvPicPr>
          <p:cNvPr id="17" name="Рисунок 1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7061" y="2576759"/>
            <a:ext cx="648767" cy="701728"/>
          </a:xfrm>
          <a:prstGeom prst="rect">
            <a:avLst/>
          </a:prstGeom>
        </p:spPr>
      </p:pic>
      <p:pic>
        <p:nvPicPr>
          <p:cNvPr id="22" name="Рисунок 21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82324" y="3866706"/>
            <a:ext cx="713503" cy="741484"/>
          </a:xfrm>
          <a:prstGeom prst="rect">
            <a:avLst/>
          </a:prstGeom>
        </p:spPr>
      </p:pic>
      <p:pic>
        <p:nvPicPr>
          <p:cNvPr id="24" name="Рисунок 23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5352" y="4345297"/>
            <a:ext cx="571513" cy="720452"/>
          </a:xfrm>
          <a:prstGeom prst="rect">
            <a:avLst/>
          </a:prstGeom>
        </p:spPr>
      </p:pic>
      <p:sp>
        <p:nvSpPr>
          <p:cNvPr id="29" name="Прямоугольник 28"/>
          <p:cNvSpPr/>
          <p:nvPr/>
        </p:nvSpPr>
        <p:spPr>
          <a:xfrm>
            <a:off x="6119813" y="4968602"/>
            <a:ext cx="5474195" cy="914003"/>
          </a:xfrm>
          <a:prstGeom prst="rect">
            <a:avLst/>
          </a:prstGeom>
          <a:solidFill>
            <a:srgbClr val="FFFFFF"/>
          </a:solidFill>
          <a:ln>
            <a:solidFill>
              <a:srgbClr val="FFFF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809625" algn="just"/>
            <a:r>
              <a:rPr lang="ru-RU" sz="1300" dirty="0" smtClean="0">
                <a:solidFill>
                  <a:schemeClr val="tx1"/>
                </a:solidFill>
              </a:rPr>
              <a:t>ОБЪЕМ БЕЗВОЗМЕЗДНЫХ ПОСТУПЛЕНИЙ ЗАПЛАНИРОВАН В РАЗМЕРЕ, ОПРЕДЕЛЕННОМ ПРОЕКТОМ ЗАКОНА МУРМАНСКОЙ ОБЛАСТИ «ОБ ОБЛАСТНОМ БЮДЖЕТЕ НА 2024 ГОД И ПЛАНОВЫЙ ПЕРИОД 2025 И 2026 ГОДОВ»</a:t>
            </a:r>
            <a:endParaRPr lang="ru-RU" sz="1300" dirty="0">
              <a:solidFill>
                <a:schemeClr val="tx1"/>
              </a:solidFill>
            </a:endParaRPr>
          </a:p>
        </p:txBody>
      </p:sp>
      <p:pic>
        <p:nvPicPr>
          <p:cNvPr id="30" name="Рисунок 2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92783" y="5288454"/>
            <a:ext cx="292584" cy="2742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20973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612140" y="288370"/>
            <a:ext cx="11018520" cy="647784"/>
          </a:xfrm>
        </p:spPr>
        <p:txBody>
          <a:bodyPr>
            <a:normAutofit/>
          </a:bodyPr>
          <a:lstStyle/>
          <a:p>
            <a:pPr lvl="0" defTabSz="914400">
              <a:spcBef>
                <a:spcPts val="0"/>
              </a:spcBef>
            </a:pPr>
            <a:r>
              <a:rPr lang="ru-RU" sz="2500" dirty="0">
                <a:solidFill>
                  <a:prstClr val="black">
                    <a:tint val="75000"/>
                  </a:prstClr>
                </a:solidFill>
                <a:latin typeface="Bahnschrift Condensed" pitchFamily="34" charset="0"/>
                <a:ea typeface="+mn-ea"/>
                <a:cs typeface="+mn-cs"/>
              </a:rPr>
              <a:t>ПРОЕКТ БЮДЖЕТА ОКРУГА НА </a:t>
            </a:r>
            <a:r>
              <a:rPr lang="ru-RU" sz="2500" dirty="0" smtClean="0">
                <a:solidFill>
                  <a:prstClr val="black">
                    <a:tint val="75000"/>
                  </a:prstClr>
                </a:solidFill>
                <a:latin typeface="Bahnschrift Condensed" pitchFamily="34" charset="0"/>
                <a:ea typeface="+mn-ea"/>
                <a:cs typeface="+mn-cs"/>
              </a:rPr>
              <a:t>2024-2026 ГОДЫ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2737024" y="1000840"/>
            <a:ext cx="66967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Bahnschrift Condensed" pitchFamily="34" charset="0"/>
              </a:rPr>
              <a:t>-</a:t>
            </a:r>
            <a:r>
              <a:rPr lang="ru-RU" sz="2800" dirty="0" smtClean="0">
                <a:latin typeface="Bahnschrift Condensed" pitchFamily="34" charset="0"/>
              </a:rPr>
              <a:t> </a:t>
            </a:r>
            <a:r>
              <a:rPr lang="ru-RU" sz="2800" dirty="0" smtClean="0">
                <a:solidFill>
                  <a:srgbClr val="0070C0"/>
                </a:solidFill>
                <a:latin typeface="Bahnschrift Condensed" pitchFamily="34" charset="0"/>
              </a:rPr>
              <a:t>НАЛОГОВЫЕ И НЕНАЛОГОВЫЕ ДОХОДЫ </a:t>
            </a:r>
            <a:r>
              <a:rPr lang="ru-RU" sz="2800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Bahnschrift Condensed" pitchFamily="34" charset="0"/>
              </a:rPr>
              <a:t>-</a:t>
            </a:r>
            <a:endParaRPr lang="ru-RU" sz="2800" dirty="0">
              <a:solidFill>
                <a:schemeClr val="accent2">
                  <a:lumMod val="60000"/>
                  <a:lumOff val="40000"/>
                </a:schemeClr>
              </a:solidFill>
              <a:latin typeface="Bahnschrift Condensed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9581777" y="1453040"/>
            <a:ext cx="18722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Bahnschrift Condensed" pitchFamily="34" charset="0"/>
              </a:rPr>
              <a:t>НА 2024 ГОД</a:t>
            </a:r>
            <a:endParaRPr lang="ru-RU" sz="2000" dirty="0">
              <a:solidFill>
                <a:schemeClr val="accent2">
                  <a:lumMod val="60000"/>
                  <a:lumOff val="40000"/>
                </a:schemeClr>
              </a:solidFill>
              <a:latin typeface="Bahnschrift Condensed" pitchFamily="34" charset="0"/>
            </a:endParaRPr>
          </a:p>
        </p:txBody>
      </p:sp>
      <p:graphicFrame>
        <p:nvGraphicFramePr>
          <p:cNvPr id="2" name="Диаграмма 1"/>
          <p:cNvGraphicFramePr/>
          <p:nvPr>
            <p:extLst>
              <p:ext uri="{D42A27DB-BD31-4B8C-83A1-F6EECF244321}">
                <p14:modId xmlns:p14="http://schemas.microsoft.com/office/powerpoint/2010/main" val="3579193427"/>
              </p:ext>
            </p:extLst>
          </p:nvPr>
        </p:nvGraphicFramePr>
        <p:xfrm>
          <a:off x="288752" y="2160290"/>
          <a:ext cx="4320479" cy="416462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1527435" y="3600450"/>
            <a:ext cx="1983235" cy="101053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500" b="1" dirty="0" smtClean="0">
                <a:solidFill>
                  <a:srgbClr val="0070C0"/>
                </a:solidFill>
                <a:latin typeface="Arial Narrow" pitchFamily="34" charset="0"/>
              </a:rPr>
              <a:t> 1 139,0</a:t>
            </a:r>
            <a:r>
              <a:rPr lang="ru-RU" sz="3500" dirty="0" smtClean="0"/>
              <a:t> </a:t>
            </a:r>
          </a:p>
          <a:p>
            <a:pPr algn="ctr">
              <a:lnSpc>
                <a:spcPts val="1400"/>
              </a:lnSpc>
            </a:pPr>
            <a:r>
              <a:rPr lang="ru-RU" u="sng" dirty="0" smtClean="0">
                <a:uFill>
                  <a:solidFill>
                    <a:schemeClr val="accent6">
                      <a:lumMod val="75000"/>
                    </a:schemeClr>
                  </a:solidFill>
                </a:uFill>
              </a:rPr>
              <a:t>млн. рублей</a:t>
            </a:r>
          </a:p>
          <a:p>
            <a:pPr algn="ctr"/>
            <a:r>
              <a:rPr lang="ru-RU" sz="1300" b="1" dirty="0" smtClean="0">
                <a:solidFill>
                  <a:schemeClr val="accent6">
                    <a:lumMod val="75000"/>
                  </a:schemeClr>
                </a:solidFill>
                <a:latin typeface="Arial Narrow" pitchFamily="34" charset="0"/>
              </a:rPr>
              <a:t>+93,5</a:t>
            </a:r>
            <a:r>
              <a:rPr lang="ru-RU" sz="1300" dirty="0" smtClean="0">
                <a:solidFill>
                  <a:schemeClr val="accent6">
                    <a:lumMod val="75000"/>
                  </a:schemeClr>
                </a:solidFill>
                <a:latin typeface="Arial Narrow" pitchFamily="34" charset="0"/>
              </a:rPr>
              <a:t> </a:t>
            </a:r>
            <a:r>
              <a:rPr lang="ru-RU" sz="1200" dirty="0" smtClean="0">
                <a:latin typeface="Arial Narrow" pitchFamily="34" charset="0"/>
              </a:rPr>
              <a:t>млн. рублей к 2023 году</a:t>
            </a:r>
            <a:endParaRPr lang="ru-RU" sz="1200" dirty="0">
              <a:latin typeface="Arial Narrow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106899" y="5328642"/>
            <a:ext cx="28803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solidFill>
                  <a:srgbClr val="FFFFFF"/>
                </a:solidFill>
                <a:latin typeface="Arial Narrow" pitchFamily="34" charset="0"/>
              </a:rPr>
              <a:t>Налог на доходы физических лиц</a:t>
            </a:r>
          </a:p>
          <a:p>
            <a:pPr algn="ctr"/>
            <a:r>
              <a:rPr lang="ru-RU" sz="1400" b="1" dirty="0" smtClean="0">
                <a:solidFill>
                  <a:srgbClr val="FFFFFF"/>
                </a:solidFill>
                <a:latin typeface="Arial Narrow" pitchFamily="34" charset="0"/>
              </a:rPr>
              <a:t>68,0%</a:t>
            </a:r>
            <a:endParaRPr lang="ru-RU" sz="1400" b="1" dirty="0">
              <a:solidFill>
                <a:srgbClr val="FFFFFF"/>
              </a:solidFill>
              <a:latin typeface="Arial Narrow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329312" y="2088282"/>
            <a:ext cx="2664296" cy="1296144"/>
          </a:xfrm>
          <a:prstGeom prst="rect">
            <a:avLst/>
          </a:prstGeom>
          <a:solidFill>
            <a:schemeClr val="bg1"/>
          </a:solidFill>
          <a:ln w="19050">
            <a:solidFill>
              <a:srgbClr val="4482E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marL="361950"/>
            <a:r>
              <a:rPr lang="ru-RU" sz="1600" dirty="0" smtClean="0">
                <a:solidFill>
                  <a:schemeClr val="tx1"/>
                </a:solidFill>
                <a:latin typeface="Arial Narrow" pitchFamily="34" charset="0"/>
              </a:rPr>
              <a:t>Налог на доходы физических лиц</a:t>
            </a:r>
          </a:p>
          <a:p>
            <a:pPr marL="447675"/>
            <a:endParaRPr lang="ru-RU" sz="200" dirty="0" smtClean="0">
              <a:solidFill>
                <a:schemeClr val="tx1"/>
              </a:solidFill>
              <a:latin typeface="Arial Narrow" pitchFamily="34" charset="0"/>
            </a:endParaRPr>
          </a:p>
          <a:p>
            <a:pPr algn="ctr"/>
            <a:r>
              <a:rPr lang="ru-RU" sz="2500" b="1" dirty="0" smtClean="0">
                <a:solidFill>
                  <a:srgbClr val="0070C0"/>
                </a:solidFill>
                <a:latin typeface="Arial Narrow" pitchFamily="34" charset="0"/>
              </a:rPr>
              <a:t>774,0</a:t>
            </a:r>
            <a:r>
              <a:rPr lang="ru-RU" b="1" dirty="0" smtClean="0">
                <a:solidFill>
                  <a:schemeClr val="tx1"/>
                </a:solidFill>
                <a:latin typeface="Arial Narrow" pitchFamily="34" charset="0"/>
              </a:rPr>
              <a:t> </a:t>
            </a:r>
            <a:r>
              <a:rPr lang="ru-RU" sz="1400" dirty="0" err="1" smtClean="0">
                <a:solidFill>
                  <a:schemeClr val="tx1"/>
                </a:solidFill>
                <a:latin typeface="Arial Narrow" pitchFamily="34" charset="0"/>
              </a:rPr>
              <a:t>млн.рублей</a:t>
            </a:r>
            <a:endParaRPr lang="ru-RU" sz="1400" dirty="0" smtClean="0">
              <a:solidFill>
                <a:schemeClr val="tx1"/>
              </a:solidFill>
              <a:latin typeface="Arial Narrow" pitchFamily="34" charset="0"/>
            </a:endParaRPr>
          </a:p>
          <a:p>
            <a:pPr algn="ctr"/>
            <a:r>
              <a:rPr lang="ru-RU" sz="1400" b="1" dirty="0" smtClean="0">
                <a:solidFill>
                  <a:schemeClr val="accent6">
                    <a:lumMod val="75000"/>
                  </a:schemeClr>
                </a:solidFill>
                <a:latin typeface="Arial Narrow" pitchFamily="34" charset="0"/>
              </a:rPr>
              <a:t>+ </a:t>
            </a:r>
            <a:r>
              <a:rPr lang="ru-RU" sz="1300" b="1" dirty="0" smtClean="0">
                <a:solidFill>
                  <a:schemeClr val="accent6">
                    <a:lumMod val="75000"/>
                  </a:schemeClr>
                </a:solidFill>
                <a:latin typeface="Arial Narrow" pitchFamily="34" charset="0"/>
              </a:rPr>
              <a:t>76,4</a:t>
            </a:r>
            <a:r>
              <a:rPr lang="ru-RU" sz="1400" b="1" dirty="0" smtClean="0">
                <a:solidFill>
                  <a:schemeClr val="accent6">
                    <a:lumMod val="75000"/>
                  </a:schemeClr>
                </a:solidFill>
                <a:latin typeface="Arial Narrow" pitchFamily="34" charset="0"/>
              </a:rPr>
              <a:t> </a:t>
            </a:r>
            <a:r>
              <a:rPr lang="ru-RU" sz="1200" dirty="0" smtClean="0">
                <a:solidFill>
                  <a:schemeClr val="tx1"/>
                </a:solidFill>
                <a:latin typeface="Arial Narrow" pitchFamily="34" charset="0"/>
              </a:rPr>
              <a:t>млн. рублей к 2023 году</a:t>
            </a:r>
            <a:endParaRPr lang="ru-RU" sz="1200" dirty="0">
              <a:solidFill>
                <a:schemeClr val="tx1"/>
              </a:solidFill>
              <a:latin typeface="Arial Narrow" pitchFamily="34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8425656" y="2088282"/>
            <a:ext cx="2664296" cy="1296144"/>
          </a:xfrm>
          <a:prstGeom prst="rect">
            <a:avLst/>
          </a:prstGeom>
          <a:solidFill>
            <a:schemeClr val="bg1"/>
          </a:solidFill>
          <a:ln w="19050">
            <a:solidFill>
              <a:srgbClr val="4482E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marL="361950"/>
            <a:r>
              <a:rPr lang="ru-RU" sz="1600" dirty="0" smtClean="0">
                <a:solidFill>
                  <a:schemeClr val="tx1"/>
                </a:solidFill>
                <a:latin typeface="Arial Narrow" pitchFamily="34" charset="0"/>
              </a:rPr>
              <a:t>Налог на совокупный доход</a:t>
            </a:r>
          </a:p>
          <a:p>
            <a:pPr marL="447675"/>
            <a:endParaRPr lang="ru-RU" sz="200" dirty="0" smtClean="0">
              <a:solidFill>
                <a:schemeClr val="tx1"/>
              </a:solidFill>
              <a:latin typeface="Arial Narrow" pitchFamily="34" charset="0"/>
            </a:endParaRPr>
          </a:p>
          <a:p>
            <a:pPr algn="ctr"/>
            <a:r>
              <a:rPr lang="ru-RU" sz="2500" b="1" dirty="0" smtClean="0">
                <a:solidFill>
                  <a:srgbClr val="0070C0"/>
                </a:solidFill>
                <a:latin typeface="Arial Narrow" pitchFamily="34" charset="0"/>
              </a:rPr>
              <a:t>138,8</a:t>
            </a:r>
            <a:r>
              <a:rPr lang="ru-RU" b="1" dirty="0" smtClean="0">
                <a:solidFill>
                  <a:schemeClr val="tx1"/>
                </a:solidFill>
                <a:latin typeface="Arial Narrow" pitchFamily="34" charset="0"/>
              </a:rPr>
              <a:t> </a:t>
            </a:r>
            <a:r>
              <a:rPr lang="ru-RU" sz="1400" dirty="0" err="1" smtClean="0">
                <a:solidFill>
                  <a:schemeClr val="tx1"/>
                </a:solidFill>
                <a:latin typeface="Arial Narrow" pitchFamily="34" charset="0"/>
              </a:rPr>
              <a:t>млн.рублей</a:t>
            </a:r>
            <a:endParaRPr lang="ru-RU" sz="1400" dirty="0" smtClean="0">
              <a:solidFill>
                <a:schemeClr val="tx1"/>
              </a:solidFill>
              <a:latin typeface="Arial Narrow" pitchFamily="34" charset="0"/>
            </a:endParaRPr>
          </a:p>
          <a:p>
            <a:pPr algn="ctr"/>
            <a:r>
              <a:rPr lang="ru-RU" sz="1400" b="1" dirty="0" smtClean="0">
                <a:solidFill>
                  <a:schemeClr val="accent6">
                    <a:lumMod val="75000"/>
                  </a:schemeClr>
                </a:solidFill>
                <a:latin typeface="Arial Narrow" pitchFamily="34" charset="0"/>
              </a:rPr>
              <a:t>+ </a:t>
            </a:r>
            <a:r>
              <a:rPr lang="ru-RU" sz="1300" b="1" dirty="0" smtClean="0">
                <a:solidFill>
                  <a:schemeClr val="accent6">
                    <a:lumMod val="75000"/>
                  </a:schemeClr>
                </a:solidFill>
                <a:latin typeface="Arial Narrow" pitchFamily="34" charset="0"/>
              </a:rPr>
              <a:t>15,5</a:t>
            </a:r>
            <a:r>
              <a:rPr lang="ru-RU" sz="1400" b="1" dirty="0" smtClean="0">
                <a:solidFill>
                  <a:schemeClr val="accent6">
                    <a:lumMod val="75000"/>
                  </a:schemeClr>
                </a:solidFill>
                <a:latin typeface="Arial Narrow" pitchFamily="34" charset="0"/>
              </a:rPr>
              <a:t> </a:t>
            </a:r>
            <a:r>
              <a:rPr lang="ru-RU" sz="1200" dirty="0" smtClean="0">
                <a:solidFill>
                  <a:schemeClr val="tx1"/>
                </a:solidFill>
                <a:latin typeface="Arial Narrow" pitchFamily="34" charset="0"/>
              </a:rPr>
              <a:t>млн. рублей к 2023 году</a:t>
            </a:r>
            <a:endParaRPr lang="ru-RU" sz="1200" dirty="0">
              <a:solidFill>
                <a:schemeClr val="tx1"/>
              </a:solidFill>
              <a:latin typeface="Arial Narrow" pitchFamily="34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5329312" y="3600450"/>
            <a:ext cx="2664296" cy="1296144"/>
          </a:xfrm>
          <a:prstGeom prst="rect">
            <a:avLst/>
          </a:prstGeom>
          <a:solidFill>
            <a:schemeClr val="bg1"/>
          </a:solidFill>
          <a:ln w="19050">
            <a:solidFill>
              <a:srgbClr val="4482E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marL="361950"/>
            <a:r>
              <a:rPr lang="ru-RU" sz="1600" dirty="0" smtClean="0">
                <a:solidFill>
                  <a:schemeClr val="tx1"/>
                </a:solidFill>
                <a:latin typeface="Arial Narrow" pitchFamily="34" charset="0"/>
              </a:rPr>
              <a:t>Акцизы</a:t>
            </a:r>
          </a:p>
          <a:p>
            <a:pPr marL="361950"/>
            <a:endParaRPr lang="ru-RU" sz="200" dirty="0" smtClean="0">
              <a:solidFill>
                <a:schemeClr val="tx1"/>
              </a:solidFill>
              <a:latin typeface="Arial Narrow" pitchFamily="34" charset="0"/>
            </a:endParaRPr>
          </a:p>
          <a:p>
            <a:pPr marL="361950"/>
            <a:endParaRPr lang="ru-RU" sz="200" dirty="0" smtClean="0">
              <a:solidFill>
                <a:schemeClr val="tx1"/>
              </a:solidFill>
              <a:latin typeface="Arial Narrow" pitchFamily="34" charset="0"/>
            </a:endParaRPr>
          </a:p>
          <a:p>
            <a:pPr marL="361950"/>
            <a:endParaRPr lang="ru-RU" sz="200" dirty="0">
              <a:solidFill>
                <a:schemeClr val="tx1"/>
              </a:solidFill>
              <a:latin typeface="Arial Narrow" pitchFamily="34" charset="0"/>
            </a:endParaRPr>
          </a:p>
          <a:p>
            <a:pPr marL="361950"/>
            <a:endParaRPr lang="ru-RU" sz="200" dirty="0" smtClean="0">
              <a:solidFill>
                <a:schemeClr val="tx1"/>
              </a:solidFill>
              <a:latin typeface="Arial Narrow" pitchFamily="34" charset="0"/>
            </a:endParaRPr>
          </a:p>
          <a:p>
            <a:pPr algn="ctr"/>
            <a:r>
              <a:rPr lang="ru-RU" sz="2500" b="1" dirty="0" smtClean="0">
                <a:solidFill>
                  <a:srgbClr val="0070C0"/>
                </a:solidFill>
                <a:latin typeface="Arial Narrow" pitchFamily="34" charset="0"/>
              </a:rPr>
              <a:t>17,1</a:t>
            </a:r>
            <a:r>
              <a:rPr lang="ru-RU" b="1" dirty="0" smtClean="0">
                <a:solidFill>
                  <a:schemeClr val="tx1"/>
                </a:solidFill>
                <a:latin typeface="Arial Narrow" pitchFamily="34" charset="0"/>
              </a:rPr>
              <a:t> </a:t>
            </a:r>
            <a:r>
              <a:rPr lang="ru-RU" sz="1400" dirty="0" err="1" smtClean="0">
                <a:solidFill>
                  <a:schemeClr val="tx1"/>
                </a:solidFill>
                <a:latin typeface="Arial Narrow" pitchFamily="34" charset="0"/>
              </a:rPr>
              <a:t>млн.рублей</a:t>
            </a:r>
            <a:endParaRPr lang="ru-RU" sz="1400" dirty="0" smtClean="0">
              <a:solidFill>
                <a:schemeClr val="tx1"/>
              </a:solidFill>
              <a:latin typeface="Arial Narrow" pitchFamily="34" charset="0"/>
            </a:endParaRPr>
          </a:p>
          <a:p>
            <a:pPr algn="ctr"/>
            <a:r>
              <a:rPr lang="ru-RU" sz="1400" b="1" dirty="0" smtClean="0">
                <a:solidFill>
                  <a:schemeClr val="accent6">
                    <a:lumMod val="75000"/>
                  </a:schemeClr>
                </a:solidFill>
                <a:latin typeface="Arial Narrow" pitchFamily="34" charset="0"/>
              </a:rPr>
              <a:t>+0,2 </a:t>
            </a:r>
            <a:r>
              <a:rPr lang="ru-RU" sz="1200" dirty="0" smtClean="0">
                <a:solidFill>
                  <a:schemeClr val="tx1"/>
                </a:solidFill>
                <a:latin typeface="Arial Narrow" pitchFamily="34" charset="0"/>
              </a:rPr>
              <a:t>млн. рублей к 2023 году</a:t>
            </a:r>
            <a:endParaRPr lang="ru-RU" sz="1200" dirty="0">
              <a:solidFill>
                <a:schemeClr val="tx1"/>
              </a:solidFill>
              <a:latin typeface="Arial Narrow" pitchFamily="34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8425656" y="3600450"/>
            <a:ext cx="2664296" cy="1296144"/>
          </a:xfrm>
          <a:prstGeom prst="rect">
            <a:avLst/>
          </a:prstGeom>
          <a:solidFill>
            <a:schemeClr val="bg1"/>
          </a:solidFill>
          <a:ln w="19050">
            <a:solidFill>
              <a:srgbClr val="4482E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marL="361950"/>
            <a:r>
              <a:rPr lang="ru-RU" sz="1600" dirty="0" smtClean="0">
                <a:solidFill>
                  <a:schemeClr val="tx1"/>
                </a:solidFill>
                <a:latin typeface="Arial Narrow" pitchFamily="34" charset="0"/>
              </a:rPr>
              <a:t>Налог на имущество физических лиц</a:t>
            </a:r>
          </a:p>
          <a:p>
            <a:pPr marL="447675"/>
            <a:endParaRPr lang="ru-RU" sz="200" dirty="0" smtClean="0">
              <a:solidFill>
                <a:schemeClr val="tx1"/>
              </a:solidFill>
              <a:latin typeface="Arial Narrow" pitchFamily="34" charset="0"/>
            </a:endParaRPr>
          </a:p>
          <a:p>
            <a:pPr algn="ctr"/>
            <a:r>
              <a:rPr lang="ru-RU" sz="2500" b="1" dirty="0" smtClean="0">
                <a:solidFill>
                  <a:srgbClr val="0070C0"/>
                </a:solidFill>
                <a:latin typeface="Arial Narrow" pitchFamily="34" charset="0"/>
              </a:rPr>
              <a:t>9,5</a:t>
            </a:r>
            <a:r>
              <a:rPr lang="ru-RU" sz="2500" b="1" dirty="0" smtClean="0">
                <a:solidFill>
                  <a:schemeClr val="tx1"/>
                </a:solidFill>
                <a:latin typeface="Arial Narrow" pitchFamily="34" charset="0"/>
              </a:rPr>
              <a:t> </a:t>
            </a:r>
            <a:r>
              <a:rPr lang="ru-RU" sz="1400" dirty="0" err="1" smtClean="0">
                <a:solidFill>
                  <a:schemeClr val="tx1"/>
                </a:solidFill>
                <a:latin typeface="Arial Narrow" pitchFamily="34" charset="0"/>
              </a:rPr>
              <a:t>млн.рублей</a:t>
            </a:r>
            <a:endParaRPr lang="ru-RU" sz="1400" dirty="0" smtClean="0">
              <a:solidFill>
                <a:schemeClr val="tx1"/>
              </a:solidFill>
              <a:latin typeface="Arial Narrow" pitchFamily="34" charset="0"/>
            </a:endParaRPr>
          </a:p>
          <a:p>
            <a:pPr algn="ctr"/>
            <a:r>
              <a:rPr lang="ru-RU" sz="1400" b="1" dirty="0" smtClean="0">
                <a:solidFill>
                  <a:schemeClr val="accent6">
                    <a:lumMod val="75000"/>
                  </a:schemeClr>
                </a:solidFill>
                <a:latin typeface="Arial Narrow" pitchFamily="34" charset="0"/>
              </a:rPr>
              <a:t>+ </a:t>
            </a:r>
            <a:r>
              <a:rPr lang="ru-RU" sz="1300" b="1" dirty="0" smtClean="0">
                <a:solidFill>
                  <a:schemeClr val="accent6">
                    <a:lumMod val="75000"/>
                  </a:schemeClr>
                </a:solidFill>
                <a:latin typeface="Arial Narrow" pitchFamily="34" charset="0"/>
              </a:rPr>
              <a:t>0,9</a:t>
            </a:r>
            <a:r>
              <a:rPr lang="ru-RU" sz="1400" b="1" dirty="0" smtClean="0">
                <a:solidFill>
                  <a:schemeClr val="accent6">
                    <a:lumMod val="75000"/>
                  </a:schemeClr>
                </a:solidFill>
                <a:latin typeface="Arial Narrow" pitchFamily="34" charset="0"/>
              </a:rPr>
              <a:t> </a:t>
            </a:r>
            <a:r>
              <a:rPr lang="ru-RU" sz="1200" dirty="0" smtClean="0">
                <a:solidFill>
                  <a:schemeClr val="tx1"/>
                </a:solidFill>
                <a:latin typeface="Arial Narrow" pitchFamily="34" charset="0"/>
              </a:rPr>
              <a:t>млн. рублей к 2023 году</a:t>
            </a:r>
            <a:endParaRPr lang="ru-RU" sz="1200" dirty="0">
              <a:solidFill>
                <a:schemeClr val="tx1"/>
              </a:solidFill>
              <a:latin typeface="Arial Narrow" pitchFamily="34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8456364" y="5112618"/>
            <a:ext cx="2664296" cy="1296144"/>
          </a:xfrm>
          <a:prstGeom prst="rect">
            <a:avLst/>
          </a:prstGeom>
          <a:solidFill>
            <a:schemeClr val="bg1"/>
          </a:solidFill>
          <a:ln w="19050">
            <a:solidFill>
              <a:srgbClr val="4482E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marL="361950"/>
            <a:r>
              <a:rPr lang="ru-RU" sz="1600" dirty="0" smtClean="0">
                <a:solidFill>
                  <a:schemeClr val="tx1"/>
                </a:solidFill>
                <a:latin typeface="Arial Narrow" pitchFamily="34" charset="0"/>
              </a:rPr>
              <a:t>Прочие доходы</a:t>
            </a:r>
          </a:p>
          <a:p>
            <a:pPr marL="447675"/>
            <a:endParaRPr lang="ru-RU" sz="200" dirty="0" smtClean="0">
              <a:solidFill>
                <a:schemeClr val="tx1"/>
              </a:solidFill>
              <a:latin typeface="Arial Narrow" pitchFamily="34" charset="0"/>
            </a:endParaRPr>
          </a:p>
          <a:p>
            <a:pPr algn="ctr"/>
            <a:r>
              <a:rPr lang="ru-RU" sz="2500" b="1" dirty="0" smtClean="0">
                <a:solidFill>
                  <a:srgbClr val="0070C0"/>
                </a:solidFill>
                <a:latin typeface="Arial Narrow" pitchFamily="34" charset="0"/>
              </a:rPr>
              <a:t>199,6</a:t>
            </a:r>
            <a:r>
              <a:rPr lang="ru-RU" b="1" dirty="0" smtClean="0">
                <a:solidFill>
                  <a:schemeClr val="tx1"/>
                </a:solidFill>
                <a:latin typeface="Arial Narrow" pitchFamily="34" charset="0"/>
              </a:rPr>
              <a:t> </a:t>
            </a:r>
            <a:r>
              <a:rPr lang="ru-RU" sz="1400" dirty="0" err="1" smtClean="0">
                <a:solidFill>
                  <a:schemeClr val="tx1"/>
                </a:solidFill>
                <a:latin typeface="Arial Narrow" pitchFamily="34" charset="0"/>
              </a:rPr>
              <a:t>млн.рублей</a:t>
            </a:r>
            <a:endParaRPr lang="ru-RU" sz="1400" dirty="0" smtClean="0">
              <a:solidFill>
                <a:schemeClr val="tx1"/>
              </a:solidFill>
              <a:latin typeface="Arial Narrow" pitchFamily="34" charset="0"/>
            </a:endParaRPr>
          </a:p>
          <a:p>
            <a:pPr algn="ctr"/>
            <a:r>
              <a:rPr lang="ru-RU" sz="1300" b="1" dirty="0" smtClean="0">
                <a:solidFill>
                  <a:schemeClr val="accent6">
                    <a:lumMod val="75000"/>
                  </a:schemeClr>
                </a:solidFill>
                <a:latin typeface="Arial Narrow" pitchFamily="34" charset="0"/>
              </a:rPr>
              <a:t>+ 0,5  </a:t>
            </a:r>
            <a:r>
              <a:rPr lang="ru-RU" sz="1200" dirty="0" smtClean="0">
                <a:solidFill>
                  <a:schemeClr val="tx1"/>
                </a:solidFill>
                <a:latin typeface="Arial Narrow" pitchFamily="34" charset="0"/>
              </a:rPr>
              <a:t>млн. рублей к 2023 году</a:t>
            </a:r>
            <a:endParaRPr lang="ru-RU" sz="1200" dirty="0">
              <a:solidFill>
                <a:schemeClr val="tx1"/>
              </a:solidFill>
              <a:latin typeface="Arial Narrow" pitchFamily="34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53648" y="3563330"/>
            <a:ext cx="432047" cy="521718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31422" y="4964893"/>
            <a:ext cx="526281" cy="510802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7304" y="2016273"/>
            <a:ext cx="497052" cy="517435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31422" y="2015185"/>
            <a:ext cx="481174" cy="438967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/>
        </p:nvPicPr>
        <p:blipFill>
          <a:blip r:embed="rId7" cstate="print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V="1">
            <a:off x="5150412" y="3468770"/>
            <a:ext cx="563728" cy="563728"/>
          </a:xfrm>
          <a:prstGeom prst="rect">
            <a:avLst/>
          </a:prstGeom>
          <a:scene3d>
            <a:camera prst="orthographicFront">
              <a:rot lat="0" lon="0" rev="10799999"/>
            </a:camera>
            <a:lightRig rig="threePt" dir="t"/>
          </a:scene3d>
        </p:spPr>
      </p:pic>
      <p:sp>
        <p:nvSpPr>
          <p:cNvPr id="22" name="Прямоугольник 21"/>
          <p:cNvSpPr/>
          <p:nvPr/>
        </p:nvSpPr>
        <p:spPr>
          <a:xfrm>
            <a:off x="5339829" y="5112618"/>
            <a:ext cx="2664296" cy="1296144"/>
          </a:xfrm>
          <a:prstGeom prst="rect">
            <a:avLst/>
          </a:prstGeom>
          <a:solidFill>
            <a:srgbClr val="0070C0"/>
          </a:solidFill>
          <a:ln w="19050">
            <a:solidFill>
              <a:srgbClr val="4482E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endParaRPr lang="ru-RU" sz="1400" dirty="0">
              <a:solidFill>
                <a:schemeClr val="tx1"/>
              </a:solidFill>
              <a:latin typeface="Arial Narrow" pitchFamily="34" charset="0"/>
            </a:endParaRPr>
          </a:p>
          <a:p>
            <a:pPr algn="ctr"/>
            <a:r>
              <a:rPr lang="ru-RU" sz="2900" b="1" dirty="0" smtClean="0">
                <a:solidFill>
                  <a:schemeClr val="bg1"/>
                </a:solidFill>
                <a:latin typeface="Arial Narrow" pitchFamily="34" charset="0"/>
              </a:rPr>
              <a:t>35,3%</a:t>
            </a:r>
          </a:p>
          <a:p>
            <a:pPr algn="ctr"/>
            <a:endParaRPr lang="ru-RU" sz="500" dirty="0" smtClean="0">
              <a:solidFill>
                <a:schemeClr val="tx1"/>
              </a:solidFill>
              <a:latin typeface="Arial Narrow" pitchFamily="34" charset="0"/>
            </a:endParaRPr>
          </a:p>
          <a:p>
            <a:r>
              <a:rPr lang="ru-RU" sz="1400" b="1" dirty="0" smtClean="0">
                <a:solidFill>
                  <a:schemeClr val="bg1"/>
                </a:solidFill>
                <a:latin typeface="Arial Narrow" pitchFamily="34" charset="0"/>
              </a:rPr>
              <a:t>ДОЛЯ СОБСТВЕННЫХ ДОХОДОВ В ОБЩЕМ ОБЪЕМЕ ДОХОДОВ</a:t>
            </a:r>
            <a:endParaRPr lang="ru-RU" sz="1200" dirty="0">
              <a:solidFill>
                <a:schemeClr val="bg1"/>
              </a:solidFill>
              <a:latin typeface="Arial Narrow" pitchFamily="34" charset="0"/>
            </a:endParaRPr>
          </a:p>
        </p:txBody>
      </p:sp>
      <p:graphicFrame>
        <p:nvGraphicFramePr>
          <p:cNvPr id="21" name="Диаграмма 20"/>
          <p:cNvGraphicFramePr/>
          <p:nvPr>
            <p:extLst>
              <p:ext uri="{D42A27DB-BD31-4B8C-83A1-F6EECF244321}">
                <p14:modId xmlns:p14="http://schemas.microsoft.com/office/powerpoint/2010/main" val="3038198039"/>
              </p:ext>
            </p:extLst>
          </p:nvPr>
        </p:nvGraphicFramePr>
        <p:xfrm>
          <a:off x="5339829" y="4943536"/>
          <a:ext cx="984590" cy="97332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9"/>
          </a:graphicData>
        </a:graphic>
      </p:graphicFrame>
    </p:spTree>
    <p:extLst>
      <p:ext uri="{BB962C8B-B14F-4D97-AF65-F5344CB8AC3E}">
        <p14:creationId xmlns:p14="http://schemas.microsoft.com/office/powerpoint/2010/main" val="1689618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612140" y="288370"/>
            <a:ext cx="11018520" cy="647784"/>
          </a:xfrm>
        </p:spPr>
        <p:txBody>
          <a:bodyPr>
            <a:normAutofit/>
          </a:bodyPr>
          <a:lstStyle/>
          <a:p>
            <a:pPr lvl="0" defTabSz="914400">
              <a:spcBef>
                <a:spcPts val="0"/>
              </a:spcBef>
            </a:pPr>
            <a:r>
              <a:rPr lang="ru-RU" sz="2500" dirty="0">
                <a:solidFill>
                  <a:prstClr val="black">
                    <a:tint val="75000"/>
                  </a:prstClr>
                </a:solidFill>
                <a:latin typeface="Bahnschrift Condensed" pitchFamily="34" charset="0"/>
                <a:ea typeface="+mn-ea"/>
                <a:cs typeface="+mn-cs"/>
              </a:rPr>
              <a:t>ПРОЕКТ БЮДЖЕТА ОКРУГА НА </a:t>
            </a:r>
            <a:r>
              <a:rPr lang="ru-RU" sz="2500" dirty="0" smtClean="0">
                <a:solidFill>
                  <a:prstClr val="black">
                    <a:tint val="75000"/>
                  </a:prstClr>
                </a:solidFill>
                <a:latin typeface="Bahnschrift Condensed" pitchFamily="34" charset="0"/>
                <a:ea typeface="+mn-ea"/>
                <a:cs typeface="+mn-cs"/>
              </a:rPr>
              <a:t>2024-2026 ГОДЫ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2737024" y="1000840"/>
            <a:ext cx="66967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Bahnschrift Condensed" pitchFamily="34" charset="0"/>
              </a:rPr>
              <a:t>-</a:t>
            </a:r>
            <a:r>
              <a:rPr lang="ru-RU" sz="2800" dirty="0" smtClean="0">
                <a:latin typeface="Bahnschrift Condensed" pitchFamily="34" charset="0"/>
              </a:rPr>
              <a:t> </a:t>
            </a:r>
            <a:r>
              <a:rPr lang="ru-RU" sz="2800" dirty="0" smtClean="0">
                <a:solidFill>
                  <a:srgbClr val="0070C0"/>
                </a:solidFill>
                <a:latin typeface="Bahnschrift Condensed" pitchFamily="34" charset="0"/>
              </a:rPr>
              <a:t>БЕЗВОЗМЕЗДНЫЕ ПОСТУПЛЕНИЯ </a:t>
            </a:r>
            <a:r>
              <a:rPr lang="ru-RU" sz="2800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Bahnschrift Condensed" pitchFamily="34" charset="0"/>
              </a:rPr>
              <a:t>-</a:t>
            </a:r>
            <a:endParaRPr lang="ru-RU" sz="2800" dirty="0">
              <a:solidFill>
                <a:schemeClr val="accent2">
                  <a:lumMod val="60000"/>
                  <a:lumOff val="40000"/>
                </a:schemeClr>
              </a:solidFill>
              <a:latin typeface="Bahnschrift Condensed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9581777" y="1453040"/>
            <a:ext cx="18722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Bahnschrift Condensed" pitchFamily="34" charset="0"/>
              </a:rPr>
              <a:t>НА 2024 ГОД</a:t>
            </a:r>
            <a:endParaRPr lang="ru-RU" sz="2000" dirty="0">
              <a:solidFill>
                <a:schemeClr val="accent2">
                  <a:lumMod val="60000"/>
                  <a:lumOff val="40000"/>
                </a:schemeClr>
              </a:solidFill>
              <a:latin typeface="Bahnschrift Condensed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106899" y="5328642"/>
            <a:ext cx="28803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solidFill>
                  <a:srgbClr val="FFFFFF"/>
                </a:solidFill>
                <a:latin typeface="Arial Narrow" pitchFamily="34" charset="0"/>
              </a:rPr>
              <a:t>Налог на доходы физических лиц</a:t>
            </a:r>
          </a:p>
          <a:p>
            <a:pPr algn="ctr"/>
            <a:r>
              <a:rPr lang="ru-RU" sz="1400" b="1" dirty="0" smtClean="0">
                <a:solidFill>
                  <a:srgbClr val="FFFFFF"/>
                </a:solidFill>
                <a:latin typeface="Arial Narrow" pitchFamily="34" charset="0"/>
              </a:rPr>
              <a:t>68,6%</a:t>
            </a:r>
            <a:endParaRPr lang="ru-RU" sz="1400" b="1" dirty="0">
              <a:solidFill>
                <a:srgbClr val="FFFFFF"/>
              </a:solidFill>
              <a:latin typeface="Arial Narrow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106899" y="3696841"/>
            <a:ext cx="2664296" cy="1296144"/>
          </a:xfrm>
          <a:prstGeom prst="rect">
            <a:avLst/>
          </a:prstGeom>
          <a:solidFill>
            <a:srgbClr val="EAEAEA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marL="542925"/>
            <a:r>
              <a:rPr lang="ru-RU" sz="2000" dirty="0" smtClean="0">
                <a:solidFill>
                  <a:schemeClr val="tx1"/>
                </a:solidFill>
                <a:latin typeface="Bahnschrift Condensed" pitchFamily="34" charset="0"/>
              </a:rPr>
              <a:t>ДОТАЦИИ</a:t>
            </a:r>
          </a:p>
          <a:p>
            <a:pPr marL="447675"/>
            <a:endParaRPr lang="ru-RU" sz="200" dirty="0" smtClean="0">
              <a:solidFill>
                <a:schemeClr val="tx1"/>
              </a:solidFill>
              <a:latin typeface="Arial Narrow" pitchFamily="34" charset="0"/>
            </a:endParaRPr>
          </a:p>
          <a:p>
            <a:pPr algn="ctr"/>
            <a:r>
              <a:rPr lang="ru-RU" sz="2500" b="1" dirty="0" smtClean="0">
                <a:solidFill>
                  <a:srgbClr val="4482E6"/>
                </a:solidFill>
                <a:latin typeface="Arial Narrow" pitchFamily="34" charset="0"/>
              </a:rPr>
              <a:t> </a:t>
            </a:r>
            <a:r>
              <a:rPr lang="ru-RU" sz="2500" b="1" dirty="0" smtClean="0">
                <a:solidFill>
                  <a:srgbClr val="0070C0"/>
                </a:solidFill>
                <a:latin typeface="Arial Narrow" pitchFamily="34" charset="0"/>
              </a:rPr>
              <a:t>281,1</a:t>
            </a:r>
            <a:r>
              <a:rPr lang="ru-RU" b="1" dirty="0" smtClean="0">
                <a:solidFill>
                  <a:schemeClr val="tx1"/>
                </a:solidFill>
                <a:latin typeface="Arial Narrow" pitchFamily="34" charset="0"/>
              </a:rPr>
              <a:t> </a:t>
            </a:r>
            <a:r>
              <a:rPr lang="ru-RU" sz="1400" dirty="0" smtClean="0">
                <a:solidFill>
                  <a:schemeClr val="tx1"/>
                </a:solidFill>
                <a:latin typeface="Arial Narrow" pitchFamily="34" charset="0"/>
              </a:rPr>
              <a:t>млн рублей</a:t>
            </a:r>
          </a:p>
          <a:p>
            <a:pPr algn="ctr"/>
            <a:r>
              <a:rPr lang="ru-RU" sz="1400" b="1" dirty="0">
                <a:solidFill>
                  <a:schemeClr val="accent6">
                    <a:lumMod val="75000"/>
                  </a:schemeClr>
                </a:solidFill>
                <a:latin typeface="Arial Narrow" pitchFamily="34" charset="0"/>
              </a:rPr>
              <a:t>-</a:t>
            </a:r>
            <a:r>
              <a:rPr lang="ru-RU" sz="1400" b="1" dirty="0" smtClean="0">
                <a:solidFill>
                  <a:schemeClr val="accent6">
                    <a:lumMod val="75000"/>
                  </a:schemeClr>
                </a:solidFill>
                <a:latin typeface="Arial Narrow" pitchFamily="34" charset="0"/>
              </a:rPr>
              <a:t> </a:t>
            </a:r>
            <a:r>
              <a:rPr lang="ru-RU" sz="1300" b="1" dirty="0" smtClean="0">
                <a:solidFill>
                  <a:schemeClr val="accent6">
                    <a:lumMod val="75000"/>
                  </a:schemeClr>
                </a:solidFill>
                <a:latin typeface="Arial Narrow" pitchFamily="34" charset="0"/>
              </a:rPr>
              <a:t>42,7</a:t>
            </a:r>
            <a:r>
              <a:rPr lang="ru-RU" sz="1400" b="1" dirty="0" smtClean="0">
                <a:solidFill>
                  <a:schemeClr val="accent6">
                    <a:lumMod val="75000"/>
                  </a:schemeClr>
                </a:solidFill>
                <a:latin typeface="Arial Narrow" pitchFamily="34" charset="0"/>
              </a:rPr>
              <a:t> </a:t>
            </a:r>
            <a:r>
              <a:rPr lang="ru-RU" sz="1200" dirty="0" smtClean="0">
                <a:solidFill>
                  <a:schemeClr val="tx1"/>
                </a:solidFill>
                <a:latin typeface="Arial Narrow" pitchFamily="34" charset="0"/>
              </a:rPr>
              <a:t>млн рублей к 2023 году</a:t>
            </a:r>
            <a:endParaRPr lang="ru-RU" sz="1200" dirty="0">
              <a:solidFill>
                <a:schemeClr val="tx1"/>
              </a:solidFill>
              <a:latin typeface="Arial Narrow" pitchFamily="34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3967276" y="3696841"/>
            <a:ext cx="2664296" cy="1296144"/>
          </a:xfrm>
          <a:prstGeom prst="rect">
            <a:avLst/>
          </a:prstGeom>
          <a:solidFill>
            <a:srgbClr val="EAEAEA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marL="361950"/>
            <a:r>
              <a:rPr lang="ru-RU" sz="2000" dirty="0" smtClean="0">
                <a:solidFill>
                  <a:schemeClr val="tx1"/>
                </a:solidFill>
                <a:latin typeface="Bahnschrift Condensed" pitchFamily="34" charset="0"/>
              </a:rPr>
              <a:t>    СУБВЕНЦИИ</a:t>
            </a:r>
          </a:p>
          <a:p>
            <a:pPr marL="447675"/>
            <a:endParaRPr lang="ru-RU" sz="200" dirty="0" smtClean="0">
              <a:solidFill>
                <a:schemeClr val="tx1"/>
              </a:solidFill>
              <a:latin typeface="Arial Narrow" pitchFamily="34" charset="0"/>
            </a:endParaRPr>
          </a:p>
          <a:p>
            <a:pPr algn="ctr"/>
            <a:r>
              <a:rPr lang="ru-RU" sz="2500" b="1" dirty="0" smtClean="0">
                <a:solidFill>
                  <a:srgbClr val="4482E6"/>
                </a:solidFill>
                <a:latin typeface="Arial Narrow" pitchFamily="34" charset="0"/>
              </a:rPr>
              <a:t>  </a:t>
            </a:r>
            <a:r>
              <a:rPr lang="ru-RU" sz="2500" b="1" dirty="0" smtClean="0">
                <a:solidFill>
                  <a:srgbClr val="0070C0"/>
                </a:solidFill>
                <a:latin typeface="Arial Narrow" pitchFamily="34" charset="0"/>
              </a:rPr>
              <a:t>1144,5</a:t>
            </a:r>
            <a:r>
              <a:rPr lang="ru-RU" b="1" dirty="0" smtClean="0">
                <a:solidFill>
                  <a:schemeClr val="tx1"/>
                </a:solidFill>
                <a:latin typeface="Arial Narrow" pitchFamily="34" charset="0"/>
              </a:rPr>
              <a:t> </a:t>
            </a:r>
            <a:r>
              <a:rPr lang="ru-RU" sz="1400" dirty="0" smtClean="0">
                <a:solidFill>
                  <a:schemeClr val="tx1"/>
                </a:solidFill>
                <a:latin typeface="Arial Narrow" pitchFamily="34" charset="0"/>
              </a:rPr>
              <a:t>млн рублей</a:t>
            </a:r>
          </a:p>
          <a:p>
            <a:pPr algn="ctr"/>
            <a:r>
              <a:rPr lang="ru-RU" sz="1400" b="1" dirty="0" smtClean="0">
                <a:solidFill>
                  <a:schemeClr val="accent6">
                    <a:lumMod val="75000"/>
                  </a:schemeClr>
                </a:solidFill>
                <a:latin typeface="Arial Narrow" pitchFamily="34" charset="0"/>
              </a:rPr>
              <a:t>+ </a:t>
            </a:r>
            <a:r>
              <a:rPr lang="ru-RU" sz="1300" b="1" dirty="0" smtClean="0">
                <a:solidFill>
                  <a:schemeClr val="accent6">
                    <a:lumMod val="75000"/>
                  </a:schemeClr>
                </a:solidFill>
                <a:latin typeface="Arial Narrow" pitchFamily="34" charset="0"/>
              </a:rPr>
              <a:t>152,7</a:t>
            </a:r>
            <a:r>
              <a:rPr lang="ru-RU" sz="1400" b="1" dirty="0" smtClean="0">
                <a:solidFill>
                  <a:schemeClr val="accent6">
                    <a:lumMod val="75000"/>
                  </a:schemeClr>
                </a:solidFill>
                <a:latin typeface="Arial Narrow" pitchFamily="34" charset="0"/>
              </a:rPr>
              <a:t> </a:t>
            </a:r>
            <a:r>
              <a:rPr lang="ru-RU" sz="1200" dirty="0" smtClean="0">
                <a:solidFill>
                  <a:schemeClr val="tx1"/>
                </a:solidFill>
                <a:latin typeface="Arial Narrow" pitchFamily="34" charset="0"/>
              </a:rPr>
              <a:t>млн рублей к 2023 году</a:t>
            </a:r>
            <a:endParaRPr lang="ru-RU" sz="1200" dirty="0">
              <a:solidFill>
                <a:schemeClr val="tx1"/>
              </a:solidFill>
              <a:latin typeface="Arial Narrow" pitchFamily="34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1106899" y="5151015"/>
            <a:ext cx="2664296" cy="1296144"/>
          </a:xfrm>
          <a:prstGeom prst="rect">
            <a:avLst/>
          </a:prstGeom>
          <a:solidFill>
            <a:srgbClr val="EAEAEA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marL="361950"/>
            <a:r>
              <a:rPr lang="ru-RU" sz="2000" dirty="0" smtClean="0">
                <a:solidFill>
                  <a:schemeClr val="tx1"/>
                </a:solidFill>
                <a:latin typeface="Bahnschrift SemiBold Condensed" pitchFamily="34" charset="0"/>
              </a:rPr>
              <a:t>    СУБСИДИИ</a:t>
            </a:r>
          </a:p>
          <a:p>
            <a:pPr marL="361950"/>
            <a:endParaRPr lang="ru-RU" sz="200" dirty="0" smtClean="0">
              <a:solidFill>
                <a:schemeClr val="tx1"/>
              </a:solidFill>
              <a:latin typeface="Arial Narrow" pitchFamily="34" charset="0"/>
            </a:endParaRPr>
          </a:p>
          <a:p>
            <a:pPr marL="361950"/>
            <a:endParaRPr lang="ru-RU" sz="200" dirty="0" smtClean="0">
              <a:solidFill>
                <a:schemeClr val="tx1"/>
              </a:solidFill>
              <a:latin typeface="Arial Narrow" pitchFamily="34" charset="0"/>
            </a:endParaRPr>
          </a:p>
          <a:p>
            <a:pPr marL="361950"/>
            <a:endParaRPr lang="ru-RU" sz="200" dirty="0">
              <a:solidFill>
                <a:schemeClr val="tx1"/>
              </a:solidFill>
              <a:latin typeface="Arial Narrow" pitchFamily="34" charset="0"/>
            </a:endParaRPr>
          </a:p>
          <a:p>
            <a:pPr marL="361950"/>
            <a:endParaRPr lang="ru-RU" sz="200" dirty="0" smtClean="0">
              <a:solidFill>
                <a:schemeClr val="tx1"/>
              </a:solidFill>
              <a:latin typeface="Arial Narrow" pitchFamily="34" charset="0"/>
            </a:endParaRPr>
          </a:p>
          <a:p>
            <a:pPr algn="ctr"/>
            <a:r>
              <a:rPr lang="ru-RU" sz="2500" b="1" dirty="0" smtClean="0">
                <a:solidFill>
                  <a:srgbClr val="4482E6"/>
                </a:solidFill>
                <a:latin typeface="Arial Narrow" pitchFamily="34" charset="0"/>
              </a:rPr>
              <a:t>  </a:t>
            </a:r>
            <a:r>
              <a:rPr lang="ru-RU" sz="2500" b="1" dirty="0" smtClean="0">
                <a:solidFill>
                  <a:srgbClr val="0070C0"/>
                </a:solidFill>
                <a:latin typeface="Arial Narrow" pitchFamily="34" charset="0"/>
              </a:rPr>
              <a:t>607,3</a:t>
            </a:r>
            <a:r>
              <a:rPr lang="ru-RU" b="1" dirty="0" smtClean="0">
                <a:solidFill>
                  <a:schemeClr val="tx1"/>
                </a:solidFill>
                <a:latin typeface="Arial Narrow" pitchFamily="34" charset="0"/>
              </a:rPr>
              <a:t> </a:t>
            </a:r>
            <a:r>
              <a:rPr lang="ru-RU" sz="1400" dirty="0" smtClean="0">
                <a:solidFill>
                  <a:schemeClr val="tx1"/>
                </a:solidFill>
                <a:latin typeface="Arial Narrow" pitchFamily="34" charset="0"/>
              </a:rPr>
              <a:t>млн рублей</a:t>
            </a:r>
          </a:p>
          <a:p>
            <a:pPr algn="ctr"/>
            <a:r>
              <a:rPr lang="ru-RU" sz="1400" b="1" dirty="0" smtClean="0">
                <a:solidFill>
                  <a:schemeClr val="accent6">
                    <a:lumMod val="75000"/>
                  </a:schemeClr>
                </a:solidFill>
                <a:latin typeface="Arial Narrow" pitchFamily="34" charset="0"/>
              </a:rPr>
              <a:t>- </a:t>
            </a:r>
            <a:r>
              <a:rPr lang="ru-RU" sz="1300" b="1" dirty="0" smtClean="0">
                <a:solidFill>
                  <a:schemeClr val="accent6">
                    <a:lumMod val="75000"/>
                  </a:schemeClr>
                </a:solidFill>
                <a:latin typeface="Arial Narrow" pitchFamily="34" charset="0"/>
              </a:rPr>
              <a:t>45,5</a:t>
            </a:r>
            <a:r>
              <a:rPr lang="ru-RU" sz="1400" b="1" dirty="0" smtClean="0">
                <a:solidFill>
                  <a:schemeClr val="accent6">
                    <a:lumMod val="75000"/>
                  </a:schemeClr>
                </a:solidFill>
                <a:latin typeface="Arial Narrow" pitchFamily="34" charset="0"/>
              </a:rPr>
              <a:t> </a:t>
            </a:r>
            <a:r>
              <a:rPr lang="ru-RU" sz="1200" dirty="0" smtClean="0">
                <a:solidFill>
                  <a:schemeClr val="tx1"/>
                </a:solidFill>
                <a:latin typeface="Arial Narrow" pitchFamily="34" charset="0"/>
              </a:rPr>
              <a:t>млн рублей к 2023 году</a:t>
            </a:r>
            <a:endParaRPr lang="ru-RU" sz="1200" dirty="0">
              <a:solidFill>
                <a:schemeClr val="tx1"/>
              </a:solidFill>
              <a:latin typeface="Arial Narrow" pitchFamily="34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3985301" y="5132784"/>
            <a:ext cx="2664296" cy="1296144"/>
          </a:xfrm>
          <a:prstGeom prst="rect">
            <a:avLst/>
          </a:prstGeom>
          <a:solidFill>
            <a:srgbClr val="EAEAEA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marL="361950"/>
            <a:r>
              <a:rPr lang="ru-RU" sz="2000" dirty="0" smtClean="0">
                <a:solidFill>
                  <a:schemeClr val="tx1"/>
                </a:solidFill>
                <a:latin typeface="Bahnschrift Condensed" pitchFamily="34" charset="0"/>
              </a:rPr>
              <a:t>    ИНЫЕ МБТ</a:t>
            </a:r>
          </a:p>
          <a:p>
            <a:pPr marL="447675"/>
            <a:endParaRPr lang="ru-RU" sz="200" dirty="0" smtClean="0">
              <a:solidFill>
                <a:schemeClr val="tx1"/>
              </a:solidFill>
              <a:latin typeface="Arial Narrow" pitchFamily="34" charset="0"/>
            </a:endParaRPr>
          </a:p>
          <a:p>
            <a:pPr algn="ctr"/>
            <a:r>
              <a:rPr lang="ru-RU" sz="2500" b="1" dirty="0" smtClean="0">
                <a:solidFill>
                  <a:srgbClr val="0070C0"/>
                </a:solidFill>
                <a:latin typeface="Arial Narrow" pitchFamily="34" charset="0"/>
              </a:rPr>
              <a:t>52,3</a:t>
            </a:r>
            <a:r>
              <a:rPr lang="ru-RU" sz="2500" b="1" dirty="0" smtClean="0">
                <a:solidFill>
                  <a:schemeClr val="tx1"/>
                </a:solidFill>
                <a:latin typeface="Arial Narrow" pitchFamily="34" charset="0"/>
              </a:rPr>
              <a:t> </a:t>
            </a:r>
            <a:r>
              <a:rPr lang="ru-RU" sz="1400" dirty="0" smtClean="0">
                <a:solidFill>
                  <a:schemeClr val="tx1"/>
                </a:solidFill>
                <a:latin typeface="Arial Narrow" pitchFamily="34" charset="0"/>
              </a:rPr>
              <a:t>млн рублей</a:t>
            </a:r>
          </a:p>
          <a:p>
            <a:pPr algn="ctr"/>
            <a:r>
              <a:rPr lang="ru-RU" sz="1400" b="1" dirty="0" smtClean="0">
                <a:solidFill>
                  <a:schemeClr val="accent6">
                    <a:lumMod val="75000"/>
                  </a:schemeClr>
                </a:solidFill>
                <a:latin typeface="Arial Narrow" pitchFamily="34" charset="0"/>
              </a:rPr>
              <a:t>- 1,7 </a:t>
            </a:r>
            <a:r>
              <a:rPr lang="ru-RU" sz="1200" dirty="0" smtClean="0">
                <a:solidFill>
                  <a:schemeClr val="tx1"/>
                </a:solidFill>
                <a:latin typeface="Arial Narrow" pitchFamily="34" charset="0"/>
              </a:rPr>
              <a:t>млн рублей к 2023 году</a:t>
            </a:r>
            <a:endParaRPr lang="ru-RU" sz="1200" dirty="0">
              <a:solidFill>
                <a:schemeClr val="tx1"/>
              </a:solidFill>
              <a:latin typeface="Arial Narrow" pitchFamily="34" charset="0"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1106898" y="2304306"/>
            <a:ext cx="5524674" cy="1195470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>
              <a:tabLst>
                <a:tab pos="714375" algn="l"/>
              </a:tabLst>
            </a:pPr>
            <a:endParaRPr lang="ru-RU" sz="1400" dirty="0">
              <a:solidFill>
                <a:schemeClr val="tx1"/>
              </a:solidFill>
              <a:latin typeface="Arial Narrow" pitchFamily="34" charset="0"/>
            </a:endParaRPr>
          </a:p>
          <a:p>
            <a:pPr>
              <a:tabLst>
                <a:tab pos="714375" algn="l"/>
              </a:tabLst>
            </a:pPr>
            <a:r>
              <a:rPr lang="ru-RU" sz="1400" b="1" dirty="0">
                <a:solidFill>
                  <a:schemeClr val="tx1"/>
                </a:solidFill>
                <a:latin typeface="Arial Narrow" pitchFamily="34" charset="0"/>
              </a:rPr>
              <a:t> </a:t>
            </a:r>
            <a:r>
              <a:rPr lang="ru-RU" sz="1400" b="1" dirty="0" smtClean="0">
                <a:solidFill>
                  <a:schemeClr val="tx1"/>
                </a:solidFill>
                <a:latin typeface="Arial Narrow" pitchFamily="34" charset="0"/>
              </a:rPr>
              <a:t>                </a:t>
            </a:r>
            <a:r>
              <a:rPr lang="ru-RU" sz="2900" b="1" dirty="0" smtClean="0">
                <a:solidFill>
                  <a:schemeClr val="bg1"/>
                </a:solidFill>
                <a:latin typeface="Arial Narrow" pitchFamily="34" charset="0"/>
              </a:rPr>
              <a:t>64,8%</a:t>
            </a:r>
          </a:p>
          <a:p>
            <a:pPr algn="ctr"/>
            <a:endParaRPr lang="ru-RU" sz="500" dirty="0" smtClean="0">
              <a:solidFill>
                <a:schemeClr val="tx1"/>
              </a:solidFill>
              <a:latin typeface="Arial Narrow" pitchFamily="34" charset="0"/>
            </a:endParaRPr>
          </a:p>
          <a:p>
            <a:r>
              <a:rPr lang="ru-RU" sz="1400" b="1" dirty="0" smtClean="0">
                <a:solidFill>
                  <a:schemeClr val="bg1"/>
                </a:solidFill>
                <a:latin typeface="Bahnschrift Condensed" pitchFamily="34" charset="0"/>
              </a:rPr>
              <a:t>ДОЛЯ БЕЗВОЗМЕЗДНЫХ ПОСТУПЛЕНИЙ В ОБЩЕМ ОБЪЕМЕ ДОХОДОВ</a:t>
            </a:r>
            <a:endParaRPr lang="ru-RU" sz="1200" dirty="0">
              <a:solidFill>
                <a:schemeClr val="bg1"/>
              </a:solidFill>
              <a:latin typeface="Bahnschrift Condensed" pitchFamily="34" charset="0"/>
            </a:endParaRPr>
          </a:p>
        </p:txBody>
      </p:sp>
      <p:graphicFrame>
        <p:nvGraphicFramePr>
          <p:cNvPr id="21" name="Диаграмма 20"/>
          <p:cNvGraphicFramePr/>
          <p:nvPr>
            <p:extLst>
              <p:ext uri="{D42A27DB-BD31-4B8C-83A1-F6EECF244321}">
                <p14:modId xmlns:p14="http://schemas.microsoft.com/office/powerpoint/2010/main" val="1677457684"/>
              </p:ext>
            </p:extLst>
          </p:nvPr>
        </p:nvGraphicFramePr>
        <p:xfrm>
          <a:off x="5545336" y="2448322"/>
          <a:ext cx="790272" cy="7920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6492" y="3773822"/>
            <a:ext cx="576064" cy="576064"/>
          </a:xfrm>
          <a:prstGeom prst="rect">
            <a:avLst/>
          </a:prstGeom>
        </p:spPr>
      </p:pic>
      <p:pic>
        <p:nvPicPr>
          <p:cNvPr id="23" name="Рисунок 2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5007" y="5151015"/>
            <a:ext cx="576064" cy="576064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87219" y="3720480"/>
            <a:ext cx="579438" cy="573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48487" y="5164707"/>
            <a:ext cx="579438" cy="573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" name="Рисунок 1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75926" y="2357314"/>
            <a:ext cx="3099659" cy="1320527"/>
          </a:xfrm>
          <a:prstGeom prst="rect">
            <a:avLst/>
          </a:prstGeom>
        </p:spPr>
      </p:pic>
      <p:sp>
        <p:nvSpPr>
          <p:cNvPr id="20" name="Прямоугольник 19"/>
          <p:cNvSpPr/>
          <p:nvPr/>
        </p:nvSpPr>
        <p:spPr>
          <a:xfrm>
            <a:off x="7345536" y="4007023"/>
            <a:ext cx="3960440" cy="2421905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marL="361950"/>
            <a:r>
              <a:rPr lang="ru-RU" sz="3500" dirty="0" smtClean="0">
                <a:solidFill>
                  <a:schemeClr val="tx1"/>
                </a:solidFill>
                <a:latin typeface="Bahnschrift Condensed" pitchFamily="34" charset="0"/>
              </a:rPr>
              <a:t>    </a:t>
            </a:r>
            <a:r>
              <a:rPr lang="ru-RU" sz="3500" dirty="0" smtClean="0">
                <a:solidFill>
                  <a:srgbClr val="FFFFFF"/>
                </a:solidFill>
                <a:latin typeface="Bahnschrift Condensed" pitchFamily="34" charset="0"/>
              </a:rPr>
              <a:t>ВСЕГО ДОХОДОВ</a:t>
            </a:r>
            <a:endParaRPr lang="ru-RU" sz="3500" dirty="0">
              <a:solidFill>
                <a:srgbClr val="FFFFFF"/>
              </a:solidFill>
              <a:latin typeface="Bahnschrift Condensed" pitchFamily="34" charset="0"/>
            </a:endParaRPr>
          </a:p>
          <a:p>
            <a:pPr marL="361950"/>
            <a:endParaRPr lang="ru-RU" sz="1400" dirty="0" smtClean="0">
              <a:solidFill>
                <a:srgbClr val="FFFFFF"/>
              </a:solidFill>
              <a:latin typeface="Arial Narrow" pitchFamily="34" charset="0"/>
            </a:endParaRPr>
          </a:p>
          <a:p>
            <a:pPr algn="ctr"/>
            <a:r>
              <a:rPr lang="ru-RU" sz="2500" b="1" dirty="0" smtClean="0">
                <a:solidFill>
                  <a:srgbClr val="FFFFFF"/>
                </a:solidFill>
                <a:latin typeface="Arial Narrow" pitchFamily="34" charset="0"/>
              </a:rPr>
              <a:t>  </a:t>
            </a:r>
            <a:r>
              <a:rPr lang="ru-RU" sz="4500" b="1" dirty="0" smtClean="0">
                <a:solidFill>
                  <a:srgbClr val="FFFFFF"/>
                </a:solidFill>
                <a:latin typeface="Arial Narrow" pitchFamily="34" charset="0"/>
              </a:rPr>
              <a:t>3 224,2</a:t>
            </a:r>
            <a:r>
              <a:rPr lang="ru-RU" b="1" dirty="0" smtClean="0">
                <a:solidFill>
                  <a:srgbClr val="FFFFFF"/>
                </a:solidFill>
                <a:latin typeface="Arial Narrow" pitchFamily="34" charset="0"/>
              </a:rPr>
              <a:t> </a:t>
            </a:r>
          </a:p>
          <a:p>
            <a:pPr algn="ctr"/>
            <a:r>
              <a:rPr lang="ru-RU" sz="2100" dirty="0" smtClean="0">
                <a:solidFill>
                  <a:srgbClr val="FFFFFF"/>
                </a:solidFill>
                <a:latin typeface="Arial Narrow" pitchFamily="34" charset="0"/>
              </a:rPr>
              <a:t>млн рублей</a:t>
            </a:r>
          </a:p>
          <a:p>
            <a:pPr algn="ctr"/>
            <a:r>
              <a:rPr lang="ru-RU" sz="1400" dirty="0" smtClean="0">
                <a:solidFill>
                  <a:srgbClr val="FFFFFF"/>
                </a:solidFill>
                <a:latin typeface="Arial Narrow" pitchFamily="34" charset="0"/>
              </a:rPr>
              <a:t>_________________________________________</a:t>
            </a:r>
          </a:p>
          <a:p>
            <a:pPr algn="ctr"/>
            <a:r>
              <a:rPr lang="ru-RU" sz="1400" b="1" dirty="0" smtClean="0">
                <a:solidFill>
                  <a:srgbClr val="FFFFFF"/>
                </a:solidFill>
                <a:latin typeface="Arial Narrow" pitchFamily="34" charset="0"/>
              </a:rPr>
              <a:t>+ 127,4 </a:t>
            </a:r>
            <a:r>
              <a:rPr lang="ru-RU" sz="1200" dirty="0" smtClean="0">
                <a:solidFill>
                  <a:srgbClr val="FFFFFF"/>
                </a:solidFill>
                <a:latin typeface="Arial Narrow" pitchFamily="34" charset="0"/>
              </a:rPr>
              <a:t>млн рублей к 2023 году</a:t>
            </a:r>
            <a:endParaRPr lang="ru-RU" sz="1200" dirty="0">
              <a:solidFill>
                <a:srgbClr val="FFFFFF"/>
              </a:solidFill>
              <a:latin typeface="Arial Narrow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106899" y="1708726"/>
            <a:ext cx="6238637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       </a:t>
            </a:r>
            <a:r>
              <a:rPr lang="ru-RU" sz="2500" dirty="0" smtClean="0">
                <a:solidFill>
                  <a:srgbClr val="0070C0"/>
                </a:solidFill>
                <a:latin typeface="Bahnschrift Condensed" pitchFamily="34" charset="0"/>
              </a:rPr>
              <a:t>2 085,2 </a:t>
            </a:r>
            <a:r>
              <a:rPr lang="ru-RU" dirty="0" smtClean="0">
                <a:latin typeface="Bahnschrift Condensed" pitchFamily="34" charset="0"/>
              </a:rPr>
              <a:t>млн рублей </a:t>
            </a:r>
            <a:r>
              <a:rPr lang="ru-RU" sz="2200" dirty="0" smtClean="0">
                <a:solidFill>
                  <a:srgbClr val="0070C0"/>
                </a:solidFill>
                <a:latin typeface="Bahnschrift Condensed" pitchFamily="34" charset="0"/>
              </a:rPr>
              <a:t>/ + 33,9 </a:t>
            </a:r>
            <a:r>
              <a:rPr lang="ru-RU" dirty="0" smtClean="0">
                <a:latin typeface="Bahnschrift Condensed" pitchFamily="34" charset="0"/>
              </a:rPr>
              <a:t>млн рулей к 2023 году</a:t>
            </a:r>
            <a:endParaRPr lang="ru-RU" dirty="0">
              <a:latin typeface="Bahnschrift Condensed" pitchFamily="34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7016" y="1746089"/>
            <a:ext cx="402327" cy="4023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98663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612140" y="288370"/>
            <a:ext cx="11018520" cy="647784"/>
          </a:xfrm>
        </p:spPr>
        <p:txBody>
          <a:bodyPr>
            <a:normAutofit/>
          </a:bodyPr>
          <a:lstStyle/>
          <a:p>
            <a:pPr lvl="0" defTabSz="914400">
              <a:spcBef>
                <a:spcPts val="0"/>
              </a:spcBef>
            </a:pPr>
            <a:r>
              <a:rPr lang="ru-RU" sz="2500" dirty="0">
                <a:solidFill>
                  <a:prstClr val="black">
                    <a:tint val="75000"/>
                  </a:prstClr>
                </a:solidFill>
                <a:latin typeface="Bahnschrift Condensed" pitchFamily="34" charset="0"/>
                <a:ea typeface="+mn-ea"/>
                <a:cs typeface="+mn-cs"/>
              </a:rPr>
              <a:t>ПРОЕКТ БЮДЖЕТА ОКРУГА НА </a:t>
            </a:r>
            <a:r>
              <a:rPr lang="ru-RU" sz="2500" dirty="0" smtClean="0">
                <a:solidFill>
                  <a:prstClr val="black">
                    <a:tint val="75000"/>
                  </a:prstClr>
                </a:solidFill>
                <a:latin typeface="Bahnschrift Condensed" pitchFamily="34" charset="0"/>
                <a:ea typeface="+mn-ea"/>
                <a:cs typeface="+mn-cs"/>
              </a:rPr>
              <a:t>2024-2026 ГОДЫ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2737024" y="1000840"/>
            <a:ext cx="66967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Bahnschrift Condensed" pitchFamily="34" charset="0"/>
              </a:rPr>
              <a:t>-</a:t>
            </a:r>
            <a:r>
              <a:rPr lang="ru-RU" sz="2800" dirty="0" smtClean="0">
                <a:latin typeface="Bahnschrift Condensed" pitchFamily="34" charset="0"/>
              </a:rPr>
              <a:t> </a:t>
            </a:r>
            <a:r>
              <a:rPr lang="ru-RU" sz="2800" dirty="0" smtClean="0">
                <a:solidFill>
                  <a:srgbClr val="0070C0"/>
                </a:solidFill>
                <a:latin typeface="Bahnschrift Condensed" pitchFamily="34" charset="0"/>
              </a:rPr>
              <a:t>ПОДХОДЫ К ФОРМИРОВАНИЮ РАСХОДОВ </a:t>
            </a:r>
            <a:r>
              <a:rPr lang="ru-RU" sz="2800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Bahnschrift Condensed" pitchFamily="34" charset="0"/>
              </a:rPr>
              <a:t>-</a:t>
            </a:r>
            <a:endParaRPr lang="ru-RU" sz="2800" dirty="0">
              <a:solidFill>
                <a:schemeClr val="accent2">
                  <a:lumMod val="60000"/>
                  <a:lumOff val="40000"/>
                </a:schemeClr>
              </a:solidFill>
              <a:latin typeface="Bahnschrift Condensed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9358033" y="1416224"/>
            <a:ext cx="18722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Bahnschrift Condensed" pitchFamily="34" charset="0"/>
              </a:rPr>
              <a:t>НА 2024 ГОД</a:t>
            </a:r>
            <a:endParaRPr lang="ru-RU" sz="2000" dirty="0">
              <a:solidFill>
                <a:schemeClr val="accent2">
                  <a:lumMod val="60000"/>
                  <a:lumOff val="40000"/>
                </a:schemeClr>
              </a:solidFill>
              <a:latin typeface="Bahnschrift Condensed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224856" y="1855457"/>
            <a:ext cx="4680520" cy="3329170"/>
          </a:xfrm>
          <a:prstGeom prst="rect">
            <a:avLst/>
          </a:prstGeom>
          <a:solidFill>
            <a:srgbClr val="FFFF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marL="542925"/>
            <a:r>
              <a:rPr lang="ru-RU" sz="1400" dirty="0" smtClean="0">
                <a:solidFill>
                  <a:schemeClr val="tx1"/>
                </a:solidFill>
                <a:latin typeface="Bahnschrift Condensed" pitchFamily="34" charset="0"/>
              </a:rPr>
              <a:t>БЕЗУСЛОВНОЕ ВКЛЮЧЕНИЕ В ПРОЕКТ РЕШЕНИЯ ОБЪЕМОВ БЮДЖЕТНЫХ АССИГНОВАНИЙ, НАПРАВЛЕННЫХ НА РЕАЛИЗАЦИЮ МУНИЦИПАЛЬНЫХ ПРОГРАММ, В Т.Ч. ВХОДЯЩИХ В СОСТАВ НАЦИОНАЛЬНЫХ ПРОЕКТОВ, РЕГИОНАЛЬНЫХ ПРОЕКТОВ</a:t>
            </a:r>
          </a:p>
          <a:p>
            <a:pPr marL="542925"/>
            <a:endParaRPr lang="ru-RU" sz="1400" dirty="0">
              <a:solidFill>
                <a:schemeClr val="tx1"/>
              </a:solidFill>
              <a:latin typeface="Bahnschrift Condensed" pitchFamily="34" charset="0"/>
            </a:endParaRPr>
          </a:p>
          <a:p>
            <a:pPr marL="542925"/>
            <a:r>
              <a:rPr lang="ru-RU" sz="1400" dirty="0" smtClean="0">
                <a:solidFill>
                  <a:schemeClr val="tx1"/>
                </a:solidFill>
                <a:latin typeface="Bahnschrift Condensed" pitchFamily="34" charset="0"/>
              </a:rPr>
              <a:t>ОБЕСПЕЧЕНИЕ ИСПОЛНЕНИЯ «МАЙСКИХ» УКАЗОВ ПРЕЗИДЕНТА РФ</a:t>
            </a:r>
          </a:p>
          <a:p>
            <a:pPr marL="542925"/>
            <a:endParaRPr lang="ru-RU" sz="1400" dirty="0" smtClean="0">
              <a:solidFill>
                <a:schemeClr val="tx1"/>
              </a:solidFill>
              <a:latin typeface="Bahnschrift Condensed" pitchFamily="34" charset="0"/>
            </a:endParaRPr>
          </a:p>
          <a:p>
            <a:pPr marL="542925"/>
            <a:endParaRPr lang="ru-RU" sz="1400" dirty="0">
              <a:solidFill>
                <a:schemeClr val="tx1"/>
              </a:solidFill>
              <a:latin typeface="Bahnschrift Condensed" pitchFamily="34" charset="0"/>
            </a:endParaRPr>
          </a:p>
          <a:p>
            <a:pPr marL="542925"/>
            <a:r>
              <a:rPr lang="ru-RU" sz="1400" dirty="0" smtClean="0">
                <a:solidFill>
                  <a:schemeClr val="tx1"/>
                </a:solidFill>
                <a:latin typeface="Bahnschrift Condensed" pitchFamily="34" charset="0"/>
              </a:rPr>
              <a:t>ИНДЕКСАЦИЯ С 01.01.2024 ГОДА ФОНДОВ ОПЛАТЫ ТРУДА КАТЕГОРИЙ РАБОТНИКОВ БЮДЖЕТНОЙ СФЕРЫ,  КОТОРЫЕ НЕ ПОДПАДАЮТ ПОД ДЕЙСТВИЕ «МАЙСКИХ» УКАЗОВ ПРЕЗИДЕНТА </a:t>
            </a:r>
            <a:r>
              <a:rPr lang="ru-RU" sz="1400" dirty="0" smtClean="0">
                <a:solidFill>
                  <a:schemeClr val="tx1"/>
                </a:solidFill>
                <a:latin typeface="Bahnschrift Condensed" pitchFamily="34" charset="0"/>
              </a:rPr>
              <a:t>РФ на 7,9%</a:t>
            </a:r>
            <a:endParaRPr lang="ru-RU" sz="1400" dirty="0" smtClean="0">
              <a:solidFill>
                <a:schemeClr val="tx1"/>
              </a:solidFill>
              <a:latin typeface="Bahnschrift Condensed" pitchFamily="34" charset="0"/>
            </a:endParaRPr>
          </a:p>
          <a:p>
            <a:pPr marL="542925"/>
            <a:endParaRPr lang="ru-RU" sz="1400" dirty="0">
              <a:solidFill>
                <a:schemeClr val="tx1"/>
              </a:solidFill>
              <a:latin typeface="Bahnschrift Condensed" pitchFamily="34" charset="0"/>
            </a:endParaRPr>
          </a:p>
          <a:p>
            <a:pPr marL="542925"/>
            <a:r>
              <a:rPr lang="ru-RU" sz="1400" dirty="0" smtClean="0">
                <a:solidFill>
                  <a:schemeClr val="tx1"/>
                </a:solidFill>
                <a:latin typeface="Bahnschrift Condensed" pitchFamily="34" charset="0"/>
              </a:rPr>
              <a:t>КОРРЕКТИРОВКА С УЧЕТОМ ТЕКУЩЕЙ ЭКОНОМИЧЕСКОЙ СИТУАЦИИ НА ФОНЕ ИЗМЕНЕНИЯ ГЕОПОЛИТИЧЕСКОЙ ОБСТАНОВКИ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6065403" y="1855457"/>
            <a:ext cx="4752528" cy="1119424"/>
          </a:xfrm>
          <a:prstGeom prst="rect">
            <a:avLst/>
          </a:prstGeom>
          <a:solidFill>
            <a:srgbClr val="FFFFFF"/>
          </a:solidFill>
          <a:ln w="19050">
            <a:solidFill>
              <a:srgbClr val="4482E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marL="85725"/>
            <a:r>
              <a:rPr lang="ru-RU" sz="2000" dirty="0" smtClean="0">
                <a:solidFill>
                  <a:schemeClr val="tx1"/>
                </a:solidFill>
                <a:latin typeface="Bahnschrift Condensed" pitchFamily="34" charset="0"/>
              </a:rPr>
              <a:t>  </a:t>
            </a:r>
            <a:r>
              <a:rPr lang="ru-RU" sz="1600" dirty="0" smtClean="0">
                <a:solidFill>
                  <a:schemeClr val="tx1"/>
                </a:solidFill>
                <a:latin typeface="Bahnschrift Condensed" pitchFamily="34" charset="0"/>
              </a:rPr>
              <a:t>РЕАЛИЗАЦИЯ НАЦИОНАЛЬНОГО ПРОЕКТА «КУЛЬТУРА»</a:t>
            </a:r>
          </a:p>
          <a:p>
            <a:pPr marL="447675"/>
            <a:endParaRPr lang="ru-RU" sz="200" dirty="0" smtClean="0">
              <a:solidFill>
                <a:schemeClr val="tx1"/>
              </a:solidFill>
              <a:latin typeface="Arial Narrow" pitchFamily="34" charset="0"/>
            </a:endParaRPr>
          </a:p>
          <a:p>
            <a:r>
              <a:rPr lang="ru-RU" sz="2500" b="1" dirty="0" smtClean="0">
                <a:solidFill>
                  <a:srgbClr val="4482E6"/>
                </a:solidFill>
                <a:latin typeface="Arial Narrow" pitchFamily="34" charset="0"/>
              </a:rPr>
              <a:t>  </a:t>
            </a:r>
            <a:r>
              <a:rPr lang="ru-RU" sz="3000" b="1" dirty="0" smtClean="0">
                <a:solidFill>
                  <a:srgbClr val="0070C0"/>
                </a:solidFill>
                <a:latin typeface="Bahnschrift Condensed" pitchFamily="34" charset="0"/>
              </a:rPr>
              <a:t>17,0</a:t>
            </a:r>
            <a:endParaRPr lang="ru-RU" b="1" dirty="0" smtClean="0">
              <a:solidFill>
                <a:schemeClr val="tx1"/>
              </a:solidFill>
              <a:latin typeface="Bahnschrift Condensed" pitchFamily="34" charset="0"/>
            </a:endParaRPr>
          </a:p>
          <a:p>
            <a:r>
              <a:rPr lang="ru-RU" sz="1400" dirty="0" smtClean="0">
                <a:solidFill>
                  <a:schemeClr val="tx1"/>
                </a:solidFill>
                <a:latin typeface="Bahnschrift Condensed" pitchFamily="34" charset="0"/>
              </a:rPr>
              <a:t>  млн рублей   </a:t>
            </a:r>
            <a:endParaRPr lang="ru-RU" sz="1200" dirty="0">
              <a:solidFill>
                <a:schemeClr val="tx1"/>
              </a:solidFill>
              <a:latin typeface="Bahnschrift Condensed" pitchFamily="34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4805" y="1921407"/>
            <a:ext cx="360040" cy="337537"/>
          </a:xfrm>
          <a:prstGeom prst="rect">
            <a:avLst/>
          </a:prstGeom>
        </p:spPr>
      </p:pic>
      <p:pic>
        <p:nvPicPr>
          <p:cNvPr id="25" name="Рисунок 2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6080" y="2947983"/>
            <a:ext cx="360040" cy="337537"/>
          </a:xfrm>
          <a:prstGeom prst="rect">
            <a:avLst/>
          </a:prstGeom>
        </p:spPr>
      </p:pic>
      <p:pic>
        <p:nvPicPr>
          <p:cNvPr id="27" name="Рисунок 2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4805" y="3653495"/>
            <a:ext cx="360040" cy="337537"/>
          </a:xfrm>
          <a:prstGeom prst="rect">
            <a:avLst/>
          </a:prstGeom>
        </p:spPr>
      </p:pic>
      <p:pic>
        <p:nvPicPr>
          <p:cNvPr id="28" name="Рисунок 2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9380" y="4529792"/>
            <a:ext cx="360040" cy="337537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9581777" y="288037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7273528" y="2223876"/>
            <a:ext cx="2952328" cy="656494"/>
          </a:xfrm>
          <a:prstGeom prst="rect">
            <a:avLst/>
          </a:prstGeom>
          <a:solidFill>
            <a:srgbClr val="FFFFFF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400" dirty="0" smtClean="0">
                <a:solidFill>
                  <a:schemeClr val="tx1"/>
                </a:solidFill>
                <a:latin typeface="Bahnschrift Condensed" pitchFamily="34" charset="0"/>
              </a:rPr>
              <a:t>В Т.Ч.:</a:t>
            </a:r>
          </a:p>
          <a:p>
            <a:r>
              <a:rPr lang="ru-RU" dirty="0" smtClean="0">
                <a:solidFill>
                  <a:schemeClr val="accent6">
                    <a:lumMod val="75000"/>
                  </a:schemeClr>
                </a:solidFill>
                <a:latin typeface="Bahnschrift Condensed" pitchFamily="34" charset="0"/>
              </a:rPr>
              <a:t>1,0</a:t>
            </a:r>
            <a:r>
              <a:rPr lang="ru-RU" dirty="0" smtClean="0">
                <a:solidFill>
                  <a:schemeClr val="tx1"/>
                </a:solidFill>
                <a:latin typeface="Bahnschrift Condensed" pitchFamily="34" charset="0"/>
              </a:rPr>
              <a:t> </a:t>
            </a:r>
            <a:r>
              <a:rPr lang="ru-RU" sz="1400" dirty="0" smtClean="0">
                <a:solidFill>
                  <a:schemeClr val="tx1"/>
                </a:solidFill>
                <a:latin typeface="Bahnschrift Condensed" pitchFamily="34" charset="0"/>
              </a:rPr>
              <a:t>МЛН РУБЛЕЙ </a:t>
            </a:r>
            <a:r>
              <a:rPr lang="ru-RU" sz="1200" dirty="0" smtClean="0">
                <a:solidFill>
                  <a:schemeClr val="tx1"/>
                </a:solidFill>
                <a:latin typeface="Bahnschrift Condensed" pitchFamily="34" charset="0"/>
              </a:rPr>
              <a:t>ЗА СЧЕТ  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  <a:latin typeface="Bahnschrift Condensed" pitchFamily="34" charset="0"/>
              </a:rPr>
              <a:t>ФБ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30" name="Прямоугольник 29"/>
          <p:cNvSpPr/>
          <p:nvPr/>
        </p:nvSpPr>
        <p:spPr>
          <a:xfrm>
            <a:off x="6085396" y="4303562"/>
            <a:ext cx="4752528" cy="789996"/>
          </a:xfrm>
          <a:prstGeom prst="rect">
            <a:avLst/>
          </a:prstGeom>
          <a:solidFill>
            <a:srgbClr val="FFFFFF"/>
          </a:solidFill>
          <a:ln w="19050">
            <a:solidFill>
              <a:srgbClr val="4482E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ru-RU" sz="200" dirty="0">
                <a:solidFill>
                  <a:schemeClr val="tx1"/>
                </a:solidFill>
                <a:latin typeface="Arial Narrow" pitchFamily="34" charset="0"/>
              </a:rPr>
              <a:t> </a:t>
            </a:r>
            <a:r>
              <a:rPr lang="ru-RU" sz="200" dirty="0" smtClean="0">
                <a:solidFill>
                  <a:schemeClr val="tx1"/>
                </a:solidFill>
                <a:latin typeface="Arial Narrow" pitchFamily="34" charset="0"/>
              </a:rPr>
              <a:t>                         </a:t>
            </a:r>
          </a:p>
          <a:p>
            <a:endParaRPr lang="ru-RU" sz="200" dirty="0">
              <a:solidFill>
                <a:schemeClr val="tx1"/>
              </a:solidFill>
              <a:latin typeface="Arial Narrow" pitchFamily="34" charset="0"/>
            </a:endParaRPr>
          </a:p>
          <a:p>
            <a:r>
              <a:rPr lang="ru-RU" sz="200" dirty="0">
                <a:solidFill>
                  <a:schemeClr val="tx1"/>
                </a:solidFill>
                <a:latin typeface="Arial Narrow" pitchFamily="34" charset="0"/>
              </a:rPr>
              <a:t> </a:t>
            </a:r>
            <a:endParaRPr lang="ru-RU" sz="200" dirty="0" smtClean="0">
              <a:solidFill>
                <a:schemeClr val="tx1"/>
              </a:solidFill>
              <a:latin typeface="Arial Narrow" pitchFamily="34" charset="0"/>
            </a:endParaRPr>
          </a:p>
          <a:p>
            <a:r>
              <a:rPr lang="ru-RU" sz="200" dirty="0">
                <a:solidFill>
                  <a:schemeClr val="tx1"/>
                </a:solidFill>
                <a:latin typeface="Arial Narrow" pitchFamily="34" charset="0"/>
              </a:rPr>
              <a:t> </a:t>
            </a:r>
            <a:r>
              <a:rPr lang="ru-RU" sz="200" dirty="0" smtClean="0">
                <a:solidFill>
                  <a:schemeClr val="tx1"/>
                </a:solidFill>
                <a:latin typeface="Arial Narrow" pitchFamily="34" charset="0"/>
              </a:rPr>
              <a:t>                   </a:t>
            </a:r>
            <a:r>
              <a:rPr lang="ru-RU" sz="2500" b="1" dirty="0" smtClean="0">
                <a:solidFill>
                  <a:srgbClr val="0070C0"/>
                </a:solidFill>
                <a:latin typeface="Bahnschrift Light Condensed" pitchFamily="34" charset="0"/>
              </a:rPr>
              <a:t>20,0</a:t>
            </a:r>
            <a:r>
              <a:rPr lang="ru-RU" b="1" dirty="0" smtClean="0">
                <a:solidFill>
                  <a:schemeClr val="tx1"/>
                </a:solidFill>
                <a:latin typeface="Bahnschrift Light Condensed" pitchFamily="34" charset="0"/>
              </a:rPr>
              <a:t> </a:t>
            </a:r>
          </a:p>
          <a:p>
            <a:r>
              <a:rPr lang="ru-RU" sz="1200" b="1" dirty="0" smtClean="0">
                <a:solidFill>
                  <a:schemeClr val="tx1"/>
                </a:solidFill>
                <a:latin typeface="Bahnschrift Light Condensed" pitchFamily="34" charset="0"/>
              </a:rPr>
              <a:t>     млн рублей </a:t>
            </a:r>
            <a:r>
              <a:rPr lang="ru-RU" sz="1200" dirty="0" smtClean="0">
                <a:solidFill>
                  <a:schemeClr val="tx1"/>
                </a:solidFill>
                <a:latin typeface="Bahnschrift Light Condensed" pitchFamily="34" charset="0"/>
              </a:rPr>
              <a:t>  </a:t>
            </a:r>
            <a:endParaRPr lang="ru-RU" sz="1200" dirty="0">
              <a:solidFill>
                <a:schemeClr val="tx1"/>
              </a:solidFill>
              <a:latin typeface="Bahnschrift Light Condensed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7057504" y="4462924"/>
            <a:ext cx="33843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accent6">
                    <a:lumMod val="75000"/>
                  </a:schemeClr>
                </a:solidFill>
                <a:latin typeface="Bahnschrift Condensed" pitchFamily="34" charset="0"/>
              </a:rPr>
              <a:t>    РЕЗЕРВНЫЙ ФОНД</a:t>
            </a:r>
            <a:endParaRPr lang="ru-RU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6063877" y="3065036"/>
            <a:ext cx="4752528" cy="1111478"/>
          </a:xfrm>
          <a:prstGeom prst="rect">
            <a:avLst/>
          </a:prstGeom>
          <a:solidFill>
            <a:srgbClr val="FFFFFF"/>
          </a:solidFill>
          <a:ln w="19050">
            <a:solidFill>
              <a:srgbClr val="4482E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marL="85725" indent="95250"/>
            <a:endParaRPr lang="ru-RU" sz="1000" dirty="0" smtClean="0">
              <a:solidFill>
                <a:schemeClr val="accent6">
                  <a:lumMod val="75000"/>
                </a:schemeClr>
              </a:solidFill>
              <a:latin typeface="Bahnschrift Condensed" pitchFamily="34" charset="0"/>
            </a:endParaRPr>
          </a:p>
          <a:p>
            <a:pPr marL="85725" indent="95250"/>
            <a:r>
              <a:rPr lang="ru-RU" sz="1600" dirty="0" smtClean="0">
                <a:solidFill>
                  <a:schemeClr val="accent6">
                    <a:lumMod val="75000"/>
                  </a:schemeClr>
                </a:solidFill>
                <a:latin typeface="Bahnschrift Condensed" pitchFamily="34" charset="0"/>
              </a:rPr>
              <a:t>                        </a:t>
            </a:r>
            <a:r>
              <a:rPr lang="ru-RU" sz="2000" dirty="0" smtClean="0">
                <a:solidFill>
                  <a:schemeClr val="accent6">
                    <a:lumMod val="75000"/>
                  </a:schemeClr>
                </a:solidFill>
                <a:latin typeface="Bahnschrift Condensed" pitchFamily="34" charset="0"/>
              </a:rPr>
              <a:t>ИНВЕСТИЦИИ</a:t>
            </a:r>
          </a:p>
          <a:p>
            <a:pPr marL="1162050"/>
            <a:r>
              <a:rPr lang="ru-RU" sz="1500" dirty="0" smtClean="0">
                <a:solidFill>
                  <a:schemeClr val="tx1"/>
                </a:solidFill>
                <a:latin typeface="Bahnschrift Condensed" pitchFamily="34" charset="0"/>
              </a:rPr>
              <a:t>новое кладбище МОГП Никель в районе 3 км                автодороги Никель-Приречный</a:t>
            </a:r>
          </a:p>
          <a:p>
            <a:pPr marL="85725"/>
            <a:endParaRPr lang="ru-RU" sz="1600" dirty="0" smtClean="0">
              <a:solidFill>
                <a:schemeClr val="accent6">
                  <a:lumMod val="75000"/>
                </a:schemeClr>
              </a:solidFill>
              <a:latin typeface="Bahnschrift Condensed" pitchFamily="34" charset="0"/>
            </a:endParaRPr>
          </a:p>
          <a:p>
            <a:pPr marL="85725"/>
            <a:endParaRPr lang="ru-RU" sz="1600" dirty="0">
              <a:solidFill>
                <a:schemeClr val="accent6">
                  <a:lumMod val="75000"/>
                </a:schemeClr>
              </a:solidFill>
              <a:latin typeface="Bahnschrift Condensed" pitchFamily="34" charset="0"/>
            </a:endParaRPr>
          </a:p>
          <a:p>
            <a:pPr marL="85725"/>
            <a:endParaRPr lang="ru-RU" sz="1600" dirty="0" smtClean="0">
              <a:solidFill>
                <a:schemeClr val="accent6">
                  <a:lumMod val="75000"/>
                </a:schemeClr>
              </a:solidFill>
              <a:latin typeface="Bahnschrift Condensed" pitchFamily="34" charset="0"/>
            </a:endParaRPr>
          </a:p>
          <a:p>
            <a:pPr marL="447675"/>
            <a:endParaRPr lang="ru-RU" sz="200" dirty="0" smtClean="0">
              <a:solidFill>
                <a:schemeClr val="tx1"/>
              </a:solidFill>
              <a:latin typeface="Arial Narrow" pitchFamily="34" charset="0"/>
            </a:endParaRPr>
          </a:p>
          <a:p>
            <a:r>
              <a:rPr lang="ru-RU" sz="2500" b="1" dirty="0" smtClean="0">
                <a:solidFill>
                  <a:srgbClr val="4482E6"/>
                </a:solidFill>
                <a:latin typeface="Arial Narrow" pitchFamily="34" charset="0"/>
              </a:rPr>
              <a:t>  </a:t>
            </a:r>
            <a:endParaRPr lang="ru-RU" sz="1200" dirty="0">
              <a:solidFill>
                <a:schemeClr val="tx1"/>
              </a:solidFill>
              <a:latin typeface="Arial Narrow" pitchFamily="34" charset="0"/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1320544" y="5791586"/>
            <a:ext cx="4928044" cy="864096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dirty="0" smtClean="0"/>
              <a:t>              </a:t>
            </a:r>
            <a:r>
              <a:rPr lang="ru-RU" sz="2200" dirty="0" smtClean="0">
                <a:latin typeface="Bahnschrift Condensed" pitchFamily="34" charset="0"/>
              </a:rPr>
              <a:t>ВСЕГО РАСХОДОВ</a:t>
            </a:r>
          </a:p>
          <a:p>
            <a:r>
              <a:rPr lang="ru-RU" sz="2200" dirty="0">
                <a:latin typeface="Bahnschrift Condensed" pitchFamily="34" charset="0"/>
              </a:rPr>
              <a:t> </a:t>
            </a:r>
            <a:r>
              <a:rPr lang="ru-RU" sz="2200" dirty="0" smtClean="0">
                <a:latin typeface="Bahnschrift Condensed" pitchFamily="34" charset="0"/>
              </a:rPr>
              <a:t>            </a:t>
            </a:r>
            <a:r>
              <a:rPr lang="ru-RU" dirty="0" smtClean="0">
                <a:latin typeface="Bahnschrift Condensed" pitchFamily="34" charset="0"/>
              </a:rPr>
              <a:t>+ 128,3 </a:t>
            </a:r>
            <a:r>
              <a:rPr lang="ru-RU" sz="1600" dirty="0" smtClean="0">
                <a:latin typeface="Bahnschrift Condensed" pitchFamily="34" charset="0"/>
              </a:rPr>
              <a:t>МЛН РУБЛЕЙ </a:t>
            </a:r>
            <a:r>
              <a:rPr lang="ru-RU" sz="1200" dirty="0" smtClean="0">
                <a:latin typeface="Bahnschrift Condensed" pitchFamily="34" charset="0"/>
              </a:rPr>
              <a:t>К</a:t>
            </a:r>
            <a:r>
              <a:rPr lang="ru-RU" dirty="0" smtClean="0">
                <a:latin typeface="Bahnschrift Condensed" pitchFamily="34" charset="0"/>
              </a:rPr>
              <a:t> </a:t>
            </a:r>
            <a:r>
              <a:rPr lang="ru-RU" sz="1600" dirty="0" smtClean="0">
                <a:latin typeface="Bahnschrift Condensed" pitchFamily="34" charset="0"/>
              </a:rPr>
              <a:t>2023 </a:t>
            </a:r>
            <a:r>
              <a:rPr lang="ru-RU" sz="1200" dirty="0" smtClean="0">
                <a:latin typeface="Bahnschrift Condensed" pitchFamily="34" charset="0"/>
              </a:rPr>
              <a:t>ГОДУ</a:t>
            </a:r>
            <a:endParaRPr lang="ru-RU" sz="1200" dirty="0">
              <a:latin typeface="Bahnschrift Condensed" pitchFamily="34" charset="0"/>
            </a:endParaRPr>
          </a:p>
        </p:txBody>
      </p:sp>
      <p:sp>
        <p:nvSpPr>
          <p:cNvPr id="34" name="Прямоугольник 33"/>
          <p:cNvSpPr/>
          <p:nvPr/>
        </p:nvSpPr>
        <p:spPr>
          <a:xfrm>
            <a:off x="6229411" y="5791586"/>
            <a:ext cx="4572333" cy="864096"/>
          </a:xfrm>
          <a:prstGeom prst="rect">
            <a:avLst/>
          </a:prstGeom>
          <a:solidFill>
            <a:schemeClr val="bg1">
              <a:lumMod val="95000"/>
            </a:schemeClr>
          </a:solidFill>
          <a:ln w="1905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Равнобедренный треугольник 34"/>
          <p:cNvSpPr/>
          <p:nvPr/>
        </p:nvSpPr>
        <p:spPr>
          <a:xfrm>
            <a:off x="6215126" y="6028476"/>
            <a:ext cx="288032" cy="261610"/>
          </a:xfrm>
          <a:prstGeom prst="triangle">
            <a:avLst>
              <a:gd name="adj" fmla="val 0"/>
            </a:avLst>
          </a:prstGeom>
          <a:solidFill>
            <a:schemeClr val="accent6">
              <a:lumMod val="75000"/>
            </a:schemeClr>
          </a:solidFill>
          <a:ln>
            <a:solidFill>
              <a:schemeClr val="bg1">
                <a:lumMod val="95000"/>
                <a:alpha val="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6" name="Рисунок 3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7500" y="5922292"/>
            <a:ext cx="554690" cy="512022"/>
          </a:xfrm>
          <a:prstGeom prst="rect">
            <a:avLst/>
          </a:prstGeom>
        </p:spPr>
      </p:pic>
      <p:sp>
        <p:nvSpPr>
          <p:cNvPr id="37" name="TextBox 36"/>
          <p:cNvSpPr txBox="1"/>
          <p:nvPr/>
        </p:nvSpPr>
        <p:spPr>
          <a:xfrm>
            <a:off x="4969272" y="5866893"/>
            <a:ext cx="124585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dirty="0" smtClean="0">
                <a:solidFill>
                  <a:schemeClr val="bg1"/>
                </a:solidFill>
                <a:latin typeface="Bahnschrift Condensed" pitchFamily="34" charset="0"/>
              </a:rPr>
              <a:t>             МЛН </a:t>
            </a:r>
          </a:p>
          <a:p>
            <a:r>
              <a:rPr lang="ru-RU" sz="1600" dirty="0">
                <a:solidFill>
                  <a:schemeClr val="bg1"/>
                </a:solidFill>
                <a:latin typeface="Bahnschrift Condensed" pitchFamily="34" charset="0"/>
              </a:rPr>
              <a:t> </a:t>
            </a:r>
            <a:r>
              <a:rPr lang="ru-RU" sz="1600" dirty="0" smtClean="0">
                <a:solidFill>
                  <a:schemeClr val="bg1"/>
                </a:solidFill>
                <a:latin typeface="Bahnschrift Condensed" pitchFamily="34" charset="0"/>
              </a:rPr>
              <a:t>            РУБЛЕЙ</a:t>
            </a:r>
            <a:endParaRPr lang="ru-RU" sz="1600" dirty="0">
              <a:solidFill>
                <a:schemeClr val="bg1"/>
              </a:solidFill>
              <a:latin typeface="Bahnschrift Condensed" pitchFamily="34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4509524" y="5911094"/>
            <a:ext cx="10826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chemeClr val="bg1"/>
                </a:solidFill>
                <a:latin typeface="Bahnschrift Condensed" pitchFamily="34" charset="0"/>
              </a:rPr>
              <a:t>3 360,1</a:t>
            </a:r>
            <a:endParaRPr lang="ru-RU" sz="2800" dirty="0">
              <a:solidFill>
                <a:schemeClr val="bg1"/>
              </a:solidFill>
              <a:latin typeface="Bahnschrift Condensed" pitchFamily="34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6541885" y="6014855"/>
            <a:ext cx="1513197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500" dirty="0" smtClean="0">
                <a:solidFill>
                  <a:srgbClr val="0070C0"/>
                </a:solidFill>
                <a:latin typeface="Bahnschrift Condensed" pitchFamily="34" charset="0"/>
              </a:rPr>
              <a:t>ОБ: 1 727,5</a:t>
            </a:r>
            <a:endParaRPr lang="ru-RU" sz="2500" dirty="0">
              <a:solidFill>
                <a:srgbClr val="0070C0"/>
              </a:solidFill>
              <a:latin typeface="Bahnschrift Condensed" pitchFamily="34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7849442" y="6016701"/>
            <a:ext cx="5760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 smtClean="0">
                <a:latin typeface="Bahnschrift Condensed" pitchFamily="34" charset="0"/>
              </a:rPr>
              <a:t>МЛН</a:t>
            </a:r>
          </a:p>
          <a:p>
            <a:r>
              <a:rPr lang="ru-RU" sz="1200" dirty="0" smtClean="0">
                <a:latin typeface="Bahnschrift Condensed" pitchFamily="34" charset="0"/>
              </a:rPr>
              <a:t>РУБЛЕЙ</a:t>
            </a:r>
            <a:endParaRPr lang="ru-RU" sz="1200" dirty="0">
              <a:latin typeface="Bahnschrift Condensed" pitchFamily="34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8497664" y="5957260"/>
            <a:ext cx="1584176" cy="4770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500" dirty="0" smtClean="0">
                <a:solidFill>
                  <a:schemeClr val="accent6">
                    <a:lumMod val="75000"/>
                  </a:schemeClr>
                </a:solidFill>
                <a:latin typeface="Bahnschrift Condensed" pitchFamily="34" charset="0"/>
              </a:rPr>
              <a:t>ФБ: 76,6</a:t>
            </a:r>
            <a:endParaRPr lang="ru-RU" sz="2500" dirty="0">
              <a:solidFill>
                <a:schemeClr val="accent6">
                  <a:lumMod val="75000"/>
                </a:schemeClr>
              </a:solidFill>
              <a:latin typeface="Bahnschrift Condensed" pitchFamily="34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9718073" y="5981770"/>
            <a:ext cx="5760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 smtClean="0">
                <a:latin typeface="Bahnschrift Condensed" pitchFamily="34" charset="0"/>
              </a:rPr>
              <a:t>МЛН</a:t>
            </a:r>
          </a:p>
          <a:p>
            <a:r>
              <a:rPr lang="ru-RU" sz="1200" dirty="0" smtClean="0">
                <a:latin typeface="Bahnschrift Condensed" pitchFamily="34" charset="0"/>
              </a:rPr>
              <a:t>РУБЛЕЙ</a:t>
            </a:r>
            <a:endParaRPr lang="ru-RU" sz="1200" dirty="0">
              <a:latin typeface="Bahnschrift Condensed" pitchFamily="34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6201151" y="3285520"/>
            <a:ext cx="1058402" cy="579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ru-RU" sz="2500" b="1" dirty="0" smtClean="0">
                <a:solidFill>
                  <a:srgbClr val="0070C0"/>
                </a:solidFill>
                <a:latin typeface="Bahnschrift Condensed" pitchFamily="34" charset="0"/>
              </a:rPr>
              <a:t>53,4</a:t>
            </a:r>
            <a:r>
              <a:rPr lang="ru-RU" b="1" dirty="0" smtClean="0">
                <a:solidFill>
                  <a:prstClr val="black"/>
                </a:solidFill>
                <a:latin typeface="Bahnschrift Condensed" pitchFamily="34" charset="0"/>
              </a:rPr>
              <a:t> </a:t>
            </a:r>
          </a:p>
          <a:p>
            <a:pPr lvl="0">
              <a:lnSpc>
                <a:spcPts val="100"/>
              </a:lnSpc>
            </a:pPr>
            <a:endParaRPr lang="ru-RU" sz="1200" dirty="0" smtClean="0">
              <a:solidFill>
                <a:prstClr val="black"/>
              </a:solidFill>
              <a:latin typeface="Bahnschrift Condensed" pitchFamily="34" charset="0"/>
            </a:endParaRPr>
          </a:p>
          <a:p>
            <a:pPr lvl="0">
              <a:lnSpc>
                <a:spcPts val="100"/>
              </a:lnSpc>
            </a:pPr>
            <a:endParaRPr lang="ru-RU" sz="1200" dirty="0">
              <a:solidFill>
                <a:prstClr val="black"/>
              </a:solidFill>
              <a:latin typeface="Bahnschrift Condensed" pitchFamily="34" charset="0"/>
            </a:endParaRPr>
          </a:p>
          <a:p>
            <a:pPr lvl="0">
              <a:lnSpc>
                <a:spcPts val="100"/>
              </a:lnSpc>
            </a:pPr>
            <a:endParaRPr lang="ru-RU" sz="1200" dirty="0" smtClean="0">
              <a:solidFill>
                <a:prstClr val="black"/>
              </a:solidFill>
              <a:latin typeface="Bahnschrift Condensed" pitchFamily="34" charset="0"/>
            </a:endParaRPr>
          </a:p>
          <a:p>
            <a:pPr lvl="0">
              <a:lnSpc>
                <a:spcPts val="100"/>
              </a:lnSpc>
            </a:pPr>
            <a:endParaRPr lang="ru-RU" sz="1200" dirty="0">
              <a:solidFill>
                <a:prstClr val="black"/>
              </a:solidFill>
              <a:latin typeface="Bahnschrift Condensed" pitchFamily="34" charset="0"/>
            </a:endParaRPr>
          </a:p>
          <a:p>
            <a:pPr lvl="0">
              <a:lnSpc>
                <a:spcPts val="100"/>
              </a:lnSpc>
            </a:pPr>
            <a:endParaRPr lang="ru-RU" sz="1200" dirty="0" smtClean="0">
              <a:solidFill>
                <a:prstClr val="black"/>
              </a:solidFill>
              <a:latin typeface="Bahnschrift Condensed" pitchFamily="34" charset="0"/>
            </a:endParaRPr>
          </a:p>
          <a:p>
            <a:pPr lvl="0">
              <a:lnSpc>
                <a:spcPts val="100"/>
              </a:lnSpc>
            </a:pPr>
            <a:endParaRPr lang="ru-RU" sz="1200" dirty="0">
              <a:solidFill>
                <a:prstClr val="black"/>
              </a:solidFill>
              <a:latin typeface="Bahnschrift Condensed" pitchFamily="34" charset="0"/>
            </a:endParaRPr>
          </a:p>
          <a:p>
            <a:pPr lvl="0">
              <a:lnSpc>
                <a:spcPts val="100"/>
              </a:lnSpc>
            </a:pPr>
            <a:endParaRPr lang="ru-RU" sz="1200" dirty="0" smtClean="0">
              <a:solidFill>
                <a:prstClr val="black"/>
              </a:solidFill>
              <a:latin typeface="Bahnschrift Condensed" pitchFamily="34" charset="0"/>
            </a:endParaRPr>
          </a:p>
          <a:p>
            <a:pPr lvl="0">
              <a:lnSpc>
                <a:spcPts val="100"/>
              </a:lnSpc>
            </a:pPr>
            <a:r>
              <a:rPr lang="ru-RU" sz="1200" dirty="0" smtClean="0">
                <a:solidFill>
                  <a:prstClr val="black"/>
                </a:solidFill>
                <a:latin typeface="Bahnschrift Condensed" pitchFamily="34" charset="0"/>
              </a:rPr>
              <a:t>млн  рублей   </a:t>
            </a:r>
            <a:endParaRPr lang="ru-RU" sz="1200" dirty="0">
              <a:solidFill>
                <a:prstClr val="black"/>
              </a:solidFill>
              <a:latin typeface="Bahnschrift Condensed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9883040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612140" y="288370"/>
            <a:ext cx="11018520" cy="647784"/>
          </a:xfrm>
        </p:spPr>
        <p:txBody>
          <a:bodyPr>
            <a:normAutofit/>
          </a:bodyPr>
          <a:lstStyle/>
          <a:p>
            <a:pPr lvl="0" defTabSz="914400">
              <a:spcBef>
                <a:spcPts val="0"/>
              </a:spcBef>
            </a:pPr>
            <a:r>
              <a:rPr lang="ru-RU" sz="2500" dirty="0">
                <a:solidFill>
                  <a:prstClr val="black">
                    <a:tint val="75000"/>
                  </a:prstClr>
                </a:solidFill>
                <a:latin typeface="Bahnschrift Condensed" pitchFamily="34" charset="0"/>
                <a:ea typeface="+mn-ea"/>
                <a:cs typeface="+mn-cs"/>
              </a:rPr>
              <a:t>ПРОЕКТ БЮДЖЕТА ОКРУГА НА </a:t>
            </a:r>
            <a:r>
              <a:rPr lang="ru-RU" sz="2500" dirty="0" smtClean="0">
                <a:solidFill>
                  <a:prstClr val="black">
                    <a:tint val="75000"/>
                  </a:prstClr>
                </a:solidFill>
                <a:latin typeface="Bahnschrift Condensed" pitchFamily="34" charset="0"/>
                <a:ea typeface="+mn-ea"/>
                <a:cs typeface="+mn-cs"/>
              </a:rPr>
              <a:t>2024-2026 ГОДЫ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2737024" y="1000840"/>
            <a:ext cx="66967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Bahnschrift Condensed" pitchFamily="34" charset="0"/>
              </a:rPr>
              <a:t>-</a:t>
            </a:r>
            <a:r>
              <a:rPr lang="ru-RU" sz="2800" dirty="0" smtClean="0">
                <a:latin typeface="Bahnschrift Condensed" pitchFamily="34" charset="0"/>
              </a:rPr>
              <a:t> </a:t>
            </a:r>
            <a:r>
              <a:rPr lang="ru-RU" sz="2800" dirty="0" smtClean="0">
                <a:solidFill>
                  <a:srgbClr val="0070C0"/>
                </a:solidFill>
                <a:latin typeface="Bahnschrift Condensed" pitchFamily="34" charset="0"/>
              </a:rPr>
              <a:t>НАПРАВЛЕНИЯ РАСХОДОВАНИЯ СРЕДСТВ </a:t>
            </a:r>
            <a:r>
              <a:rPr lang="ru-RU" sz="2800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Bahnschrift Condensed" pitchFamily="34" charset="0"/>
              </a:rPr>
              <a:t>-</a:t>
            </a:r>
            <a:endParaRPr lang="ru-RU" sz="2800" dirty="0">
              <a:solidFill>
                <a:schemeClr val="accent2">
                  <a:lumMod val="60000"/>
                  <a:lumOff val="40000"/>
                </a:schemeClr>
              </a:solidFill>
              <a:latin typeface="Bahnschrift Condensed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9581777" y="1453040"/>
            <a:ext cx="18722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Bahnschrift Condensed" pitchFamily="34" charset="0"/>
              </a:rPr>
              <a:t>НА 2024 ГОД</a:t>
            </a:r>
            <a:endParaRPr lang="ru-RU" sz="2000" dirty="0">
              <a:solidFill>
                <a:schemeClr val="accent2">
                  <a:lumMod val="60000"/>
                  <a:lumOff val="40000"/>
                </a:schemeClr>
              </a:solidFill>
              <a:latin typeface="Bahnschrift Condensed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106899" y="5328642"/>
            <a:ext cx="28803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solidFill>
                  <a:srgbClr val="FFFFFF"/>
                </a:solidFill>
                <a:latin typeface="Arial Narrow" pitchFamily="34" charset="0"/>
              </a:rPr>
              <a:t>Налог на доходы физических лиц</a:t>
            </a:r>
          </a:p>
          <a:p>
            <a:pPr algn="ctr"/>
            <a:r>
              <a:rPr lang="ru-RU" sz="1400" b="1" dirty="0" smtClean="0">
                <a:solidFill>
                  <a:srgbClr val="FFFFFF"/>
                </a:solidFill>
                <a:latin typeface="Arial Narrow" pitchFamily="34" charset="0"/>
              </a:rPr>
              <a:t>68,6%</a:t>
            </a:r>
            <a:endParaRPr lang="ru-RU" sz="1400" b="1" dirty="0">
              <a:solidFill>
                <a:srgbClr val="FFFFFF"/>
              </a:solidFill>
              <a:latin typeface="Arial Narrow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999049" y="2034734"/>
            <a:ext cx="2376264" cy="1525400"/>
          </a:xfrm>
          <a:prstGeom prst="rect">
            <a:avLst/>
          </a:prstGeom>
          <a:solidFill>
            <a:schemeClr val="bg1"/>
          </a:solidFill>
          <a:ln w="19050">
            <a:solidFill>
              <a:srgbClr val="4482E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marL="361950"/>
            <a:r>
              <a:rPr lang="ru-RU" sz="1600" dirty="0" smtClean="0">
                <a:solidFill>
                  <a:schemeClr val="tx1"/>
                </a:solidFill>
                <a:latin typeface="Bahnschrift Condensed" pitchFamily="34" charset="0"/>
              </a:rPr>
              <a:t>      ОБРАЗОВАНИЕ</a:t>
            </a:r>
          </a:p>
          <a:p>
            <a:pPr marL="361950"/>
            <a:r>
              <a:rPr lang="ru-RU" sz="1600" dirty="0" smtClean="0">
                <a:solidFill>
                  <a:schemeClr val="tx1"/>
                </a:solidFill>
                <a:latin typeface="Bahnschrift Condensed" pitchFamily="34" charset="0"/>
              </a:rPr>
              <a:t>     </a:t>
            </a:r>
          </a:p>
          <a:p>
            <a:pPr marL="447675"/>
            <a:endParaRPr lang="ru-RU" sz="200" dirty="0" smtClean="0">
              <a:solidFill>
                <a:schemeClr val="tx1"/>
              </a:solidFill>
              <a:latin typeface="Bahnschrift Condensed" pitchFamily="34" charset="0"/>
            </a:endParaRPr>
          </a:p>
          <a:p>
            <a:pPr algn="ctr"/>
            <a:r>
              <a:rPr lang="en-US" sz="3500" b="1" dirty="0" smtClean="0">
                <a:solidFill>
                  <a:srgbClr val="0070C0"/>
                </a:solidFill>
                <a:latin typeface="Bahnschrift Condensed" pitchFamily="34" charset="0"/>
              </a:rPr>
              <a:t>1 </a:t>
            </a:r>
            <a:r>
              <a:rPr lang="ru-RU" sz="3500" b="1" dirty="0" smtClean="0">
                <a:solidFill>
                  <a:srgbClr val="0070C0"/>
                </a:solidFill>
                <a:latin typeface="Bahnschrift Condensed" pitchFamily="34" charset="0"/>
              </a:rPr>
              <a:t>843,1</a:t>
            </a:r>
            <a:r>
              <a:rPr lang="ru-RU" sz="35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Bahnschrift Condensed" pitchFamily="34" charset="0"/>
              </a:rPr>
              <a:t> </a:t>
            </a:r>
          </a:p>
          <a:p>
            <a:pPr algn="ctr"/>
            <a:r>
              <a:rPr lang="ru-RU" sz="1400" dirty="0">
                <a:solidFill>
                  <a:schemeClr val="tx1"/>
                </a:solidFill>
                <a:latin typeface="Bahnschrift Condensed" pitchFamily="34" charset="0"/>
              </a:rPr>
              <a:t>м</a:t>
            </a:r>
            <a:r>
              <a:rPr lang="ru-RU" sz="1400" dirty="0" smtClean="0">
                <a:solidFill>
                  <a:schemeClr val="tx1"/>
                </a:solidFill>
                <a:latin typeface="Bahnschrift Condensed" pitchFamily="34" charset="0"/>
              </a:rPr>
              <a:t>лн рублей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989375" y="3752916"/>
            <a:ext cx="2385938" cy="1506000"/>
          </a:xfrm>
          <a:prstGeom prst="rect">
            <a:avLst/>
          </a:prstGeom>
          <a:solidFill>
            <a:schemeClr val="bg1"/>
          </a:solidFill>
          <a:ln w="19050">
            <a:solidFill>
              <a:srgbClr val="4482E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marL="361950"/>
            <a:r>
              <a:rPr lang="ru-RU" sz="1600" dirty="0" smtClean="0">
                <a:solidFill>
                  <a:schemeClr val="tx1"/>
                </a:solidFill>
                <a:latin typeface="Bahnschrift Condensed" pitchFamily="34" charset="0"/>
              </a:rPr>
              <a:t>     КОМФОРТНАЯ СРЕДА       </a:t>
            </a:r>
          </a:p>
          <a:p>
            <a:pPr marL="361950"/>
            <a:r>
              <a:rPr lang="ru-RU" sz="1600" dirty="0">
                <a:solidFill>
                  <a:schemeClr val="tx1"/>
                </a:solidFill>
                <a:latin typeface="Bahnschrift Condensed" pitchFamily="34" charset="0"/>
              </a:rPr>
              <a:t> </a:t>
            </a:r>
            <a:r>
              <a:rPr lang="ru-RU" sz="1600" dirty="0" smtClean="0">
                <a:solidFill>
                  <a:schemeClr val="tx1"/>
                </a:solidFill>
                <a:latin typeface="Bahnschrift Condensed" pitchFamily="34" charset="0"/>
              </a:rPr>
              <a:t>    ПРОЖИВАНИЯ</a:t>
            </a:r>
            <a:endParaRPr lang="ru-RU" sz="200" dirty="0" smtClean="0">
              <a:solidFill>
                <a:schemeClr val="tx1"/>
              </a:solidFill>
              <a:latin typeface="Bahnschrift Condensed" pitchFamily="34" charset="0"/>
            </a:endParaRPr>
          </a:p>
          <a:p>
            <a:pPr marL="361950"/>
            <a:endParaRPr lang="ru-RU" sz="200" dirty="0" smtClean="0">
              <a:solidFill>
                <a:schemeClr val="tx1"/>
              </a:solidFill>
              <a:latin typeface="Bahnschrift Condensed" pitchFamily="34" charset="0"/>
            </a:endParaRPr>
          </a:p>
          <a:p>
            <a:pPr marL="361950"/>
            <a:endParaRPr lang="ru-RU" sz="200" dirty="0">
              <a:solidFill>
                <a:schemeClr val="tx1"/>
              </a:solidFill>
              <a:latin typeface="Bahnschrift Condensed" pitchFamily="34" charset="0"/>
            </a:endParaRPr>
          </a:p>
          <a:p>
            <a:pPr marL="361950"/>
            <a:endParaRPr lang="ru-RU" sz="200" dirty="0" smtClean="0">
              <a:solidFill>
                <a:schemeClr val="tx1"/>
              </a:solidFill>
              <a:latin typeface="Bahnschrift Condensed" pitchFamily="34" charset="0"/>
            </a:endParaRPr>
          </a:p>
          <a:p>
            <a:pPr algn="ctr"/>
            <a:r>
              <a:rPr lang="ru-RU" sz="3500" b="1" dirty="0" smtClean="0">
                <a:solidFill>
                  <a:srgbClr val="0070C0"/>
                </a:solidFill>
                <a:latin typeface="Bahnschrift Condensed" pitchFamily="34" charset="0"/>
              </a:rPr>
              <a:t>371,2</a:t>
            </a:r>
            <a:endParaRPr lang="ru-RU" sz="3500" b="1" dirty="0" smtClean="0">
              <a:solidFill>
                <a:schemeClr val="tx1"/>
              </a:solidFill>
              <a:latin typeface="Bahnschrift Condensed" pitchFamily="34" charset="0"/>
            </a:endParaRPr>
          </a:p>
          <a:p>
            <a:pPr algn="ctr"/>
            <a:r>
              <a:rPr lang="ru-RU" sz="1400" dirty="0">
                <a:solidFill>
                  <a:schemeClr val="tx1"/>
                </a:solidFill>
                <a:latin typeface="Bahnschrift Condensed" pitchFamily="34" charset="0"/>
              </a:rPr>
              <a:t>м</a:t>
            </a:r>
            <a:r>
              <a:rPr lang="ru-RU" sz="1400" dirty="0" smtClean="0">
                <a:solidFill>
                  <a:schemeClr val="tx1"/>
                </a:solidFill>
                <a:latin typeface="Bahnschrift Condensed" pitchFamily="34" charset="0"/>
              </a:rPr>
              <a:t>лн рублей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3486449" y="2054134"/>
            <a:ext cx="2268252" cy="1506000"/>
          </a:xfrm>
          <a:prstGeom prst="rect">
            <a:avLst/>
          </a:prstGeom>
          <a:solidFill>
            <a:schemeClr val="bg1"/>
          </a:solidFill>
          <a:ln w="19050">
            <a:solidFill>
              <a:srgbClr val="4482E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marL="361950"/>
            <a:r>
              <a:rPr lang="ru-RU" sz="1600" dirty="0" smtClean="0">
                <a:solidFill>
                  <a:schemeClr val="tx1"/>
                </a:solidFill>
                <a:latin typeface="Bahnschrift Condensed" pitchFamily="34" charset="0"/>
              </a:rPr>
              <a:t>    КУЛЬТУРА</a:t>
            </a:r>
          </a:p>
          <a:p>
            <a:pPr marL="361950"/>
            <a:endParaRPr lang="ru-RU" sz="200" b="1" dirty="0" smtClean="0">
              <a:solidFill>
                <a:srgbClr val="4482E6"/>
              </a:solidFill>
              <a:latin typeface="Bahnschrift Condensed" pitchFamily="34" charset="0"/>
            </a:endParaRPr>
          </a:p>
          <a:p>
            <a:pPr marL="361950"/>
            <a:endParaRPr lang="ru-RU" sz="200" b="1" dirty="0">
              <a:solidFill>
                <a:srgbClr val="4482E6"/>
              </a:solidFill>
              <a:latin typeface="Bahnschrift Condensed" pitchFamily="34" charset="0"/>
            </a:endParaRPr>
          </a:p>
          <a:p>
            <a:pPr marL="361950"/>
            <a:endParaRPr lang="ru-RU" sz="200" b="1" dirty="0">
              <a:solidFill>
                <a:srgbClr val="4482E6"/>
              </a:solidFill>
              <a:latin typeface="Bahnschrift Condensed" pitchFamily="34" charset="0"/>
            </a:endParaRPr>
          </a:p>
          <a:p>
            <a:pPr marL="361950"/>
            <a:endParaRPr lang="ru-RU" sz="200" b="1" dirty="0" smtClean="0">
              <a:solidFill>
                <a:srgbClr val="4482E6"/>
              </a:solidFill>
              <a:latin typeface="Bahnschrift Condensed" pitchFamily="34" charset="0"/>
            </a:endParaRPr>
          </a:p>
          <a:p>
            <a:pPr algn="ctr"/>
            <a:r>
              <a:rPr lang="ru-RU" sz="3500" b="1" dirty="0" smtClean="0">
                <a:solidFill>
                  <a:srgbClr val="0070C0"/>
                </a:solidFill>
                <a:latin typeface="Bahnschrift Condensed" pitchFamily="34" charset="0"/>
              </a:rPr>
              <a:t>324,4</a:t>
            </a:r>
            <a:endParaRPr lang="ru-RU" sz="3500" b="1" dirty="0" smtClean="0">
              <a:solidFill>
                <a:schemeClr val="tx2">
                  <a:lumMod val="60000"/>
                  <a:lumOff val="40000"/>
                </a:schemeClr>
              </a:solidFill>
              <a:latin typeface="Bahnschrift Condensed" pitchFamily="34" charset="0"/>
            </a:endParaRPr>
          </a:p>
          <a:p>
            <a:pPr algn="ctr"/>
            <a:r>
              <a:rPr lang="ru-RU" sz="1400" dirty="0">
                <a:solidFill>
                  <a:schemeClr val="tx1"/>
                </a:solidFill>
                <a:latin typeface="Bahnschrift Condensed" pitchFamily="34" charset="0"/>
              </a:rPr>
              <a:t>м</a:t>
            </a:r>
            <a:r>
              <a:rPr lang="ru-RU" sz="1400" dirty="0" smtClean="0">
                <a:solidFill>
                  <a:schemeClr val="tx1"/>
                </a:solidFill>
                <a:latin typeface="Bahnschrift Condensed" pitchFamily="34" charset="0"/>
              </a:rPr>
              <a:t>лн рублей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3350" y="1965998"/>
            <a:ext cx="582589" cy="583933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3085" y="3662342"/>
            <a:ext cx="596627" cy="607675"/>
          </a:xfrm>
          <a:prstGeom prst="rect">
            <a:avLst/>
          </a:prstGeom>
        </p:spPr>
      </p:pic>
      <p:sp>
        <p:nvSpPr>
          <p:cNvPr id="24" name="Прямоугольник 23"/>
          <p:cNvSpPr/>
          <p:nvPr/>
        </p:nvSpPr>
        <p:spPr>
          <a:xfrm>
            <a:off x="5885604" y="2054134"/>
            <a:ext cx="4844308" cy="4113961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marL="361950">
              <a:lnSpc>
                <a:spcPct val="150000"/>
              </a:lnSpc>
            </a:pPr>
            <a:r>
              <a:rPr lang="ru-RU" sz="1400" dirty="0" smtClean="0">
                <a:solidFill>
                  <a:schemeClr val="tx1"/>
                </a:solidFill>
                <a:latin typeface="Bahnschrift Condensed" pitchFamily="34" charset="0"/>
              </a:rPr>
              <a:t>  МУНИЦИПАЛЬНОЕ УПРАВЛЕНИЕ И ГРАЖДАНСКОЕ ОБЩЕСТВО          </a:t>
            </a:r>
            <a:r>
              <a:rPr lang="ru-RU" sz="1600" dirty="0" smtClean="0">
                <a:solidFill>
                  <a:srgbClr val="0070C0"/>
                </a:solidFill>
                <a:latin typeface="Bahnschrift Condensed" pitchFamily="34" charset="0"/>
              </a:rPr>
              <a:t>272,0</a:t>
            </a:r>
          </a:p>
          <a:p>
            <a:pPr marL="361950">
              <a:lnSpc>
                <a:spcPct val="150000"/>
              </a:lnSpc>
            </a:pPr>
            <a:r>
              <a:rPr lang="ru-RU" sz="1400" dirty="0" smtClean="0">
                <a:solidFill>
                  <a:schemeClr val="tx1"/>
                </a:solidFill>
                <a:latin typeface="Bahnschrift Condensed" pitchFamily="34" charset="0"/>
              </a:rPr>
              <a:t>  ФИЗИЧЕСКАЯ </a:t>
            </a:r>
            <a:r>
              <a:rPr lang="ru-RU" sz="1400" dirty="0">
                <a:solidFill>
                  <a:schemeClr val="tx1"/>
                </a:solidFill>
                <a:latin typeface="Bahnschrift Condensed" pitchFamily="34" charset="0"/>
              </a:rPr>
              <a:t>КУЛЬТУРА И СПОРТ </a:t>
            </a:r>
            <a:r>
              <a:rPr lang="ru-RU" sz="1400" dirty="0" smtClean="0">
                <a:solidFill>
                  <a:schemeClr val="tx1"/>
                </a:solidFill>
                <a:latin typeface="Bahnschrift Condensed" pitchFamily="34" charset="0"/>
              </a:rPr>
              <a:t>                                                    </a:t>
            </a:r>
            <a:r>
              <a:rPr lang="ru-RU" sz="1600" dirty="0" smtClean="0">
                <a:solidFill>
                  <a:srgbClr val="0070C0"/>
                </a:solidFill>
                <a:latin typeface="Bahnschrift Condensed" pitchFamily="34" charset="0"/>
              </a:rPr>
              <a:t>96,1</a:t>
            </a:r>
            <a:endParaRPr lang="ru-RU" sz="1600" dirty="0">
              <a:solidFill>
                <a:srgbClr val="0070C0"/>
              </a:solidFill>
              <a:latin typeface="Bahnschrift Condensed" pitchFamily="34" charset="0"/>
            </a:endParaRPr>
          </a:p>
          <a:p>
            <a:pPr marL="361950">
              <a:lnSpc>
                <a:spcPct val="150000"/>
              </a:lnSpc>
            </a:pPr>
            <a:r>
              <a:rPr lang="ru-RU" sz="1400" dirty="0" smtClean="0">
                <a:solidFill>
                  <a:schemeClr val="tx1"/>
                </a:solidFill>
                <a:latin typeface="Bahnschrift Condensed" pitchFamily="34" charset="0"/>
              </a:rPr>
              <a:t>  ОБЕСПЕЧЕНИЕ СОЦИАЛЬНОЙ СТАБИЛЬНОСТИ                                    </a:t>
            </a:r>
            <a:r>
              <a:rPr lang="ru-RU" sz="1600" dirty="0" smtClean="0">
                <a:solidFill>
                  <a:srgbClr val="0070C0"/>
                </a:solidFill>
                <a:latin typeface="Bahnschrift Condensed" pitchFamily="34" charset="0"/>
              </a:rPr>
              <a:t>90,2</a:t>
            </a:r>
            <a:endParaRPr lang="ru-RU" sz="1600" dirty="0">
              <a:solidFill>
                <a:srgbClr val="0070C0"/>
              </a:solidFill>
              <a:latin typeface="Bahnschrift Condensed" pitchFamily="34" charset="0"/>
            </a:endParaRPr>
          </a:p>
          <a:p>
            <a:pPr marL="361950">
              <a:lnSpc>
                <a:spcPct val="150000"/>
              </a:lnSpc>
            </a:pPr>
            <a:r>
              <a:rPr lang="ru-RU" sz="1400" dirty="0" smtClean="0">
                <a:solidFill>
                  <a:schemeClr val="tx1"/>
                </a:solidFill>
                <a:latin typeface="Bahnschrift Condensed" pitchFamily="34" charset="0"/>
              </a:rPr>
              <a:t>  МУНИЦИПАЛЬНОЕ </a:t>
            </a:r>
            <a:r>
              <a:rPr lang="ru-RU" sz="1400" dirty="0">
                <a:solidFill>
                  <a:schemeClr val="tx1"/>
                </a:solidFill>
                <a:latin typeface="Bahnschrift Condensed" pitchFamily="34" charset="0"/>
              </a:rPr>
              <a:t>ИМУЩЕСТВО И ЗЕМЕЛЬНЫЕ РЕСУРСЫ </a:t>
            </a:r>
            <a:r>
              <a:rPr lang="ru-RU" sz="1400" dirty="0" smtClean="0">
                <a:solidFill>
                  <a:schemeClr val="tx1"/>
                </a:solidFill>
                <a:latin typeface="Bahnschrift Condensed" pitchFamily="34" charset="0"/>
              </a:rPr>
              <a:t>                  </a:t>
            </a:r>
            <a:r>
              <a:rPr lang="ru-RU" sz="1600" dirty="0" smtClean="0">
                <a:solidFill>
                  <a:srgbClr val="0070C0"/>
                </a:solidFill>
                <a:latin typeface="Bahnschrift Condensed" pitchFamily="34" charset="0"/>
              </a:rPr>
              <a:t>90,2</a:t>
            </a:r>
          </a:p>
          <a:p>
            <a:pPr marL="361950">
              <a:lnSpc>
                <a:spcPct val="150000"/>
              </a:lnSpc>
            </a:pPr>
            <a:r>
              <a:rPr lang="ru-RU" sz="1400" dirty="0" smtClean="0">
                <a:solidFill>
                  <a:schemeClr val="tx1"/>
                </a:solidFill>
                <a:latin typeface="Bahnschrift Condensed" pitchFamily="34" charset="0"/>
              </a:rPr>
              <a:t>   ФИНАНСЫ</a:t>
            </a:r>
            <a:r>
              <a:rPr lang="ru-RU" sz="1600" dirty="0" smtClean="0">
                <a:solidFill>
                  <a:schemeClr val="tx1"/>
                </a:solidFill>
                <a:latin typeface="Bahnschrift Condensed" pitchFamily="34" charset="0"/>
              </a:rPr>
              <a:t>                                                                               </a:t>
            </a:r>
            <a:r>
              <a:rPr lang="ru-RU" sz="1600" dirty="0" smtClean="0">
                <a:solidFill>
                  <a:srgbClr val="0070C0"/>
                </a:solidFill>
                <a:latin typeface="Bahnschrift Condensed" pitchFamily="34" charset="0"/>
              </a:rPr>
              <a:t>67,6</a:t>
            </a:r>
          </a:p>
          <a:p>
            <a:pPr marL="361950">
              <a:lnSpc>
                <a:spcPct val="150000"/>
              </a:lnSpc>
            </a:pPr>
            <a:r>
              <a:rPr lang="ru-RU" sz="1600" dirty="0" smtClean="0">
                <a:solidFill>
                  <a:schemeClr val="tx1"/>
                </a:solidFill>
                <a:latin typeface="Bahnschrift Condensed" pitchFamily="34" charset="0"/>
              </a:rPr>
              <a:t>  </a:t>
            </a:r>
            <a:r>
              <a:rPr lang="ru-RU" sz="1400" dirty="0" smtClean="0">
                <a:solidFill>
                  <a:schemeClr val="tx1"/>
                </a:solidFill>
                <a:latin typeface="Bahnschrift Condensed" pitchFamily="34" charset="0"/>
              </a:rPr>
              <a:t>ОБЕСПЕЧЕНИЕ ОБЩЕСТВЕННОГО ПОРЯДКА И </a:t>
            </a:r>
          </a:p>
          <a:p>
            <a:pPr marL="361950">
              <a:lnSpc>
                <a:spcPts val="100"/>
              </a:lnSpc>
            </a:pPr>
            <a:r>
              <a:rPr lang="ru-RU" sz="1400" dirty="0">
                <a:solidFill>
                  <a:schemeClr val="tx1"/>
                </a:solidFill>
                <a:latin typeface="Bahnschrift Condensed" pitchFamily="34" charset="0"/>
              </a:rPr>
              <a:t> </a:t>
            </a:r>
            <a:r>
              <a:rPr lang="ru-RU" sz="1400" dirty="0" smtClean="0">
                <a:solidFill>
                  <a:schemeClr val="tx1"/>
                </a:solidFill>
                <a:latin typeface="Bahnschrift Condensed" pitchFamily="34" charset="0"/>
              </a:rPr>
              <a:t>  </a:t>
            </a:r>
          </a:p>
          <a:p>
            <a:pPr marL="361950">
              <a:lnSpc>
                <a:spcPts val="100"/>
              </a:lnSpc>
            </a:pPr>
            <a:endParaRPr lang="ru-RU" sz="1400" dirty="0" smtClean="0">
              <a:solidFill>
                <a:schemeClr val="tx1"/>
              </a:solidFill>
              <a:latin typeface="Bahnschrift Condensed" pitchFamily="34" charset="0"/>
            </a:endParaRPr>
          </a:p>
          <a:p>
            <a:pPr marL="361950">
              <a:lnSpc>
                <a:spcPts val="100"/>
              </a:lnSpc>
            </a:pPr>
            <a:endParaRPr lang="ru-RU" sz="1400" dirty="0">
              <a:solidFill>
                <a:schemeClr val="tx1"/>
              </a:solidFill>
              <a:latin typeface="Bahnschrift Condensed" pitchFamily="34" charset="0"/>
            </a:endParaRPr>
          </a:p>
          <a:p>
            <a:pPr marL="361950">
              <a:lnSpc>
                <a:spcPts val="100"/>
              </a:lnSpc>
            </a:pPr>
            <a:endParaRPr lang="ru-RU" sz="1400" dirty="0" smtClean="0">
              <a:solidFill>
                <a:schemeClr val="tx1"/>
              </a:solidFill>
              <a:latin typeface="Bahnschrift Condensed" pitchFamily="34" charset="0"/>
            </a:endParaRPr>
          </a:p>
          <a:p>
            <a:pPr marL="361950">
              <a:lnSpc>
                <a:spcPts val="100"/>
              </a:lnSpc>
            </a:pPr>
            <a:endParaRPr lang="ru-RU" sz="1400" dirty="0">
              <a:solidFill>
                <a:schemeClr val="tx1"/>
              </a:solidFill>
              <a:latin typeface="Bahnschrift Condensed" pitchFamily="34" charset="0"/>
            </a:endParaRPr>
          </a:p>
          <a:p>
            <a:pPr marL="361950">
              <a:lnSpc>
                <a:spcPts val="100"/>
              </a:lnSpc>
            </a:pPr>
            <a:r>
              <a:rPr lang="ru-RU" sz="1400" dirty="0" smtClean="0">
                <a:solidFill>
                  <a:schemeClr val="tx1"/>
                </a:solidFill>
                <a:latin typeface="Bahnschrift Condensed" pitchFamily="34" charset="0"/>
              </a:rPr>
              <a:t>   БЕЗОПАСНОСТИ НАСЕЛЕНИЯ                                                              </a:t>
            </a:r>
            <a:r>
              <a:rPr lang="ru-RU" sz="1600" dirty="0" smtClean="0">
                <a:solidFill>
                  <a:srgbClr val="0070C0"/>
                </a:solidFill>
                <a:latin typeface="Bahnschrift Condensed" pitchFamily="34" charset="0"/>
              </a:rPr>
              <a:t>32,3</a:t>
            </a:r>
          </a:p>
          <a:p>
            <a:pPr marL="361950">
              <a:lnSpc>
                <a:spcPct val="150000"/>
              </a:lnSpc>
            </a:pPr>
            <a:r>
              <a:rPr lang="ru-RU" sz="1600" dirty="0" smtClean="0">
                <a:solidFill>
                  <a:schemeClr val="tx1"/>
                </a:solidFill>
                <a:latin typeface="Bahnschrift Condensed" pitchFamily="34" charset="0"/>
              </a:rPr>
              <a:t>  </a:t>
            </a:r>
            <a:r>
              <a:rPr lang="ru-RU" sz="1400" dirty="0" smtClean="0">
                <a:solidFill>
                  <a:schemeClr val="tx1"/>
                </a:solidFill>
                <a:latin typeface="Bahnschrift Condensed" pitchFamily="34" charset="0"/>
              </a:rPr>
              <a:t>МОЛОДЕЖНАЯ ПОЛИТИКА                                                                  </a:t>
            </a:r>
            <a:r>
              <a:rPr lang="ru-RU" sz="1600" dirty="0" smtClean="0">
                <a:solidFill>
                  <a:srgbClr val="0070C0"/>
                </a:solidFill>
                <a:latin typeface="Bahnschrift Condensed" pitchFamily="34" charset="0"/>
              </a:rPr>
              <a:t>16,4</a:t>
            </a:r>
          </a:p>
          <a:p>
            <a:pPr marL="361950">
              <a:lnSpc>
                <a:spcPct val="150000"/>
              </a:lnSpc>
            </a:pPr>
            <a:r>
              <a:rPr lang="ru-RU" sz="1600" dirty="0" smtClean="0">
                <a:solidFill>
                  <a:schemeClr val="tx1"/>
                </a:solidFill>
                <a:latin typeface="Bahnschrift Condensed" pitchFamily="34" charset="0"/>
              </a:rPr>
              <a:t>  </a:t>
            </a:r>
            <a:r>
              <a:rPr lang="ru-RU" sz="1400" dirty="0" smtClean="0">
                <a:solidFill>
                  <a:schemeClr val="tx1"/>
                </a:solidFill>
                <a:latin typeface="Bahnschrift Condensed" pitchFamily="34" charset="0"/>
              </a:rPr>
              <a:t>ЭКОНОМИЧЕСКИЙ </a:t>
            </a:r>
            <a:r>
              <a:rPr lang="ru-RU" sz="1400" dirty="0">
                <a:solidFill>
                  <a:schemeClr val="tx1"/>
                </a:solidFill>
                <a:latin typeface="Bahnschrift Condensed" pitchFamily="34" charset="0"/>
              </a:rPr>
              <a:t>ПОТЕНЦИАЛ  </a:t>
            </a:r>
            <a:r>
              <a:rPr lang="ru-RU" sz="1400" dirty="0" smtClean="0">
                <a:solidFill>
                  <a:schemeClr val="tx1"/>
                </a:solidFill>
                <a:latin typeface="Bahnschrift Condensed" pitchFamily="34" charset="0"/>
              </a:rPr>
              <a:t>                                                           </a:t>
            </a:r>
            <a:r>
              <a:rPr lang="ru-RU" sz="1600" dirty="0" smtClean="0">
                <a:solidFill>
                  <a:srgbClr val="0070C0"/>
                </a:solidFill>
                <a:latin typeface="Bahnschrift Condensed" pitchFamily="34" charset="0"/>
              </a:rPr>
              <a:t>1,1</a:t>
            </a:r>
          </a:p>
          <a:p>
            <a:pPr marL="361950">
              <a:lnSpc>
                <a:spcPct val="150000"/>
              </a:lnSpc>
            </a:pPr>
            <a:r>
              <a:rPr lang="ru-RU" sz="1600" dirty="0" smtClean="0">
                <a:solidFill>
                  <a:schemeClr val="tx1"/>
                </a:solidFill>
                <a:latin typeface="Bahnschrift Condensed" pitchFamily="34" charset="0"/>
              </a:rPr>
              <a:t>  </a:t>
            </a:r>
            <a:r>
              <a:rPr lang="ru-RU" sz="1400" dirty="0" smtClean="0">
                <a:solidFill>
                  <a:schemeClr val="tx1"/>
                </a:solidFill>
                <a:latin typeface="Bahnschrift Condensed" pitchFamily="34" charset="0"/>
              </a:rPr>
              <a:t>ЭНЕРГОСБЕРЕЖЕНИЕ И ПОВЫШЕНИЕ ЭНЕРГОЭФФЕКТИВНОСТИ           </a:t>
            </a:r>
            <a:r>
              <a:rPr lang="ru-RU" sz="1600" dirty="0" smtClean="0">
                <a:solidFill>
                  <a:srgbClr val="0070C0"/>
                </a:solidFill>
                <a:latin typeface="Bahnschrift Condensed" pitchFamily="34" charset="0"/>
              </a:rPr>
              <a:t>0,8</a:t>
            </a:r>
          </a:p>
        </p:txBody>
      </p:sp>
      <p:pic>
        <p:nvPicPr>
          <p:cNvPr id="23" name="Рисунок 2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0311" y="1889063"/>
            <a:ext cx="649571" cy="660868"/>
          </a:xfrm>
          <a:prstGeom prst="rect">
            <a:avLst/>
          </a:prstGeom>
        </p:spPr>
      </p:pic>
      <p:pic>
        <p:nvPicPr>
          <p:cNvPr id="25" name="Рисунок 2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08150" y="4771318"/>
            <a:ext cx="360455" cy="344071"/>
          </a:xfrm>
          <a:prstGeom prst="rect">
            <a:avLst/>
          </a:prstGeom>
        </p:spPr>
      </p:pic>
      <p:pic>
        <p:nvPicPr>
          <p:cNvPr id="27" name="Рисунок 2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9427" y="3984681"/>
            <a:ext cx="443936" cy="417164"/>
          </a:xfrm>
          <a:prstGeom prst="rect">
            <a:avLst/>
          </a:prstGeom>
        </p:spPr>
      </p:pic>
      <p:pic>
        <p:nvPicPr>
          <p:cNvPr id="28" name="Рисунок 27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05435" y="5115389"/>
            <a:ext cx="331919" cy="301678"/>
          </a:xfrm>
          <a:prstGeom prst="rect">
            <a:avLst/>
          </a:prstGeom>
        </p:spPr>
      </p:pic>
      <p:pic>
        <p:nvPicPr>
          <p:cNvPr id="30" name="Рисунок 29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0845" y="2523199"/>
            <a:ext cx="334967" cy="300074"/>
          </a:xfrm>
          <a:prstGeom prst="rect">
            <a:avLst/>
          </a:prstGeom>
        </p:spPr>
      </p:pic>
      <p:pic>
        <p:nvPicPr>
          <p:cNvPr id="31" name="Рисунок 30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0349" y="3171840"/>
            <a:ext cx="407119" cy="379360"/>
          </a:xfrm>
          <a:prstGeom prst="rect">
            <a:avLst/>
          </a:prstGeom>
        </p:spPr>
      </p:pic>
      <p:pic>
        <p:nvPicPr>
          <p:cNvPr id="32" name="Рисунок 31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4538" y="2116329"/>
            <a:ext cx="386499" cy="386499"/>
          </a:xfrm>
          <a:prstGeom prst="rect">
            <a:avLst/>
          </a:prstGeom>
        </p:spPr>
      </p:pic>
      <p:sp>
        <p:nvSpPr>
          <p:cNvPr id="34" name="TextBox 33"/>
          <p:cNvSpPr txBox="1"/>
          <p:nvPr/>
        </p:nvSpPr>
        <p:spPr>
          <a:xfrm>
            <a:off x="10441880" y="1819387"/>
            <a:ext cx="86409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dirty="0" smtClean="0">
                <a:latin typeface="Bahnschrift Condensed" pitchFamily="34" charset="0"/>
              </a:rPr>
              <a:t>МЛН РУБЛЕЙ</a:t>
            </a:r>
            <a:endParaRPr lang="ru-RU" sz="1000" dirty="0">
              <a:latin typeface="Bahnschrift Condensed" pitchFamily="34" charset="0"/>
            </a:endParaRPr>
          </a:p>
        </p:txBody>
      </p:sp>
      <p:sp>
        <p:nvSpPr>
          <p:cNvPr id="35" name="Прямоугольник 34"/>
          <p:cNvSpPr/>
          <p:nvPr/>
        </p:nvSpPr>
        <p:spPr>
          <a:xfrm>
            <a:off x="3486449" y="3752916"/>
            <a:ext cx="2268252" cy="1506000"/>
          </a:xfrm>
          <a:prstGeom prst="rect">
            <a:avLst/>
          </a:prstGeom>
          <a:solidFill>
            <a:schemeClr val="bg1"/>
          </a:solidFill>
          <a:ln w="19050">
            <a:solidFill>
              <a:srgbClr val="4482E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marL="361950"/>
            <a:r>
              <a:rPr lang="ru-RU" sz="1600" dirty="0" smtClean="0">
                <a:solidFill>
                  <a:schemeClr val="tx1"/>
                </a:solidFill>
                <a:latin typeface="Bahnschrift Condensed" pitchFamily="34" charset="0"/>
              </a:rPr>
              <a:t>    ТРАНСПОРТНАЯ </a:t>
            </a:r>
          </a:p>
          <a:p>
            <a:pPr marL="361950"/>
            <a:r>
              <a:rPr lang="ru-RU" sz="1600" dirty="0" smtClean="0">
                <a:solidFill>
                  <a:schemeClr val="tx1"/>
                </a:solidFill>
                <a:latin typeface="Bahnschrift Condensed" pitchFamily="34" charset="0"/>
              </a:rPr>
              <a:t>    СИСТЕМА</a:t>
            </a:r>
            <a:endParaRPr lang="ru-RU" sz="1600" dirty="0">
              <a:solidFill>
                <a:schemeClr val="tx1"/>
              </a:solidFill>
              <a:latin typeface="Bahnschrift Condensed" pitchFamily="34" charset="0"/>
            </a:endParaRPr>
          </a:p>
          <a:p>
            <a:pPr marL="361950"/>
            <a:endParaRPr lang="ru-RU" sz="200" b="1" dirty="0" smtClean="0">
              <a:solidFill>
                <a:srgbClr val="4482E6"/>
              </a:solidFill>
              <a:latin typeface="Bahnschrift Condensed" pitchFamily="34" charset="0"/>
            </a:endParaRPr>
          </a:p>
          <a:p>
            <a:pPr marL="361950"/>
            <a:endParaRPr lang="ru-RU" sz="200" b="1" dirty="0">
              <a:solidFill>
                <a:srgbClr val="4482E6"/>
              </a:solidFill>
              <a:latin typeface="Bahnschrift Condensed" pitchFamily="34" charset="0"/>
            </a:endParaRPr>
          </a:p>
          <a:p>
            <a:pPr marL="361950"/>
            <a:endParaRPr lang="ru-RU" sz="200" b="1" dirty="0">
              <a:solidFill>
                <a:srgbClr val="4482E6"/>
              </a:solidFill>
              <a:latin typeface="Bahnschrift Condensed" pitchFamily="34" charset="0"/>
            </a:endParaRPr>
          </a:p>
          <a:p>
            <a:pPr marL="361950"/>
            <a:endParaRPr lang="ru-RU" sz="200" b="1" dirty="0">
              <a:solidFill>
                <a:srgbClr val="4482E6"/>
              </a:solidFill>
              <a:latin typeface="Bahnschrift Condensed" pitchFamily="34" charset="0"/>
            </a:endParaRPr>
          </a:p>
          <a:p>
            <a:pPr algn="ctr"/>
            <a:r>
              <a:rPr lang="ru-RU" sz="3500" b="1" dirty="0" smtClean="0">
                <a:solidFill>
                  <a:srgbClr val="0070C0"/>
                </a:solidFill>
                <a:latin typeface="Bahnschrift Condensed" pitchFamily="34" charset="0"/>
              </a:rPr>
              <a:t>127,3</a:t>
            </a:r>
            <a:r>
              <a:rPr lang="ru-RU" sz="35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Bahnschrift Condensed" pitchFamily="34" charset="0"/>
              </a:rPr>
              <a:t> </a:t>
            </a:r>
          </a:p>
          <a:p>
            <a:pPr algn="ctr"/>
            <a:r>
              <a:rPr lang="ru-RU" sz="1400" dirty="0">
                <a:solidFill>
                  <a:schemeClr val="tx1"/>
                </a:solidFill>
                <a:latin typeface="Bahnschrift Condensed" pitchFamily="34" charset="0"/>
              </a:rPr>
              <a:t>м</a:t>
            </a:r>
            <a:r>
              <a:rPr lang="ru-RU" sz="1400" dirty="0" smtClean="0">
                <a:solidFill>
                  <a:schemeClr val="tx1"/>
                </a:solidFill>
                <a:latin typeface="Bahnschrift Condensed" pitchFamily="34" charset="0"/>
              </a:rPr>
              <a:t>лн рублей</a:t>
            </a: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1903" y="2857185"/>
            <a:ext cx="333909" cy="333909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74543" y="3692878"/>
            <a:ext cx="606908" cy="576049"/>
          </a:xfrm>
          <a:prstGeom prst="rect">
            <a:avLst/>
          </a:prstGeom>
        </p:spPr>
      </p:pic>
      <p:sp>
        <p:nvSpPr>
          <p:cNvPr id="36" name="Прямоугольник 35"/>
          <p:cNvSpPr/>
          <p:nvPr/>
        </p:nvSpPr>
        <p:spPr>
          <a:xfrm>
            <a:off x="989375" y="5415095"/>
            <a:ext cx="4765325" cy="753000"/>
          </a:xfrm>
          <a:prstGeom prst="rect">
            <a:avLst/>
          </a:prstGeom>
          <a:solidFill>
            <a:schemeClr val="bg1"/>
          </a:solidFill>
          <a:ln w="19050">
            <a:solidFill>
              <a:srgbClr val="4482E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0"/>
          <a:lstStyle/>
          <a:p>
            <a:pPr marL="361950"/>
            <a:r>
              <a:rPr lang="en-US" sz="1600" dirty="0" smtClean="0">
                <a:solidFill>
                  <a:schemeClr val="tx1"/>
                </a:solidFill>
                <a:latin typeface="Bahnschrift Condensed" pitchFamily="34" charset="0"/>
              </a:rPr>
              <a:t>     </a:t>
            </a:r>
            <a:r>
              <a:rPr lang="ru-RU" sz="1600" dirty="0" smtClean="0">
                <a:solidFill>
                  <a:schemeClr val="tx1"/>
                </a:solidFill>
                <a:latin typeface="Bahnschrift Condensed" pitchFamily="34" charset="0"/>
              </a:rPr>
              <a:t>НЕПРОГРАММНАЯ ДЕЯТЕЛЬНОСТЬ </a:t>
            </a:r>
            <a:r>
              <a:rPr lang="en-US" sz="1600" dirty="0" smtClean="0">
                <a:solidFill>
                  <a:schemeClr val="tx1"/>
                </a:solidFill>
                <a:latin typeface="Bahnschrift Condensed" pitchFamily="34" charset="0"/>
              </a:rPr>
              <a:t>     </a:t>
            </a:r>
            <a:r>
              <a:rPr lang="en-US" sz="3500" b="1" dirty="0" smtClean="0">
                <a:solidFill>
                  <a:srgbClr val="0070C0"/>
                </a:solidFill>
                <a:latin typeface="Bahnschrift Condensed" pitchFamily="34" charset="0"/>
              </a:rPr>
              <a:t>2</a:t>
            </a:r>
            <a:r>
              <a:rPr lang="ru-RU" sz="3500" b="1" dirty="0" smtClean="0">
                <a:solidFill>
                  <a:srgbClr val="0070C0"/>
                </a:solidFill>
                <a:latin typeface="Bahnschrift Condensed" pitchFamily="34" charset="0"/>
              </a:rPr>
              <a:t>7</a:t>
            </a:r>
            <a:r>
              <a:rPr lang="en-US" sz="3500" b="1" dirty="0" smtClean="0">
                <a:solidFill>
                  <a:srgbClr val="0070C0"/>
                </a:solidFill>
                <a:latin typeface="Bahnschrift Condensed" pitchFamily="34" charset="0"/>
              </a:rPr>
              <a:t>,</a:t>
            </a:r>
            <a:r>
              <a:rPr lang="ru-RU" sz="3500" b="1" dirty="0" smtClean="0">
                <a:solidFill>
                  <a:srgbClr val="0070C0"/>
                </a:solidFill>
                <a:latin typeface="Bahnschrift Condensed" pitchFamily="34" charset="0"/>
              </a:rPr>
              <a:t>4</a:t>
            </a:r>
            <a:r>
              <a:rPr lang="en-US" sz="35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Bahnschrift Condensed" pitchFamily="34" charset="0"/>
              </a:rPr>
              <a:t> </a:t>
            </a:r>
            <a:r>
              <a:rPr lang="ru-RU" sz="1400" dirty="0" smtClean="0">
                <a:solidFill>
                  <a:schemeClr val="tx1"/>
                </a:solidFill>
                <a:latin typeface="Bahnschrift Condensed" pitchFamily="34" charset="0"/>
              </a:rPr>
              <a:t>млн рублей</a:t>
            </a:r>
          </a:p>
        </p:txBody>
      </p:sp>
      <p:pic>
        <p:nvPicPr>
          <p:cNvPr id="33" name="Рисунок 32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3350" y="5391955"/>
            <a:ext cx="566362" cy="516019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1453" y="3582378"/>
            <a:ext cx="414494" cy="402303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29387" y="4401845"/>
            <a:ext cx="346560" cy="3548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715214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612140" y="288370"/>
            <a:ext cx="11018520" cy="647784"/>
          </a:xfrm>
        </p:spPr>
        <p:txBody>
          <a:bodyPr>
            <a:normAutofit/>
          </a:bodyPr>
          <a:lstStyle/>
          <a:p>
            <a:pPr lvl="0" defTabSz="914400">
              <a:spcBef>
                <a:spcPts val="0"/>
              </a:spcBef>
            </a:pPr>
            <a:r>
              <a:rPr lang="ru-RU" sz="2500" dirty="0">
                <a:solidFill>
                  <a:prstClr val="black">
                    <a:tint val="75000"/>
                  </a:prstClr>
                </a:solidFill>
                <a:latin typeface="Bahnschrift Condensed" pitchFamily="34" charset="0"/>
                <a:ea typeface="+mn-ea"/>
                <a:cs typeface="+mn-cs"/>
              </a:rPr>
              <a:t>ПРОЕКТ БЮДЖЕТА ОКРУГА НА </a:t>
            </a:r>
            <a:r>
              <a:rPr lang="ru-RU" sz="2500" dirty="0" smtClean="0">
                <a:solidFill>
                  <a:prstClr val="black">
                    <a:tint val="75000"/>
                  </a:prstClr>
                </a:solidFill>
                <a:latin typeface="Bahnschrift Condensed" pitchFamily="34" charset="0"/>
                <a:ea typeface="+mn-ea"/>
                <a:cs typeface="+mn-cs"/>
              </a:rPr>
              <a:t>2024-2026 ГОДЫ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2737024" y="1000840"/>
            <a:ext cx="66967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rgbClr val="0070C0"/>
                </a:solidFill>
                <a:latin typeface="Bahnschrift Condensed" pitchFamily="34" charset="0"/>
              </a:rPr>
              <a:t>-</a:t>
            </a:r>
            <a:r>
              <a:rPr lang="ru-RU" sz="2800" dirty="0" smtClean="0">
                <a:latin typeface="Bahnschrift Condensed" pitchFamily="34" charset="0"/>
              </a:rPr>
              <a:t> </a:t>
            </a:r>
            <a:r>
              <a:rPr lang="ru-RU" sz="2800" dirty="0" smtClean="0">
                <a:solidFill>
                  <a:schemeClr val="accent6">
                    <a:lumMod val="75000"/>
                  </a:schemeClr>
                </a:solidFill>
                <a:latin typeface="Bahnschrift Condensed" pitchFamily="34" charset="0"/>
              </a:rPr>
              <a:t>ОБРАЗОВАНИЕ</a:t>
            </a:r>
            <a:r>
              <a:rPr lang="ru-RU" sz="2800" dirty="0" smtClean="0">
                <a:solidFill>
                  <a:srgbClr val="0070C0"/>
                </a:solidFill>
                <a:latin typeface="Bahnschrift Condensed" pitchFamily="34" charset="0"/>
              </a:rPr>
              <a:t> -</a:t>
            </a:r>
            <a:endParaRPr lang="ru-RU" sz="2800" dirty="0">
              <a:solidFill>
                <a:srgbClr val="0070C0"/>
              </a:solidFill>
              <a:latin typeface="Bahnschrift Condensed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504776" y="1324005"/>
            <a:ext cx="18722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Bahnschrift Condensed" pitchFamily="34" charset="0"/>
              </a:rPr>
              <a:t>НА 2024 ГОД</a:t>
            </a:r>
            <a:endParaRPr lang="ru-RU" sz="2000" dirty="0">
              <a:solidFill>
                <a:schemeClr val="accent2">
                  <a:lumMod val="60000"/>
                  <a:lumOff val="40000"/>
                </a:schemeClr>
              </a:solidFill>
              <a:latin typeface="Bahnschrift Condensed" pitchFamily="34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936824" y="1750009"/>
            <a:ext cx="2664296" cy="682220"/>
          </a:xfrm>
          <a:prstGeom prst="rect">
            <a:avLst/>
          </a:prstGeom>
          <a:solidFill>
            <a:srgbClr val="007AD6"/>
          </a:solidFill>
          <a:ln w="1587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marL="361950"/>
            <a:r>
              <a:rPr lang="ru-RU" sz="1600" dirty="0" smtClean="0">
                <a:solidFill>
                  <a:schemeClr val="bg1"/>
                </a:solidFill>
                <a:latin typeface="Bahnschrift Condensed" pitchFamily="34" charset="0"/>
              </a:rPr>
              <a:t>        </a:t>
            </a:r>
            <a:r>
              <a:rPr lang="ru-RU" sz="3500" dirty="0" smtClean="0">
                <a:solidFill>
                  <a:schemeClr val="bg1"/>
                </a:solidFill>
                <a:latin typeface="Bahnschrift Condensed" pitchFamily="34" charset="0"/>
              </a:rPr>
              <a:t>1 843,1 </a:t>
            </a:r>
            <a:r>
              <a:rPr lang="ru-RU" sz="1400" dirty="0" smtClean="0">
                <a:solidFill>
                  <a:schemeClr val="bg1"/>
                </a:solidFill>
                <a:latin typeface="Bahnschrift Condensed" pitchFamily="34" charset="0"/>
              </a:rPr>
              <a:t>млн рублей</a:t>
            </a:r>
          </a:p>
        </p:txBody>
      </p:sp>
      <p:sp>
        <p:nvSpPr>
          <p:cNvPr id="24" name="Прямоугольник 23"/>
          <p:cNvSpPr/>
          <p:nvPr/>
        </p:nvSpPr>
        <p:spPr>
          <a:xfrm>
            <a:off x="3745136" y="1724116"/>
            <a:ext cx="4176464" cy="3062279"/>
          </a:xfrm>
          <a:prstGeom prst="rect">
            <a:avLst/>
          </a:prstGeom>
          <a:solidFill>
            <a:schemeClr val="bg1"/>
          </a:solidFill>
          <a:ln w="190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marL="447675"/>
            <a:r>
              <a:rPr lang="ru-RU" sz="1600" dirty="0" smtClean="0">
                <a:solidFill>
                  <a:schemeClr val="tx1"/>
                </a:solidFill>
                <a:latin typeface="Bahnschrift Condensed" pitchFamily="34" charset="0"/>
              </a:rPr>
              <a:t>Организация обеспечения бесплатным питанием и молоком обучающихся</a:t>
            </a:r>
          </a:p>
          <a:p>
            <a:pPr algn="ctr"/>
            <a:r>
              <a:rPr lang="ru-RU" sz="3500" dirty="0" smtClean="0">
                <a:solidFill>
                  <a:srgbClr val="0070C0"/>
                </a:solidFill>
                <a:latin typeface="Bahnschrift Condensed" pitchFamily="34" charset="0"/>
              </a:rPr>
              <a:t>73,5</a:t>
            </a:r>
            <a:r>
              <a:rPr lang="ru-RU" sz="2200" dirty="0" smtClean="0">
                <a:solidFill>
                  <a:schemeClr val="tx1"/>
                </a:solidFill>
                <a:latin typeface="Bahnschrift Condensed" pitchFamily="34" charset="0"/>
              </a:rPr>
              <a:t> </a:t>
            </a:r>
            <a:r>
              <a:rPr lang="ru-RU" sz="1600" dirty="0" smtClean="0">
                <a:solidFill>
                  <a:schemeClr val="tx1"/>
                </a:solidFill>
                <a:latin typeface="Bahnschrift Condensed" pitchFamily="34" charset="0"/>
              </a:rPr>
              <a:t>млн рублей </a:t>
            </a:r>
          </a:p>
          <a:p>
            <a:r>
              <a:rPr lang="ru-RU" sz="1600" dirty="0" smtClean="0">
                <a:solidFill>
                  <a:schemeClr val="tx1"/>
                </a:solidFill>
                <a:latin typeface="Bahnschrift Condensed" pitchFamily="34" charset="0"/>
              </a:rPr>
              <a:t>из них:</a:t>
            </a:r>
          </a:p>
          <a:p>
            <a:pPr marL="809625"/>
            <a:r>
              <a:rPr lang="ru-RU" sz="1300" dirty="0">
                <a:solidFill>
                  <a:schemeClr val="tx1"/>
                </a:solidFill>
                <a:latin typeface="Bahnschrift Condensed" pitchFamily="34" charset="0"/>
              </a:rPr>
              <a:t>о</a:t>
            </a:r>
            <a:r>
              <a:rPr lang="ru-RU" sz="1300" dirty="0" smtClean="0">
                <a:solidFill>
                  <a:schemeClr val="tx1"/>
                </a:solidFill>
                <a:latin typeface="Bahnschrift Condensed" pitchFamily="34" charset="0"/>
              </a:rPr>
              <a:t>беспечение бесплатным горячим питанием обучающихся 1-4 классов, в </a:t>
            </a:r>
            <a:r>
              <a:rPr lang="ru-RU" sz="1300" dirty="0" err="1" smtClean="0">
                <a:solidFill>
                  <a:schemeClr val="tx1"/>
                </a:solidFill>
                <a:latin typeface="Bahnschrift Condensed" pitchFamily="34" charset="0"/>
              </a:rPr>
              <a:t>т.ч</a:t>
            </a:r>
            <a:r>
              <a:rPr lang="ru-RU" sz="1300" dirty="0" smtClean="0">
                <a:solidFill>
                  <a:schemeClr val="tx1"/>
                </a:solidFill>
                <a:latin typeface="Bahnschrift Condensed" pitchFamily="34" charset="0"/>
              </a:rPr>
              <a:t>. </a:t>
            </a:r>
            <a:r>
              <a:rPr lang="ru-RU" sz="1300" dirty="0">
                <a:solidFill>
                  <a:schemeClr val="tx1"/>
                </a:solidFill>
                <a:latin typeface="Bahnschrift Condensed" pitchFamily="34" charset="0"/>
              </a:rPr>
              <a:t>д</a:t>
            </a:r>
            <a:r>
              <a:rPr lang="ru-RU" sz="1300" dirty="0" smtClean="0">
                <a:solidFill>
                  <a:schemeClr val="tx1"/>
                </a:solidFill>
                <a:latin typeface="Bahnschrift Condensed" pitchFamily="34" charset="0"/>
              </a:rPr>
              <a:t>вухразовым льготным категориям</a:t>
            </a:r>
          </a:p>
          <a:p>
            <a:pPr marL="809625"/>
            <a:endParaRPr lang="ru-RU" sz="500" dirty="0" smtClean="0">
              <a:solidFill>
                <a:schemeClr val="tx1"/>
              </a:solidFill>
              <a:latin typeface="Bahnschrift Condensed" pitchFamily="34" charset="0"/>
            </a:endParaRPr>
          </a:p>
          <a:p>
            <a:pPr marL="809625"/>
            <a:r>
              <a:rPr lang="ru-RU" sz="1300" dirty="0">
                <a:solidFill>
                  <a:schemeClr val="tx1"/>
                </a:solidFill>
                <a:latin typeface="Bahnschrift Condensed" pitchFamily="34" charset="0"/>
              </a:rPr>
              <a:t>о</a:t>
            </a:r>
            <a:r>
              <a:rPr lang="ru-RU" sz="1300" dirty="0" smtClean="0">
                <a:solidFill>
                  <a:schemeClr val="tx1"/>
                </a:solidFill>
                <a:latin typeface="Bahnschrift Condensed" pitchFamily="34" charset="0"/>
              </a:rPr>
              <a:t>беспечение бесплатным питанием обучающихся 5-11 классов (льготные категории)</a:t>
            </a:r>
          </a:p>
          <a:p>
            <a:pPr marL="809625"/>
            <a:endParaRPr lang="ru-RU" sz="1300" dirty="0" smtClean="0">
              <a:solidFill>
                <a:schemeClr val="tx1"/>
              </a:solidFill>
              <a:latin typeface="Bahnschrift Condensed" pitchFamily="34" charset="0"/>
            </a:endParaRPr>
          </a:p>
          <a:p>
            <a:pPr marL="809625"/>
            <a:r>
              <a:rPr lang="ru-RU" sz="1300" dirty="0">
                <a:solidFill>
                  <a:schemeClr val="tx1"/>
                </a:solidFill>
                <a:latin typeface="Bahnschrift Condensed" pitchFamily="34" charset="0"/>
              </a:rPr>
              <a:t>о</a:t>
            </a:r>
            <a:r>
              <a:rPr lang="ru-RU" sz="1300" dirty="0" smtClean="0">
                <a:solidFill>
                  <a:schemeClr val="tx1"/>
                </a:solidFill>
                <a:latin typeface="Bahnschrift Condensed" pitchFamily="34" charset="0"/>
              </a:rPr>
              <a:t>беспечение бесплатным молоком учащихся 1-4 классов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8823" y="1685755"/>
            <a:ext cx="456553" cy="36369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848913" y="2954120"/>
            <a:ext cx="76655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dirty="0" smtClean="0">
                <a:solidFill>
                  <a:srgbClr val="0070C0"/>
                </a:solidFill>
                <a:latin typeface="Bahnschrift Condensed" pitchFamily="34" charset="0"/>
              </a:rPr>
              <a:t>44,1</a:t>
            </a:r>
          </a:p>
          <a:p>
            <a:r>
              <a:rPr lang="ru-RU" sz="1200" dirty="0">
                <a:latin typeface="Bahnschrift Condensed" pitchFamily="34" charset="0"/>
              </a:rPr>
              <a:t>м</a:t>
            </a:r>
            <a:r>
              <a:rPr lang="ru-RU" sz="1200" dirty="0" smtClean="0">
                <a:latin typeface="Bahnschrift Condensed" pitchFamily="34" charset="0"/>
              </a:rPr>
              <a:t>лн рублей</a:t>
            </a:r>
            <a:endParaRPr lang="ru-RU" sz="1200" dirty="0">
              <a:latin typeface="Bahnschrift Condensed" pitchFamily="34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3810478" y="3523870"/>
            <a:ext cx="76655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dirty="0" smtClean="0">
                <a:solidFill>
                  <a:srgbClr val="0070C0"/>
                </a:solidFill>
                <a:latin typeface="Bahnschrift Condensed" pitchFamily="34" charset="0"/>
              </a:rPr>
              <a:t>25,3</a:t>
            </a:r>
          </a:p>
          <a:p>
            <a:r>
              <a:rPr lang="ru-RU" sz="1200" dirty="0">
                <a:latin typeface="Bahnschrift Condensed" pitchFamily="34" charset="0"/>
              </a:rPr>
              <a:t>м</a:t>
            </a:r>
            <a:r>
              <a:rPr lang="ru-RU" sz="1200" dirty="0" smtClean="0">
                <a:latin typeface="Bahnschrift Condensed" pitchFamily="34" charset="0"/>
              </a:rPr>
              <a:t>лн рублей</a:t>
            </a:r>
            <a:endParaRPr lang="ru-RU" sz="1200" dirty="0">
              <a:latin typeface="Bahnschrift Condensed" pitchFamily="34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3824428" y="4115073"/>
            <a:ext cx="76655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dirty="0" smtClean="0">
                <a:solidFill>
                  <a:srgbClr val="0070C0"/>
                </a:solidFill>
                <a:latin typeface="Bahnschrift Condensed" pitchFamily="34" charset="0"/>
              </a:rPr>
              <a:t>4,1</a:t>
            </a:r>
          </a:p>
          <a:p>
            <a:r>
              <a:rPr lang="ru-RU" sz="1200" dirty="0">
                <a:latin typeface="Bahnschrift Condensed" pitchFamily="34" charset="0"/>
              </a:rPr>
              <a:t>м</a:t>
            </a:r>
            <a:r>
              <a:rPr lang="ru-RU" sz="1200" dirty="0" smtClean="0">
                <a:latin typeface="Bahnschrift Condensed" pitchFamily="34" charset="0"/>
              </a:rPr>
              <a:t>лн рублей</a:t>
            </a:r>
            <a:endParaRPr lang="ru-RU" sz="1200" dirty="0">
              <a:latin typeface="Bahnschrift Condensed" pitchFamily="34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0676" y="1772749"/>
            <a:ext cx="569714" cy="636739"/>
          </a:xfrm>
          <a:prstGeom prst="rect">
            <a:avLst/>
          </a:prstGeom>
        </p:spPr>
      </p:pic>
      <p:sp>
        <p:nvSpPr>
          <p:cNvPr id="37" name="Прямоугольник 36"/>
          <p:cNvSpPr/>
          <p:nvPr/>
        </p:nvSpPr>
        <p:spPr>
          <a:xfrm>
            <a:off x="905012" y="2592338"/>
            <a:ext cx="2727920" cy="4270508"/>
          </a:xfrm>
          <a:prstGeom prst="rect">
            <a:avLst/>
          </a:prstGeom>
          <a:solidFill>
            <a:schemeClr val="bg1"/>
          </a:solidFill>
          <a:ln w="190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marL="361950"/>
            <a:r>
              <a:rPr lang="ru-RU" sz="1600" dirty="0" smtClean="0">
                <a:solidFill>
                  <a:schemeClr val="tx1"/>
                </a:solidFill>
                <a:latin typeface="Bahnschrift Condensed" pitchFamily="34" charset="0"/>
              </a:rPr>
              <a:t>Финансовое обеспечение образовательной деятельности</a:t>
            </a:r>
          </a:p>
          <a:p>
            <a:pPr marL="361950"/>
            <a:endParaRPr lang="ru-RU" sz="1600" dirty="0" smtClean="0">
              <a:solidFill>
                <a:schemeClr val="tx1"/>
              </a:solidFill>
              <a:latin typeface="Bahnschrift Condensed" pitchFamily="34" charset="0"/>
            </a:endParaRPr>
          </a:p>
          <a:p>
            <a:pPr marL="447675"/>
            <a:r>
              <a:rPr lang="ru-RU" sz="3500" dirty="0" smtClean="0">
                <a:solidFill>
                  <a:srgbClr val="0070C0"/>
                </a:solidFill>
                <a:latin typeface="Bahnschrift Condensed" pitchFamily="34" charset="0"/>
              </a:rPr>
              <a:t>1 471,6</a:t>
            </a:r>
            <a:r>
              <a:rPr lang="ru-RU" sz="2200" dirty="0" smtClean="0">
                <a:solidFill>
                  <a:schemeClr val="tx1"/>
                </a:solidFill>
                <a:latin typeface="Bahnschrift Condensed" pitchFamily="34" charset="0"/>
              </a:rPr>
              <a:t> </a:t>
            </a:r>
            <a:r>
              <a:rPr lang="ru-RU" sz="1600" dirty="0" smtClean="0">
                <a:solidFill>
                  <a:schemeClr val="tx1"/>
                </a:solidFill>
                <a:latin typeface="Bahnschrift Condensed" pitchFamily="34" charset="0"/>
              </a:rPr>
              <a:t>млн рублей</a:t>
            </a:r>
          </a:p>
          <a:p>
            <a:pPr algn="ctr"/>
            <a:endParaRPr lang="ru-RU" sz="500" dirty="0" smtClean="0">
              <a:solidFill>
                <a:schemeClr val="tx1"/>
              </a:solidFill>
              <a:latin typeface="Bahnschrift Condensed" pitchFamily="34" charset="0"/>
            </a:endParaRPr>
          </a:p>
          <a:p>
            <a:pPr algn="ctr"/>
            <a:r>
              <a:rPr lang="ru-RU" sz="1600" dirty="0" smtClean="0">
                <a:solidFill>
                  <a:schemeClr val="tx1"/>
                </a:solidFill>
                <a:latin typeface="Bahnschrift Condensed" pitchFamily="34" charset="0"/>
              </a:rPr>
              <a:t> Образовательные учреждения </a:t>
            </a:r>
            <a:r>
              <a:rPr lang="ru-RU" sz="1600" dirty="0" err="1" smtClean="0">
                <a:solidFill>
                  <a:schemeClr val="tx1"/>
                </a:solidFill>
                <a:latin typeface="Bahnschrift Condensed" pitchFamily="34" charset="0"/>
              </a:rPr>
              <a:t>Печенгского</a:t>
            </a:r>
            <a:r>
              <a:rPr lang="ru-RU" sz="1600" dirty="0" smtClean="0">
                <a:solidFill>
                  <a:schemeClr val="tx1"/>
                </a:solidFill>
                <a:latin typeface="Bahnschrift Condensed" pitchFamily="34" charset="0"/>
              </a:rPr>
              <a:t> округа:</a:t>
            </a:r>
          </a:p>
          <a:p>
            <a:endParaRPr lang="ru-RU" sz="1600" dirty="0">
              <a:solidFill>
                <a:schemeClr val="tx1"/>
              </a:solidFill>
              <a:latin typeface="Bahnschrift Condensed" pitchFamily="34" charset="0"/>
            </a:endParaRPr>
          </a:p>
          <a:p>
            <a:r>
              <a:rPr lang="ru-RU" sz="1600" dirty="0" smtClean="0">
                <a:solidFill>
                  <a:srgbClr val="0070C0"/>
                </a:solidFill>
                <a:latin typeface="Bahnschrift Condensed" pitchFamily="34" charset="0"/>
              </a:rPr>
              <a:t>14</a:t>
            </a:r>
            <a:r>
              <a:rPr lang="ru-RU" sz="1600" dirty="0" smtClean="0">
                <a:solidFill>
                  <a:schemeClr val="tx1"/>
                </a:solidFill>
                <a:latin typeface="Bahnschrift Condensed" pitchFamily="34" charset="0"/>
              </a:rPr>
              <a:t> </a:t>
            </a:r>
            <a:r>
              <a:rPr lang="ru-RU" sz="1300" dirty="0" smtClean="0">
                <a:solidFill>
                  <a:schemeClr val="tx1"/>
                </a:solidFill>
                <a:latin typeface="Bahnschrift Condensed" pitchFamily="34" charset="0"/>
              </a:rPr>
              <a:t>детских садов</a:t>
            </a:r>
          </a:p>
          <a:p>
            <a:r>
              <a:rPr lang="ru-RU" sz="1600" dirty="0" smtClean="0">
                <a:solidFill>
                  <a:srgbClr val="0070C0"/>
                </a:solidFill>
                <a:latin typeface="Bahnschrift Condensed" pitchFamily="34" charset="0"/>
              </a:rPr>
              <a:t>         2 </a:t>
            </a:r>
            <a:r>
              <a:rPr lang="ru-RU" sz="1600" dirty="0">
                <a:solidFill>
                  <a:srgbClr val="0070C0"/>
                </a:solidFill>
                <a:latin typeface="Bahnschrift Condensed" pitchFamily="34" charset="0"/>
              </a:rPr>
              <a:t>0</a:t>
            </a:r>
            <a:r>
              <a:rPr lang="ru-RU" sz="1600" dirty="0" smtClean="0">
                <a:solidFill>
                  <a:srgbClr val="0070C0"/>
                </a:solidFill>
                <a:latin typeface="Bahnschrift Condensed" pitchFamily="34" charset="0"/>
              </a:rPr>
              <a:t>00</a:t>
            </a:r>
            <a:r>
              <a:rPr lang="ru-RU" sz="1600" dirty="0" smtClean="0">
                <a:solidFill>
                  <a:schemeClr val="tx1"/>
                </a:solidFill>
                <a:latin typeface="Bahnschrift Condensed" pitchFamily="34" charset="0"/>
              </a:rPr>
              <a:t> </a:t>
            </a:r>
            <a:r>
              <a:rPr lang="ru-RU" sz="1300" dirty="0" smtClean="0">
                <a:solidFill>
                  <a:schemeClr val="tx1"/>
                </a:solidFill>
                <a:latin typeface="Bahnschrift Condensed" pitchFamily="34" charset="0"/>
              </a:rPr>
              <a:t>обучающихся</a:t>
            </a:r>
          </a:p>
          <a:p>
            <a:r>
              <a:rPr lang="ru-RU" sz="1600" dirty="0" smtClean="0">
                <a:solidFill>
                  <a:srgbClr val="0070C0"/>
                </a:solidFill>
                <a:latin typeface="Bahnschrift Condensed" pitchFamily="34" charset="0"/>
              </a:rPr>
              <a:t>10</a:t>
            </a:r>
            <a:r>
              <a:rPr lang="ru-RU" sz="1600" dirty="0" smtClean="0">
                <a:solidFill>
                  <a:schemeClr val="tx1"/>
                </a:solidFill>
                <a:latin typeface="Bahnschrift Condensed" pitchFamily="34" charset="0"/>
              </a:rPr>
              <a:t> </a:t>
            </a:r>
            <a:r>
              <a:rPr lang="ru-RU" sz="1300" dirty="0" smtClean="0">
                <a:solidFill>
                  <a:schemeClr val="tx1"/>
                </a:solidFill>
                <a:latin typeface="Bahnschrift Condensed" pitchFamily="34" charset="0"/>
              </a:rPr>
              <a:t>общеобразовательных организаций</a:t>
            </a:r>
          </a:p>
          <a:p>
            <a:r>
              <a:rPr lang="ru-RU" sz="1600" dirty="0" smtClean="0">
                <a:solidFill>
                  <a:srgbClr val="0070C0"/>
                </a:solidFill>
                <a:latin typeface="Bahnschrift Condensed" pitchFamily="34" charset="0"/>
              </a:rPr>
              <a:t>         4100</a:t>
            </a:r>
            <a:r>
              <a:rPr lang="ru-RU" sz="1600" dirty="0" smtClean="0">
                <a:solidFill>
                  <a:schemeClr val="tx1"/>
                </a:solidFill>
                <a:latin typeface="Bahnschrift Condensed" pitchFamily="34" charset="0"/>
              </a:rPr>
              <a:t> </a:t>
            </a:r>
            <a:r>
              <a:rPr lang="ru-RU" sz="1300" dirty="0" smtClean="0">
                <a:solidFill>
                  <a:schemeClr val="tx1"/>
                </a:solidFill>
                <a:latin typeface="Bahnschrift Condensed" pitchFamily="34" charset="0"/>
              </a:rPr>
              <a:t>обучающихся</a:t>
            </a:r>
          </a:p>
          <a:p>
            <a:r>
              <a:rPr lang="ru-RU" sz="1600" dirty="0" smtClean="0">
                <a:solidFill>
                  <a:srgbClr val="0070C0"/>
                </a:solidFill>
                <a:latin typeface="Bahnschrift Condensed" pitchFamily="34" charset="0"/>
              </a:rPr>
              <a:t>3</a:t>
            </a:r>
            <a:r>
              <a:rPr lang="ru-RU" sz="1600" dirty="0" smtClean="0">
                <a:solidFill>
                  <a:schemeClr val="tx1"/>
                </a:solidFill>
                <a:latin typeface="Bahnschrift Condensed" pitchFamily="34" charset="0"/>
              </a:rPr>
              <a:t> </a:t>
            </a:r>
            <a:r>
              <a:rPr lang="ru-RU" sz="1300" dirty="0" smtClean="0">
                <a:solidFill>
                  <a:schemeClr val="tx1"/>
                </a:solidFill>
                <a:latin typeface="Bahnschrift Condensed" pitchFamily="34" charset="0"/>
              </a:rPr>
              <a:t>учреждения дополнительного образования</a:t>
            </a:r>
          </a:p>
          <a:p>
            <a:pPr marL="447675"/>
            <a:r>
              <a:rPr lang="ru-RU" sz="1600" u="sng" dirty="0" smtClean="0">
                <a:solidFill>
                  <a:schemeClr val="tx1"/>
                </a:solidFill>
                <a:latin typeface="Bahnschrift Condensed" pitchFamily="34" charset="0"/>
              </a:rPr>
              <a:t>                                           </a:t>
            </a:r>
          </a:p>
        </p:txBody>
      </p:sp>
      <p:cxnSp>
        <p:nvCxnSpPr>
          <p:cNvPr id="16" name="Прямая соединительная линия 15"/>
          <p:cNvCxnSpPr/>
          <p:nvPr/>
        </p:nvCxnSpPr>
        <p:spPr>
          <a:xfrm>
            <a:off x="1106899" y="3938094"/>
            <a:ext cx="2278197" cy="0"/>
          </a:xfrm>
          <a:prstGeom prst="line">
            <a:avLst/>
          </a:prstGeom>
          <a:ln w="222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" name="Рисунок 1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9860" y="2562124"/>
            <a:ext cx="370521" cy="383754"/>
          </a:xfrm>
          <a:prstGeom prst="rect">
            <a:avLst/>
          </a:prstGeom>
        </p:spPr>
      </p:pic>
      <p:pic>
        <p:nvPicPr>
          <p:cNvPr id="18" name="Рисунок 1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4870" y="5012838"/>
            <a:ext cx="285565" cy="193447"/>
          </a:xfrm>
          <a:prstGeom prst="rect">
            <a:avLst/>
          </a:prstGeom>
        </p:spPr>
      </p:pic>
      <p:pic>
        <p:nvPicPr>
          <p:cNvPr id="38" name="Рисунок 3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5120" y="5493528"/>
            <a:ext cx="285565" cy="193447"/>
          </a:xfrm>
          <a:prstGeom prst="rect">
            <a:avLst/>
          </a:prstGeom>
        </p:spPr>
      </p:pic>
      <p:sp>
        <p:nvSpPr>
          <p:cNvPr id="39" name="Прямоугольник 38"/>
          <p:cNvSpPr/>
          <p:nvPr/>
        </p:nvSpPr>
        <p:spPr>
          <a:xfrm>
            <a:off x="3745136" y="4896595"/>
            <a:ext cx="4176464" cy="1966252"/>
          </a:xfrm>
          <a:prstGeom prst="rect">
            <a:avLst/>
          </a:prstGeom>
          <a:solidFill>
            <a:schemeClr val="bg1"/>
          </a:solidFill>
          <a:ln w="190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marL="809625"/>
            <a:r>
              <a:rPr lang="ru-RU" sz="1300" dirty="0">
                <a:solidFill>
                  <a:prstClr val="black"/>
                </a:solidFill>
                <a:latin typeface="Bahnschrift Condensed" pitchFamily="34" charset="0"/>
              </a:rPr>
              <a:t>в</a:t>
            </a:r>
            <a:r>
              <a:rPr lang="ru-RU" sz="1300" dirty="0" smtClean="0">
                <a:solidFill>
                  <a:prstClr val="black"/>
                </a:solidFill>
                <a:latin typeface="Bahnschrift Condensed" pitchFamily="34" charset="0"/>
              </a:rPr>
              <a:t>ыплата </a:t>
            </a:r>
            <a:r>
              <a:rPr lang="ru-RU" sz="1300" dirty="0">
                <a:solidFill>
                  <a:prstClr val="black"/>
                </a:solidFill>
                <a:latin typeface="Bahnschrift Condensed" pitchFamily="34" charset="0"/>
              </a:rPr>
              <a:t>вознаграждения за классное руководство (кураторство) педагогам муниципальных и областных </a:t>
            </a:r>
            <a:r>
              <a:rPr lang="ru-RU" sz="1300" dirty="0" smtClean="0">
                <a:solidFill>
                  <a:prstClr val="black"/>
                </a:solidFill>
                <a:latin typeface="Bahnschrift Condensed" pitchFamily="34" charset="0"/>
              </a:rPr>
              <a:t>учреждений</a:t>
            </a:r>
          </a:p>
          <a:p>
            <a:pPr marL="809625"/>
            <a:endParaRPr lang="ru-RU" sz="500" dirty="0">
              <a:solidFill>
                <a:prstClr val="black"/>
              </a:solidFill>
              <a:latin typeface="Bahnschrift Condensed" pitchFamily="34" charset="0"/>
            </a:endParaRPr>
          </a:p>
          <a:p>
            <a:pPr marL="809625" lvl="0"/>
            <a:r>
              <a:rPr lang="ru-RU" sz="1300" dirty="0">
                <a:solidFill>
                  <a:prstClr val="black"/>
                </a:solidFill>
                <a:latin typeface="Bahnschrift Condensed" pitchFamily="34" charset="0"/>
              </a:rPr>
              <a:t>в</a:t>
            </a:r>
            <a:r>
              <a:rPr lang="ru-RU" sz="1300" dirty="0" smtClean="0">
                <a:solidFill>
                  <a:prstClr val="black"/>
                </a:solidFill>
                <a:latin typeface="Bahnschrift Condensed" pitchFamily="34" charset="0"/>
              </a:rPr>
              <a:t>ыплаты </a:t>
            </a:r>
            <a:r>
              <a:rPr lang="ru-RU" sz="1300" dirty="0">
                <a:solidFill>
                  <a:prstClr val="black"/>
                </a:solidFill>
                <a:latin typeface="Bahnschrift Condensed" pitchFamily="34" charset="0"/>
              </a:rPr>
              <a:t>педагогическим работникам общеобразовательных учреждений за руководство школьными спортивными </a:t>
            </a:r>
            <a:r>
              <a:rPr lang="ru-RU" sz="1300" dirty="0" smtClean="0">
                <a:solidFill>
                  <a:prstClr val="black"/>
                </a:solidFill>
                <a:latin typeface="Bahnschrift Condensed" pitchFamily="34" charset="0"/>
              </a:rPr>
              <a:t>клубами</a:t>
            </a:r>
          </a:p>
          <a:p>
            <a:pPr marL="809625" lvl="0"/>
            <a:endParaRPr lang="ru-RU" sz="700" dirty="0">
              <a:solidFill>
                <a:prstClr val="black"/>
              </a:solidFill>
              <a:latin typeface="Bahnschrift Condensed" pitchFamily="34" charset="0"/>
            </a:endParaRPr>
          </a:p>
          <a:p>
            <a:pPr marL="809625" lvl="0"/>
            <a:r>
              <a:rPr lang="ru-RU" sz="1300" dirty="0">
                <a:solidFill>
                  <a:prstClr val="black"/>
                </a:solidFill>
                <a:latin typeface="Bahnschrift Condensed" pitchFamily="34" charset="0"/>
              </a:rPr>
              <a:t>д</a:t>
            </a:r>
            <a:r>
              <a:rPr lang="ru-RU" sz="1300" dirty="0" smtClean="0">
                <a:solidFill>
                  <a:prstClr val="black"/>
                </a:solidFill>
                <a:latin typeface="Bahnschrift Condensed" pitchFamily="34" charset="0"/>
              </a:rPr>
              <a:t>еятельность советников директоров по воспитанию и взаимодействию с общественными объединениями</a:t>
            </a:r>
            <a:endParaRPr lang="ru-RU" sz="1300" dirty="0">
              <a:solidFill>
                <a:prstClr val="black"/>
              </a:solidFill>
              <a:latin typeface="Bahnschrift Condensed" pitchFamily="34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3848912" y="4980629"/>
            <a:ext cx="76655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dirty="0" smtClean="0">
                <a:solidFill>
                  <a:srgbClr val="0070C0"/>
                </a:solidFill>
                <a:latin typeface="Bahnschrift Condensed" pitchFamily="34" charset="0"/>
              </a:rPr>
              <a:t>35,4</a:t>
            </a:r>
          </a:p>
          <a:p>
            <a:r>
              <a:rPr lang="ru-RU" sz="1200" dirty="0">
                <a:latin typeface="Bahnschrift Condensed" pitchFamily="34" charset="0"/>
              </a:rPr>
              <a:t>м</a:t>
            </a:r>
            <a:r>
              <a:rPr lang="ru-RU" sz="1200" dirty="0" smtClean="0">
                <a:latin typeface="Bahnschrift Condensed" pitchFamily="34" charset="0"/>
              </a:rPr>
              <a:t>лн рублей</a:t>
            </a:r>
            <a:endParaRPr lang="ru-RU" sz="1200" dirty="0">
              <a:latin typeface="Bahnschrift Condensed" pitchFamily="34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3848913" y="5605350"/>
            <a:ext cx="76655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dirty="0" smtClean="0">
                <a:solidFill>
                  <a:srgbClr val="0070C0"/>
                </a:solidFill>
                <a:latin typeface="Bahnschrift Condensed" pitchFamily="34" charset="0"/>
              </a:rPr>
              <a:t>1,6</a:t>
            </a:r>
          </a:p>
          <a:p>
            <a:r>
              <a:rPr lang="ru-RU" sz="1200" dirty="0">
                <a:latin typeface="Bahnschrift Condensed" pitchFamily="34" charset="0"/>
              </a:rPr>
              <a:t>м</a:t>
            </a:r>
            <a:r>
              <a:rPr lang="ru-RU" sz="1200" dirty="0" smtClean="0">
                <a:latin typeface="Bahnschrift Condensed" pitchFamily="34" charset="0"/>
              </a:rPr>
              <a:t>лн рублей</a:t>
            </a:r>
            <a:endParaRPr lang="ru-RU" sz="1200" dirty="0">
              <a:latin typeface="Bahnschrift Condensed" pitchFamily="34" charset="0"/>
            </a:endParaRPr>
          </a:p>
        </p:txBody>
      </p:sp>
      <p:sp>
        <p:nvSpPr>
          <p:cNvPr id="42" name="Прямоугольник 41"/>
          <p:cNvSpPr/>
          <p:nvPr/>
        </p:nvSpPr>
        <p:spPr>
          <a:xfrm>
            <a:off x="8066336" y="1728562"/>
            <a:ext cx="3671688" cy="1548723"/>
          </a:xfrm>
          <a:prstGeom prst="rect">
            <a:avLst/>
          </a:prstGeom>
          <a:solidFill>
            <a:schemeClr val="bg1"/>
          </a:solidFill>
          <a:ln w="1905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marL="809625"/>
            <a:endParaRPr lang="ru-RU" sz="1500" dirty="0" smtClean="0">
              <a:solidFill>
                <a:schemeClr val="accent6">
                  <a:lumMod val="75000"/>
                </a:schemeClr>
              </a:solidFill>
              <a:latin typeface="Bahnschrift Condensed" pitchFamily="34" charset="0"/>
            </a:endParaRPr>
          </a:p>
          <a:p>
            <a:pPr marL="809625"/>
            <a:r>
              <a:rPr lang="ru-RU" sz="1500" dirty="0">
                <a:solidFill>
                  <a:schemeClr val="accent6">
                    <a:lumMod val="75000"/>
                  </a:schemeClr>
                </a:solidFill>
                <a:latin typeface="Bahnschrift Condensed" pitchFamily="34" charset="0"/>
              </a:rPr>
              <a:t>р</a:t>
            </a:r>
            <a:r>
              <a:rPr lang="ru-RU" sz="1500" dirty="0" smtClean="0">
                <a:solidFill>
                  <a:schemeClr val="accent6">
                    <a:lumMod val="75000"/>
                  </a:schemeClr>
                </a:solidFill>
                <a:latin typeface="Bahnschrift Condensed" pitchFamily="34" charset="0"/>
              </a:rPr>
              <a:t>емонт фасада </a:t>
            </a:r>
            <a:r>
              <a:rPr lang="ru-RU" sz="1500" dirty="0" smtClean="0">
                <a:solidFill>
                  <a:prstClr val="black"/>
                </a:solidFill>
                <a:latin typeface="Bahnschrift Condensed" pitchFamily="34" charset="0"/>
              </a:rPr>
              <a:t> ООШ </a:t>
            </a:r>
            <a:r>
              <a:rPr lang="ru-RU" sz="1500" dirty="0">
                <a:solidFill>
                  <a:prstClr val="black"/>
                </a:solidFill>
                <a:latin typeface="Bahnschrift Condensed" pitchFamily="34" charset="0"/>
              </a:rPr>
              <a:t>№ </a:t>
            </a:r>
            <a:r>
              <a:rPr lang="ru-RU" sz="1500" dirty="0" smtClean="0">
                <a:solidFill>
                  <a:prstClr val="black"/>
                </a:solidFill>
                <a:latin typeface="Bahnschrift Condensed" pitchFamily="34" charset="0"/>
              </a:rPr>
              <a:t>22</a:t>
            </a:r>
          </a:p>
          <a:p>
            <a:pPr marL="809625"/>
            <a:endParaRPr lang="ru-RU" sz="1500" dirty="0" smtClean="0">
              <a:solidFill>
                <a:prstClr val="black"/>
              </a:solidFill>
              <a:latin typeface="Bahnschrift Condensed" pitchFamily="34" charset="0"/>
            </a:endParaRPr>
          </a:p>
          <a:p>
            <a:pPr marL="809625"/>
            <a:endParaRPr lang="ru-RU" sz="500" dirty="0">
              <a:solidFill>
                <a:prstClr val="black"/>
              </a:solidFill>
              <a:latin typeface="Bahnschrift Condensed" pitchFamily="34" charset="0"/>
            </a:endParaRPr>
          </a:p>
          <a:p>
            <a:pPr marL="809625"/>
            <a:r>
              <a:rPr lang="ru-RU" sz="1500" dirty="0">
                <a:solidFill>
                  <a:schemeClr val="accent6">
                    <a:lumMod val="75000"/>
                  </a:schemeClr>
                </a:solidFill>
                <a:latin typeface="Bahnschrift Condensed" pitchFamily="34" charset="0"/>
              </a:rPr>
              <a:t>о</a:t>
            </a:r>
            <a:r>
              <a:rPr lang="ru-RU" sz="1500" dirty="0" smtClean="0">
                <a:solidFill>
                  <a:schemeClr val="accent6">
                    <a:lumMod val="75000"/>
                  </a:schemeClr>
                </a:solidFill>
                <a:latin typeface="Bahnschrift Condensed" pitchFamily="34" charset="0"/>
              </a:rPr>
              <a:t>снащение средствами обучения и воспитания </a:t>
            </a:r>
            <a:r>
              <a:rPr lang="ru-RU" sz="1500" dirty="0" smtClean="0">
                <a:solidFill>
                  <a:prstClr val="black"/>
                </a:solidFill>
                <a:latin typeface="Bahnschrift Condensed" pitchFamily="34" charset="0"/>
              </a:rPr>
              <a:t> СОШ №19</a:t>
            </a:r>
          </a:p>
          <a:p>
            <a:pPr marL="809625"/>
            <a:endParaRPr lang="ru-RU" sz="500" dirty="0" smtClean="0">
              <a:solidFill>
                <a:prstClr val="black"/>
              </a:solidFill>
              <a:latin typeface="Bahnschrift Condensed" pitchFamily="34" charset="0"/>
            </a:endParaRPr>
          </a:p>
          <a:p>
            <a:pPr marL="809625" lvl="0"/>
            <a:endParaRPr lang="ru-RU" sz="1000" dirty="0">
              <a:solidFill>
                <a:prstClr val="black"/>
              </a:solidFill>
              <a:latin typeface="Bahnschrift Condensed" pitchFamily="34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8192538" y="1906098"/>
            <a:ext cx="76655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  <a:latin typeface="Bahnschrift Condensed" pitchFamily="34" charset="0"/>
              </a:rPr>
              <a:t>72,6</a:t>
            </a:r>
          </a:p>
          <a:p>
            <a:r>
              <a:rPr lang="ru-RU" sz="1200" dirty="0">
                <a:latin typeface="Bahnschrift Condensed" pitchFamily="34" charset="0"/>
              </a:rPr>
              <a:t>м</a:t>
            </a:r>
            <a:r>
              <a:rPr lang="ru-RU" sz="1200" dirty="0" smtClean="0">
                <a:latin typeface="Bahnschrift Condensed" pitchFamily="34" charset="0"/>
              </a:rPr>
              <a:t>лн рублей</a:t>
            </a:r>
            <a:endParaRPr lang="ru-RU" sz="1200" dirty="0">
              <a:latin typeface="Bahnschrift Condensed" pitchFamily="34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8192538" y="2455573"/>
            <a:ext cx="76655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dirty="0" smtClean="0">
                <a:solidFill>
                  <a:schemeClr val="accent6">
                    <a:lumMod val="75000"/>
                  </a:schemeClr>
                </a:solidFill>
                <a:latin typeface="Bahnschrift Condensed" pitchFamily="34" charset="0"/>
              </a:rPr>
              <a:t>26,5</a:t>
            </a:r>
          </a:p>
          <a:p>
            <a:r>
              <a:rPr lang="ru-RU" sz="1200" dirty="0">
                <a:latin typeface="Bahnschrift Condensed" pitchFamily="34" charset="0"/>
              </a:rPr>
              <a:t>м</a:t>
            </a:r>
            <a:r>
              <a:rPr lang="ru-RU" sz="1200" dirty="0" smtClean="0">
                <a:latin typeface="Bahnschrift Condensed" pitchFamily="34" charset="0"/>
              </a:rPr>
              <a:t>лн рублей</a:t>
            </a:r>
            <a:endParaRPr lang="ru-RU" sz="1200" dirty="0">
              <a:latin typeface="Bahnschrift Condensed" pitchFamily="34" charset="0"/>
            </a:endParaRPr>
          </a:p>
        </p:txBody>
      </p:sp>
      <p:pic>
        <p:nvPicPr>
          <p:cNvPr id="21" name="Рисунок 20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75191" y="4819039"/>
            <a:ext cx="347443" cy="365730"/>
          </a:xfrm>
          <a:prstGeom prst="rect">
            <a:avLst/>
          </a:prstGeom>
        </p:spPr>
      </p:pic>
      <p:sp>
        <p:nvSpPr>
          <p:cNvPr id="46" name="Прямоугольник 45"/>
          <p:cNvSpPr/>
          <p:nvPr/>
        </p:nvSpPr>
        <p:spPr>
          <a:xfrm>
            <a:off x="8066336" y="3600451"/>
            <a:ext cx="3671689" cy="3262396"/>
          </a:xfrm>
          <a:prstGeom prst="rect">
            <a:avLst/>
          </a:prstGeom>
          <a:solidFill>
            <a:schemeClr val="bg1"/>
          </a:solidFill>
          <a:ln w="190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marL="266700"/>
            <a:r>
              <a:rPr lang="ru-RU" sz="1500" dirty="0" smtClean="0">
                <a:solidFill>
                  <a:prstClr val="black"/>
                </a:solidFill>
                <a:latin typeface="Bahnschrift Condensed" pitchFamily="34" charset="0"/>
              </a:rPr>
              <a:t>Укрепление МТБ и ремонты образовательных учреждений</a:t>
            </a:r>
          </a:p>
          <a:p>
            <a:pPr lvl="0" algn="ctr"/>
            <a:r>
              <a:rPr lang="ru-RU" sz="3500" dirty="0" smtClean="0">
                <a:solidFill>
                  <a:schemeClr val="accent6">
                    <a:lumMod val="75000"/>
                  </a:schemeClr>
                </a:solidFill>
                <a:latin typeface="Bahnschrift Condensed" pitchFamily="34" charset="0"/>
              </a:rPr>
              <a:t>59</a:t>
            </a:r>
            <a:r>
              <a:rPr lang="en-US" sz="3500" dirty="0" smtClean="0">
                <a:solidFill>
                  <a:schemeClr val="accent6">
                    <a:lumMod val="75000"/>
                  </a:schemeClr>
                </a:solidFill>
                <a:latin typeface="Bahnschrift Condensed" pitchFamily="34" charset="0"/>
              </a:rPr>
              <a:t>,9</a:t>
            </a:r>
            <a:r>
              <a:rPr lang="ru-RU" sz="2200" dirty="0" smtClean="0">
                <a:solidFill>
                  <a:schemeClr val="accent6">
                    <a:lumMod val="75000"/>
                  </a:schemeClr>
                </a:solidFill>
                <a:latin typeface="Bahnschrift Condensed" pitchFamily="34" charset="0"/>
              </a:rPr>
              <a:t> </a:t>
            </a:r>
            <a:r>
              <a:rPr lang="ru-RU" sz="1600" dirty="0">
                <a:solidFill>
                  <a:schemeClr val="accent6">
                    <a:lumMod val="75000"/>
                  </a:schemeClr>
                </a:solidFill>
                <a:latin typeface="Bahnschrift Condensed" pitchFamily="34" charset="0"/>
              </a:rPr>
              <a:t>млн </a:t>
            </a:r>
            <a:r>
              <a:rPr lang="ru-RU" sz="1600" dirty="0" smtClean="0">
                <a:solidFill>
                  <a:schemeClr val="accent6">
                    <a:lumMod val="75000"/>
                  </a:schemeClr>
                </a:solidFill>
                <a:latin typeface="Bahnschrift Condensed" pitchFamily="34" charset="0"/>
              </a:rPr>
              <a:t>рублей </a:t>
            </a:r>
          </a:p>
          <a:p>
            <a:pPr lvl="0"/>
            <a:r>
              <a:rPr lang="ru-RU" sz="1400" dirty="0" smtClean="0">
                <a:solidFill>
                  <a:prstClr val="black"/>
                </a:solidFill>
                <a:latin typeface="Bahnschrift Condensed" pitchFamily="34" charset="0"/>
              </a:rPr>
              <a:t>из них:</a:t>
            </a:r>
          </a:p>
          <a:p>
            <a:pPr marL="628650" lvl="0"/>
            <a:r>
              <a:rPr lang="ru-RU" sz="1400" dirty="0">
                <a:solidFill>
                  <a:prstClr val="black"/>
                </a:solidFill>
                <a:latin typeface="Bahnschrift Condensed" pitchFamily="34" charset="0"/>
              </a:rPr>
              <a:t>обеспечение </a:t>
            </a:r>
            <a:r>
              <a:rPr lang="ru-RU" sz="1400" dirty="0" smtClean="0">
                <a:solidFill>
                  <a:prstClr val="black"/>
                </a:solidFill>
                <a:latin typeface="Bahnschrift Condensed" pitchFamily="34" charset="0"/>
              </a:rPr>
              <a:t>комплексной </a:t>
            </a:r>
          </a:p>
          <a:p>
            <a:pPr marL="628650" lvl="0"/>
            <a:r>
              <a:rPr lang="ru-RU" sz="1400" dirty="0">
                <a:solidFill>
                  <a:prstClr val="black"/>
                </a:solidFill>
                <a:latin typeface="Bahnschrift Condensed" pitchFamily="34" charset="0"/>
              </a:rPr>
              <a:t>б</a:t>
            </a:r>
            <a:r>
              <a:rPr lang="ru-RU" sz="1400" dirty="0" smtClean="0">
                <a:solidFill>
                  <a:prstClr val="black"/>
                </a:solidFill>
                <a:latin typeface="Bahnschrift Condensed" pitchFamily="34" charset="0"/>
              </a:rPr>
              <a:t>езопасности</a:t>
            </a:r>
            <a:r>
              <a:rPr lang="en-US" sz="1400" dirty="0" smtClean="0">
                <a:solidFill>
                  <a:prstClr val="black"/>
                </a:solidFill>
                <a:latin typeface="Bahnschrift Condensed" pitchFamily="34" charset="0"/>
              </a:rPr>
              <a:t>                                  </a:t>
            </a:r>
            <a:r>
              <a:rPr lang="ru-RU" sz="1400" dirty="0">
                <a:solidFill>
                  <a:prstClr val="black"/>
                </a:solidFill>
                <a:latin typeface="Bahnschrift Condensed" pitchFamily="34" charset="0"/>
              </a:rPr>
              <a:t>2</a:t>
            </a:r>
            <a:r>
              <a:rPr lang="ru-RU" sz="1400" dirty="0" smtClean="0">
                <a:solidFill>
                  <a:prstClr val="black"/>
                </a:solidFill>
                <a:latin typeface="Bahnschrift Condensed" pitchFamily="34" charset="0"/>
              </a:rPr>
              <a:t> </a:t>
            </a:r>
            <a:r>
              <a:rPr lang="ru-RU" sz="1200" dirty="0" smtClean="0">
                <a:solidFill>
                  <a:prstClr val="black"/>
                </a:solidFill>
                <a:latin typeface="Bahnschrift Condensed" pitchFamily="34" charset="0"/>
              </a:rPr>
              <a:t>учреждений</a:t>
            </a:r>
            <a:endParaRPr lang="ru-RU" sz="1400" dirty="0">
              <a:solidFill>
                <a:prstClr val="black"/>
              </a:solidFill>
              <a:latin typeface="Bahnschrift Condensed" pitchFamily="34" charset="0"/>
            </a:endParaRPr>
          </a:p>
          <a:p>
            <a:pPr marL="628650" lvl="0"/>
            <a:endParaRPr lang="ru-RU" sz="1500" dirty="0">
              <a:solidFill>
                <a:prstClr val="black"/>
              </a:solidFill>
              <a:latin typeface="Bahnschrift Condensed" pitchFamily="34" charset="0"/>
            </a:endParaRPr>
          </a:p>
          <a:p>
            <a:pPr marL="628650" lvl="0"/>
            <a:r>
              <a:rPr lang="ru-RU" sz="1500" dirty="0">
                <a:solidFill>
                  <a:prstClr val="black"/>
                </a:solidFill>
                <a:latin typeface="Bahnschrift Condensed" pitchFamily="34" charset="0"/>
              </a:rPr>
              <a:t>з</a:t>
            </a:r>
            <a:r>
              <a:rPr lang="ru-RU" sz="1500" dirty="0" smtClean="0">
                <a:solidFill>
                  <a:prstClr val="black"/>
                </a:solidFill>
                <a:latin typeface="Bahnschrift Condensed" pitchFamily="34" charset="0"/>
              </a:rPr>
              <a:t>амена окон             СОШ № 19,ООШ № 20</a:t>
            </a:r>
            <a:endParaRPr lang="ru-RU" sz="1500" dirty="0">
              <a:solidFill>
                <a:prstClr val="black"/>
              </a:solidFill>
              <a:latin typeface="Bahnschrift Condensed" pitchFamily="34" charset="0"/>
            </a:endParaRPr>
          </a:p>
          <a:p>
            <a:pPr marL="628650" lvl="0"/>
            <a:endParaRPr lang="ru-RU" sz="1500" dirty="0">
              <a:solidFill>
                <a:prstClr val="black"/>
              </a:solidFill>
              <a:latin typeface="Bahnschrift Condensed" pitchFamily="34" charset="0"/>
            </a:endParaRPr>
          </a:p>
          <a:p>
            <a:pPr marL="628650" lvl="0"/>
            <a:endParaRPr lang="ru-RU" sz="200" dirty="0">
              <a:solidFill>
                <a:prstClr val="black"/>
              </a:solidFill>
              <a:latin typeface="Bahnschrift Condensed" pitchFamily="34" charset="0"/>
            </a:endParaRPr>
          </a:p>
          <a:p>
            <a:pPr marL="628650" lvl="0"/>
            <a:r>
              <a:rPr lang="ru-RU" sz="1400" dirty="0">
                <a:solidFill>
                  <a:prstClr val="black"/>
                </a:solidFill>
                <a:latin typeface="Bahnschrift Condensed" pitchFamily="34" charset="0"/>
              </a:rPr>
              <a:t>м</a:t>
            </a:r>
            <a:r>
              <a:rPr lang="ru-RU" sz="1400" dirty="0" smtClean="0">
                <a:solidFill>
                  <a:prstClr val="black"/>
                </a:solidFill>
                <a:latin typeface="Bahnschrift Condensed" pitchFamily="34" charset="0"/>
              </a:rPr>
              <a:t>одернизация и укрепление          15 </a:t>
            </a:r>
            <a:r>
              <a:rPr lang="ru-RU" sz="1200" dirty="0" smtClean="0">
                <a:solidFill>
                  <a:prstClr val="black"/>
                </a:solidFill>
                <a:latin typeface="Bahnschrift Condensed" pitchFamily="34" charset="0"/>
              </a:rPr>
              <a:t>учреждений</a:t>
            </a:r>
          </a:p>
          <a:p>
            <a:pPr marL="628650" lvl="0"/>
            <a:r>
              <a:rPr lang="ru-RU" sz="1400" dirty="0" smtClean="0">
                <a:solidFill>
                  <a:prstClr val="black"/>
                </a:solidFill>
                <a:latin typeface="Bahnschrift Condensed" pitchFamily="34" charset="0"/>
              </a:rPr>
              <a:t>материально-технической базы</a:t>
            </a:r>
            <a:endParaRPr lang="ru-RU" sz="1400" dirty="0">
              <a:solidFill>
                <a:prstClr val="black"/>
              </a:solidFill>
              <a:latin typeface="Bahnschrift Condensed" pitchFamily="34" charset="0"/>
            </a:endParaRPr>
          </a:p>
          <a:p>
            <a:pPr marL="266700"/>
            <a:endParaRPr lang="ru-RU" sz="1500" dirty="0">
              <a:solidFill>
                <a:prstClr val="black"/>
              </a:solidFill>
              <a:latin typeface="Bahnschrift Condensed" pitchFamily="34" charset="0"/>
            </a:endParaRPr>
          </a:p>
          <a:p>
            <a:pPr marL="266700"/>
            <a:endParaRPr lang="ru-RU" sz="1500" dirty="0">
              <a:solidFill>
                <a:prstClr val="black"/>
              </a:solidFill>
              <a:latin typeface="Bahnschrift Condensed" pitchFamily="34" charset="0"/>
            </a:endParaRPr>
          </a:p>
        </p:txBody>
      </p:sp>
      <p:pic>
        <p:nvPicPr>
          <p:cNvPr id="22" name="Рисунок 21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06010" y="3571729"/>
            <a:ext cx="329157" cy="341348"/>
          </a:xfrm>
          <a:prstGeom prst="rect">
            <a:avLst/>
          </a:prstGeom>
        </p:spPr>
      </p:pic>
      <p:sp>
        <p:nvSpPr>
          <p:cNvPr id="47" name="TextBox 46"/>
          <p:cNvSpPr txBox="1"/>
          <p:nvPr/>
        </p:nvSpPr>
        <p:spPr>
          <a:xfrm>
            <a:off x="8066336" y="4786395"/>
            <a:ext cx="76655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dirty="0" smtClean="0">
                <a:solidFill>
                  <a:srgbClr val="0070C0"/>
                </a:solidFill>
                <a:latin typeface="Bahnschrift Condensed" pitchFamily="34" charset="0"/>
              </a:rPr>
              <a:t>5,1</a:t>
            </a:r>
          </a:p>
          <a:p>
            <a:r>
              <a:rPr lang="ru-RU" sz="1200" dirty="0">
                <a:latin typeface="Bahnschrift Condensed" pitchFamily="34" charset="0"/>
              </a:rPr>
              <a:t>м</a:t>
            </a:r>
            <a:r>
              <a:rPr lang="ru-RU" sz="1200" dirty="0" smtClean="0">
                <a:latin typeface="Bahnschrift Condensed" pitchFamily="34" charset="0"/>
              </a:rPr>
              <a:t>лн рублей</a:t>
            </a:r>
            <a:endParaRPr lang="ru-RU" sz="1200" dirty="0">
              <a:latin typeface="Bahnschrift Condensed" pitchFamily="34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8047328" y="5328642"/>
            <a:ext cx="76655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dirty="0" smtClean="0">
                <a:solidFill>
                  <a:srgbClr val="0070C0"/>
                </a:solidFill>
                <a:latin typeface="Bahnschrift Condensed" pitchFamily="34" charset="0"/>
              </a:rPr>
              <a:t>7,2</a:t>
            </a:r>
          </a:p>
          <a:p>
            <a:r>
              <a:rPr lang="ru-RU" sz="1200" dirty="0">
                <a:latin typeface="Bahnschrift Condensed" pitchFamily="34" charset="0"/>
              </a:rPr>
              <a:t>м</a:t>
            </a:r>
            <a:r>
              <a:rPr lang="ru-RU" sz="1200" dirty="0" smtClean="0">
                <a:latin typeface="Bahnschrift Condensed" pitchFamily="34" charset="0"/>
              </a:rPr>
              <a:t>лн рублей</a:t>
            </a:r>
            <a:endParaRPr lang="ru-RU" sz="1200" dirty="0">
              <a:latin typeface="Bahnschrift Condensed" pitchFamily="34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8066335" y="5943183"/>
            <a:ext cx="76655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dirty="0" smtClean="0">
                <a:solidFill>
                  <a:srgbClr val="0070C0"/>
                </a:solidFill>
                <a:latin typeface="Bahnschrift Condensed" pitchFamily="34" charset="0"/>
              </a:rPr>
              <a:t>47,6</a:t>
            </a:r>
          </a:p>
          <a:p>
            <a:r>
              <a:rPr lang="ru-RU" sz="1200" dirty="0">
                <a:latin typeface="Bahnschrift Condensed" pitchFamily="34" charset="0"/>
              </a:rPr>
              <a:t>м</a:t>
            </a:r>
            <a:r>
              <a:rPr lang="ru-RU" sz="1200" dirty="0" smtClean="0">
                <a:latin typeface="Bahnschrift Condensed" pitchFamily="34" charset="0"/>
              </a:rPr>
              <a:t>лн рублей</a:t>
            </a:r>
            <a:endParaRPr lang="ru-RU" sz="1200" dirty="0">
              <a:latin typeface="Bahnschrift Condensed" pitchFamily="34" charset="0"/>
            </a:endParaRPr>
          </a:p>
        </p:txBody>
      </p:sp>
      <p:pic>
        <p:nvPicPr>
          <p:cNvPr id="50" name="Рисунок 49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19891" y="5545136"/>
            <a:ext cx="164578" cy="213342"/>
          </a:xfrm>
          <a:prstGeom prst="rect">
            <a:avLst/>
          </a:prstGeom>
        </p:spPr>
      </p:pic>
      <p:pic>
        <p:nvPicPr>
          <p:cNvPr id="51" name="Рисунок 50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38625" y="5989738"/>
            <a:ext cx="164578" cy="213342"/>
          </a:xfrm>
          <a:prstGeom prst="rect">
            <a:avLst/>
          </a:prstGeom>
        </p:spPr>
      </p:pic>
      <p:pic>
        <p:nvPicPr>
          <p:cNvPr id="34" name="Рисунок 33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37825" y="5095724"/>
            <a:ext cx="164578" cy="213342"/>
          </a:xfrm>
          <a:prstGeom prst="rect">
            <a:avLst/>
          </a:prstGeom>
        </p:spPr>
      </p:pic>
      <p:sp>
        <p:nvSpPr>
          <p:cNvPr id="52" name="TextBox 51"/>
          <p:cNvSpPr txBox="1"/>
          <p:nvPr/>
        </p:nvSpPr>
        <p:spPr>
          <a:xfrm>
            <a:off x="3883191" y="6216516"/>
            <a:ext cx="76655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dirty="0" smtClean="0">
                <a:solidFill>
                  <a:srgbClr val="0070C0"/>
                </a:solidFill>
                <a:latin typeface="Bahnschrift Condensed" pitchFamily="34" charset="0"/>
              </a:rPr>
              <a:t>5,3</a:t>
            </a:r>
          </a:p>
          <a:p>
            <a:r>
              <a:rPr lang="ru-RU" sz="1200" dirty="0">
                <a:latin typeface="Bahnschrift Condensed" pitchFamily="34" charset="0"/>
              </a:rPr>
              <a:t>м</a:t>
            </a:r>
            <a:r>
              <a:rPr lang="ru-RU" sz="1200" dirty="0" smtClean="0">
                <a:latin typeface="Bahnschrift Condensed" pitchFamily="34" charset="0"/>
              </a:rPr>
              <a:t>лн рублей</a:t>
            </a:r>
            <a:endParaRPr lang="ru-RU" sz="1200" dirty="0">
              <a:latin typeface="Bahnschrift Condensed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2618" y="1552465"/>
            <a:ext cx="407988" cy="469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9035484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612140" y="288370"/>
            <a:ext cx="11018520" cy="647784"/>
          </a:xfrm>
        </p:spPr>
        <p:txBody>
          <a:bodyPr>
            <a:normAutofit/>
          </a:bodyPr>
          <a:lstStyle/>
          <a:p>
            <a:pPr lvl="0" defTabSz="914400">
              <a:spcBef>
                <a:spcPts val="0"/>
              </a:spcBef>
            </a:pPr>
            <a:r>
              <a:rPr lang="ru-RU" sz="2500" dirty="0">
                <a:solidFill>
                  <a:prstClr val="black">
                    <a:tint val="75000"/>
                  </a:prstClr>
                </a:solidFill>
                <a:latin typeface="Bahnschrift Condensed" pitchFamily="34" charset="0"/>
                <a:ea typeface="+mn-ea"/>
                <a:cs typeface="+mn-cs"/>
              </a:rPr>
              <a:t>ПРОЕКТ БЮДЖЕТА ОКРУГА НА </a:t>
            </a:r>
            <a:r>
              <a:rPr lang="ru-RU" sz="2500" dirty="0" smtClean="0">
                <a:solidFill>
                  <a:prstClr val="black">
                    <a:tint val="75000"/>
                  </a:prstClr>
                </a:solidFill>
                <a:latin typeface="Bahnschrift Condensed" pitchFamily="34" charset="0"/>
                <a:ea typeface="+mn-ea"/>
                <a:cs typeface="+mn-cs"/>
              </a:rPr>
              <a:t>2024-2026 ГОДЫ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2737024" y="1000840"/>
            <a:ext cx="669674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rgbClr val="0070C0"/>
                </a:solidFill>
                <a:latin typeface="Bahnschrift Condensed" pitchFamily="34" charset="0"/>
              </a:rPr>
              <a:t>-</a:t>
            </a:r>
            <a:r>
              <a:rPr lang="ru-RU" sz="2800" dirty="0" smtClean="0">
                <a:latin typeface="Bahnschrift Condensed" pitchFamily="34" charset="0"/>
              </a:rPr>
              <a:t> </a:t>
            </a:r>
            <a:r>
              <a:rPr lang="ru-RU" sz="2800" dirty="0" smtClean="0">
                <a:solidFill>
                  <a:schemeClr val="accent6">
                    <a:lumMod val="75000"/>
                  </a:schemeClr>
                </a:solidFill>
                <a:latin typeface="Bahnschrift Condensed" pitchFamily="34" charset="0"/>
              </a:rPr>
              <a:t>КУЛЬТУРА</a:t>
            </a:r>
            <a:r>
              <a:rPr lang="ru-RU" sz="2800" dirty="0" smtClean="0">
                <a:solidFill>
                  <a:srgbClr val="0070C0"/>
                </a:solidFill>
                <a:latin typeface="Bahnschrift Condensed" pitchFamily="34" charset="0"/>
              </a:rPr>
              <a:t> -</a:t>
            </a:r>
            <a:endParaRPr lang="ru-RU" sz="2800" dirty="0">
              <a:solidFill>
                <a:srgbClr val="0070C0"/>
              </a:solidFill>
              <a:latin typeface="Bahnschrift Condensed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504776" y="1324005"/>
            <a:ext cx="18722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Bahnschrift Condensed" pitchFamily="34" charset="0"/>
              </a:rPr>
              <a:t>НА 2024 ГОД</a:t>
            </a:r>
            <a:endParaRPr lang="ru-RU" sz="2000" dirty="0">
              <a:solidFill>
                <a:schemeClr val="accent2">
                  <a:lumMod val="60000"/>
                  <a:lumOff val="40000"/>
                </a:schemeClr>
              </a:solidFill>
              <a:latin typeface="Bahnschrift Condensed" pitchFamily="34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936823" y="1750009"/>
            <a:ext cx="3050395" cy="682220"/>
          </a:xfrm>
          <a:prstGeom prst="rect">
            <a:avLst/>
          </a:prstGeom>
          <a:solidFill>
            <a:srgbClr val="007AD6"/>
          </a:solidFill>
          <a:ln w="1587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marL="361950"/>
            <a:r>
              <a:rPr lang="ru-RU" sz="1600" dirty="0" smtClean="0">
                <a:solidFill>
                  <a:schemeClr val="bg1"/>
                </a:solidFill>
                <a:latin typeface="Bahnschrift Condensed" pitchFamily="34" charset="0"/>
              </a:rPr>
              <a:t>        </a:t>
            </a:r>
            <a:r>
              <a:rPr lang="ru-RU" sz="3500" dirty="0" smtClean="0">
                <a:solidFill>
                  <a:schemeClr val="bg1"/>
                </a:solidFill>
                <a:latin typeface="Bahnschrift Condensed" pitchFamily="34" charset="0"/>
              </a:rPr>
              <a:t>324,4 </a:t>
            </a:r>
            <a:r>
              <a:rPr lang="ru-RU" sz="1400" dirty="0" smtClean="0">
                <a:solidFill>
                  <a:schemeClr val="bg1"/>
                </a:solidFill>
                <a:latin typeface="Bahnschrift Condensed" pitchFamily="34" charset="0"/>
              </a:rPr>
              <a:t>млн рублей</a:t>
            </a:r>
          </a:p>
        </p:txBody>
      </p:sp>
      <p:sp>
        <p:nvSpPr>
          <p:cNvPr id="39" name="Прямоугольник 38"/>
          <p:cNvSpPr/>
          <p:nvPr/>
        </p:nvSpPr>
        <p:spPr>
          <a:xfrm>
            <a:off x="936824" y="2590956"/>
            <a:ext cx="3096344" cy="1873590"/>
          </a:xfrm>
          <a:prstGeom prst="rect">
            <a:avLst/>
          </a:prstGeom>
          <a:solidFill>
            <a:schemeClr val="bg1"/>
          </a:solidFill>
          <a:ln w="190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marL="361950"/>
            <a:r>
              <a:rPr lang="ru-RU" sz="1500" dirty="0" smtClean="0">
                <a:solidFill>
                  <a:prstClr val="black"/>
                </a:solidFill>
                <a:latin typeface="Bahnschrift Condensed" pitchFamily="34" charset="0"/>
              </a:rPr>
              <a:t>Финансовое обеспечение учреждений дополнительного образования в сфере культуры, учреждений культуры</a:t>
            </a:r>
            <a:endParaRPr lang="ru-RU" sz="1500" dirty="0">
              <a:solidFill>
                <a:prstClr val="black"/>
              </a:solidFill>
              <a:latin typeface="Bahnschrift Condensed" pitchFamily="34" charset="0"/>
            </a:endParaRPr>
          </a:p>
          <a:p>
            <a:pPr marL="809625" lvl="0"/>
            <a:endParaRPr lang="ru-RU" sz="1000" dirty="0">
              <a:solidFill>
                <a:prstClr val="black"/>
              </a:solidFill>
              <a:latin typeface="Bahnschrift Condensed" pitchFamily="34" charset="0"/>
            </a:endParaRPr>
          </a:p>
        </p:txBody>
      </p:sp>
      <p:sp>
        <p:nvSpPr>
          <p:cNvPr id="42" name="Прямоугольник 41"/>
          <p:cNvSpPr/>
          <p:nvPr/>
        </p:nvSpPr>
        <p:spPr>
          <a:xfrm>
            <a:off x="8006010" y="2633713"/>
            <a:ext cx="3671688" cy="1026832"/>
          </a:xfrm>
          <a:prstGeom prst="rect">
            <a:avLst/>
          </a:prstGeom>
          <a:solidFill>
            <a:schemeClr val="bg1"/>
          </a:solidFill>
          <a:ln w="190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marL="809625"/>
            <a:endParaRPr lang="ru-RU" sz="700" dirty="0">
              <a:solidFill>
                <a:schemeClr val="accent6">
                  <a:lumMod val="75000"/>
                </a:schemeClr>
              </a:solidFill>
              <a:latin typeface="Bahnschrift Condensed" pitchFamily="34" charset="0"/>
            </a:endParaRPr>
          </a:p>
          <a:p>
            <a:pPr marL="895350"/>
            <a:r>
              <a:rPr lang="ru-RU" sz="1500" dirty="0">
                <a:solidFill>
                  <a:schemeClr val="tx1"/>
                </a:solidFill>
                <a:latin typeface="Bahnschrift Condensed" pitchFamily="34" charset="0"/>
              </a:rPr>
              <a:t>О</a:t>
            </a:r>
            <a:r>
              <a:rPr lang="ru-RU" sz="1500" dirty="0" smtClean="0">
                <a:solidFill>
                  <a:schemeClr val="tx1"/>
                </a:solidFill>
                <a:latin typeface="Bahnschrift Condensed" pitchFamily="34" charset="0"/>
              </a:rPr>
              <a:t>ткрытие нового пространства «</a:t>
            </a:r>
            <a:r>
              <a:rPr lang="ru-RU" sz="1500" dirty="0" err="1" smtClean="0">
                <a:solidFill>
                  <a:schemeClr val="tx1"/>
                </a:solidFill>
                <a:latin typeface="Bahnschrift Condensed" pitchFamily="34" charset="0"/>
              </a:rPr>
              <a:t>Сопки.Семья</a:t>
            </a:r>
            <a:r>
              <a:rPr lang="ru-RU" sz="1500" dirty="0" smtClean="0">
                <a:solidFill>
                  <a:schemeClr val="tx1"/>
                </a:solidFill>
                <a:latin typeface="Bahnschrift Condensed" pitchFamily="34" charset="0"/>
              </a:rPr>
              <a:t>» на базе МБКПУ «</a:t>
            </a:r>
            <a:r>
              <a:rPr lang="ru-RU" sz="1500" dirty="0" err="1" smtClean="0">
                <a:solidFill>
                  <a:schemeClr val="tx1"/>
                </a:solidFill>
                <a:latin typeface="Bahnschrift Condensed" pitchFamily="34" charset="0"/>
              </a:rPr>
              <a:t>Печенгское</a:t>
            </a:r>
            <a:r>
              <a:rPr lang="ru-RU" sz="1500" dirty="0" smtClean="0">
                <a:solidFill>
                  <a:schemeClr val="tx1"/>
                </a:solidFill>
                <a:latin typeface="Bahnschrift Condensed" pitchFamily="34" charset="0"/>
              </a:rPr>
              <a:t> МБО»</a:t>
            </a:r>
            <a:endParaRPr lang="ru-RU" sz="1500" dirty="0">
              <a:solidFill>
                <a:schemeClr val="tx1"/>
              </a:solidFill>
              <a:latin typeface="Bahnschrift Condensed" pitchFamily="34" charset="0"/>
            </a:endParaRPr>
          </a:p>
          <a:p>
            <a:pPr marL="809625" lvl="0"/>
            <a:endParaRPr lang="ru-RU" sz="1000" dirty="0">
              <a:solidFill>
                <a:prstClr val="black"/>
              </a:solidFill>
              <a:latin typeface="Bahnschrift Condensed" pitchFamily="34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8111361" y="2847449"/>
            <a:ext cx="76655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dirty="0" smtClean="0">
                <a:solidFill>
                  <a:srgbClr val="0070C0"/>
                </a:solidFill>
                <a:latin typeface="Bahnschrift Condensed" pitchFamily="34" charset="0"/>
              </a:rPr>
              <a:t>10,5</a:t>
            </a:r>
          </a:p>
          <a:p>
            <a:r>
              <a:rPr lang="ru-RU" sz="1200" dirty="0">
                <a:latin typeface="Bahnschrift Condensed" pitchFamily="34" charset="0"/>
              </a:rPr>
              <a:t>м</a:t>
            </a:r>
            <a:r>
              <a:rPr lang="ru-RU" sz="1200" dirty="0" smtClean="0">
                <a:latin typeface="Bahnschrift Condensed" pitchFamily="34" charset="0"/>
              </a:rPr>
              <a:t>лн рублей</a:t>
            </a:r>
            <a:endParaRPr lang="ru-RU" sz="1200" dirty="0">
              <a:latin typeface="Bahnschrift Condensed" pitchFamily="34" charset="0"/>
            </a:endParaRPr>
          </a:p>
        </p:txBody>
      </p:sp>
      <p:sp>
        <p:nvSpPr>
          <p:cNvPr id="46" name="Прямоугольник 45"/>
          <p:cNvSpPr/>
          <p:nvPr/>
        </p:nvSpPr>
        <p:spPr>
          <a:xfrm>
            <a:off x="8006009" y="3727119"/>
            <a:ext cx="3671689" cy="2306753"/>
          </a:xfrm>
          <a:prstGeom prst="rect">
            <a:avLst/>
          </a:prstGeom>
          <a:solidFill>
            <a:schemeClr val="bg1"/>
          </a:solidFill>
          <a:ln w="190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marL="266700"/>
            <a:r>
              <a:rPr lang="ru-RU" sz="1500" dirty="0" smtClean="0">
                <a:solidFill>
                  <a:prstClr val="black"/>
                </a:solidFill>
                <a:latin typeface="Bahnschrift Condensed" pitchFamily="34" charset="0"/>
              </a:rPr>
              <a:t>Модернизация и укрепление МТБ</a:t>
            </a:r>
          </a:p>
          <a:p>
            <a:pPr marL="266700"/>
            <a:r>
              <a:rPr lang="ru-RU" sz="1400" dirty="0" smtClean="0">
                <a:solidFill>
                  <a:prstClr val="black"/>
                </a:solidFill>
                <a:latin typeface="Bahnschrift Condensed" pitchFamily="34" charset="0"/>
              </a:rPr>
              <a:t> </a:t>
            </a:r>
            <a:endParaRPr lang="ru-RU" sz="1400" dirty="0">
              <a:solidFill>
                <a:prstClr val="black"/>
              </a:solidFill>
              <a:latin typeface="Bahnschrift Condensed" pitchFamily="34" charset="0"/>
            </a:endParaRPr>
          </a:p>
          <a:p>
            <a:pPr marL="628650" lvl="0"/>
            <a:endParaRPr lang="ru-RU" sz="1400" dirty="0" smtClean="0">
              <a:solidFill>
                <a:prstClr val="black"/>
              </a:solidFill>
              <a:latin typeface="Bahnschrift Condensed" pitchFamily="34" charset="0"/>
            </a:endParaRPr>
          </a:p>
          <a:p>
            <a:pPr marL="628650" lvl="0"/>
            <a:r>
              <a:rPr lang="ru-RU" sz="1400" dirty="0" smtClean="0">
                <a:solidFill>
                  <a:prstClr val="black"/>
                </a:solidFill>
                <a:latin typeface="Bahnschrift Condensed" pitchFamily="34" charset="0"/>
              </a:rPr>
              <a:t>    </a:t>
            </a:r>
          </a:p>
          <a:p>
            <a:pPr marL="628650" lvl="0"/>
            <a:r>
              <a:rPr lang="ru-RU" sz="1400" dirty="0" smtClean="0">
                <a:solidFill>
                  <a:prstClr val="black"/>
                </a:solidFill>
                <a:latin typeface="Bahnschrift Condensed" pitchFamily="34" charset="0"/>
              </a:rPr>
              <a:t>     </a:t>
            </a:r>
          </a:p>
          <a:p>
            <a:pPr marL="895350" lvl="0"/>
            <a:r>
              <a:rPr lang="ru-RU" sz="1400" dirty="0">
                <a:solidFill>
                  <a:prstClr val="black"/>
                </a:solidFill>
                <a:latin typeface="Bahnschrift Condensed" pitchFamily="34" charset="0"/>
              </a:rPr>
              <a:t> </a:t>
            </a:r>
            <a:r>
              <a:rPr lang="ru-RU" sz="1400" dirty="0" smtClean="0">
                <a:solidFill>
                  <a:prstClr val="black"/>
                </a:solidFill>
                <a:latin typeface="Bahnschrift Condensed" pitchFamily="34" charset="0"/>
              </a:rPr>
              <a:t>    учреждений культуры</a:t>
            </a:r>
            <a:endParaRPr lang="ru-RU" sz="1500" dirty="0">
              <a:solidFill>
                <a:prstClr val="black"/>
              </a:solidFill>
              <a:latin typeface="Bahnschrift Condensed" pitchFamily="34" charset="0"/>
            </a:endParaRPr>
          </a:p>
          <a:p>
            <a:pPr marL="895350" lvl="0"/>
            <a:endParaRPr lang="ru-RU" sz="1400" dirty="0">
              <a:solidFill>
                <a:prstClr val="black"/>
              </a:solidFill>
              <a:latin typeface="Bahnschrift Condensed" pitchFamily="34" charset="0"/>
            </a:endParaRPr>
          </a:p>
          <a:p>
            <a:pPr marL="895350" lvl="0"/>
            <a:r>
              <a:rPr lang="ru-RU" sz="1400" dirty="0" smtClean="0">
                <a:solidFill>
                  <a:prstClr val="black"/>
                </a:solidFill>
                <a:latin typeface="Bahnschrift Condensed" pitchFamily="34" charset="0"/>
              </a:rPr>
              <a:t>     учреждений дополнительного </a:t>
            </a:r>
          </a:p>
          <a:p>
            <a:pPr marL="895350" lvl="0"/>
            <a:r>
              <a:rPr lang="ru-RU" sz="1400" dirty="0">
                <a:solidFill>
                  <a:prstClr val="black"/>
                </a:solidFill>
                <a:latin typeface="Bahnschrift Condensed" pitchFamily="34" charset="0"/>
              </a:rPr>
              <a:t> </a:t>
            </a:r>
            <a:r>
              <a:rPr lang="ru-RU" sz="1400" dirty="0" smtClean="0">
                <a:solidFill>
                  <a:prstClr val="black"/>
                </a:solidFill>
                <a:latin typeface="Bahnschrift Condensed" pitchFamily="34" charset="0"/>
              </a:rPr>
              <a:t>    образования в сфере культуры </a:t>
            </a:r>
            <a:endParaRPr lang="ru-RU" sz="1400" dirty="0">
              <a:solidFill>
                <a:prstClr val="black"/>
              </a:solidFill>
              <a:latin typeface="Bahnschrift Condensed" pitchFamily="34" charset="0"/>
            </a:endParaRPr>
          </a:p>
          <a:p>
            <a:pPr marL="895350"/>
            <a:endParaRPr lang="ru-RU" sz="1500" dirty="0">
              <a:solidFill>
                <a:prstClr val="black"/>
              </a:solidFill>
              <a:latin typeface="Bahnschrift Condensed" pitchFamily="34" charset="0"/>
            </a:endParaRPr>
          </a:p>
          <a:p>
            <a:pPr marL="266700"/>
            <a:endParaRPr lang="ru-RU" sz="1500" dirty="0">
              <a:solidFill>
                <a:prstClr val="black"/>
              </a:solidFill>
              <a:latin typeface="Bahnschrift Condensed" pitchFamily="34" charset="0"/>
            </a:endParaRPr>
          </a:p>
        </p:txBody>
      </p:sp>
      <p:pic>
        <p:nvPicPr>
          <p:cNvPr id="22" name="Рисунок 2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46783" y="3707122"/>
            <a:ext cx="329157" cy="341348"/>
          </a:xfrm>
          <a:prstGeom prst="rect">
            <a:avLst/>
          </a:prstGeom>
        </p:spPr>
      </p:pic>
      <p:sp>
        <p:nvSpPr>
          <p:cNvPr id="47" name="TextBox 46"/>
          <p:cNvSpPr txBox="1"/>
          <p:nvPr/>
        </p:nvSpPr>
        <p:spPr>
          <a:xfrm>
            <a:off x="8066336" y="4603152"/>
            <a:ext cx="76655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dirty="0" smtClean="0">
                <a:solidFill>
                  <a:srgbClr val="0070C0"/>
                </a:solidFill>
                <a:latin typeface="Bahnschrift Condensed" pitchFamily="34" charset="0"/>
              </a:rPr>
              <a:t>15,0</a:t>
            </a:r>
          </a:p>
          <a:p>
            <a:r>
              <a:rPr lang="ru-RU" sz="1200" dirty="0">
                <a:latin typeface="Bahnschrift Condensed" pitchFamily="34" charset="0"/>
              </a:rPr>
              <a:t>м</a:t>
            </a:r>
            <a:r>
              <a:rPr lang="ru-RU" sz="1200" dirty="0" smtClean="0">
                <a:latin typeface="Bahnschrift Condensed" pitchFamily="34" charset="0"/>
              </a:rPr>
              <a:t>лн рублей</a:t>
            </a:r>
            <a:endParaRPr lang="ru-RU" sz="1200" dirty="0">
              <a:latin typeface="Bahnschrift Condensed" pitchFamily="34" charset="0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8055126" y="5221971"/>
            <a:ext cx="76655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dirty="0" smtClean="0">
                <a:solidFill>
                  <a:srgbClr val="0070C0"/>
                </a:solidFill>
                <a:latin typeface="Bahnschrift Condensed" pitchFamily="34" charset="0"/>
              </a:rPr>
              <a:t>11,2</a:t>
            </a:r>
          </a:p>
          <a:p>
            <a:pPr algn="ctr"/>
            <a:r>
              <a:rPr lang="ru-RU" sz="1200" dirty="0" smtClean="0">
                <a:latin typeface="Bahnschrift Condensed" pitchFamily="34" charset="0"/>
              </a:rPr>
              <a:t>млн рублей</a:t>
            </a:r>
            <a:endParaRPr lang="ru-RU" sz="1200" dirty="0">
              <a:latin typeface="Bahnschrift Condensed" pitchFamily="34" charset="0"/>
            </a:endParaRPr>
          </a:p>
        </p:txBody>
      </p:sp>
      <p:pic>
        <p:nvPicPr>
          <p:cNvPr id="34" name="Рисунок 3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76992" y="3493780"/>
            <a:ext cx="164578" cy="21334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9543" y="1755153"/>
            <a:ext cx="621784" cy="613914"/>
          </a:xfrm>
          <a:prstGeom prst="rect">
            <a:avLst/>
          </a:prstGeom>
        </p:spPr>
      </p:pic>
      <p:sp>
        <p:nvSpPr>
          <p:cNvPr id="35" name="TextBox 34"/>
          <p:cNvSpPr txBox="1"/>
          <p:nvPr/>
        </p:nvSpPr>
        <p:spPr>
          <a:xfrm>
            <a:off x="1310435" y="3346900"/>
            <a:ext cx="76655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dirty="0" smtClean="0">
                <a:solidFill>
                  <a:srgbClr val="0070C0"/>
                </a:solidFill>
                <a:latin typeface="Bahnschrift Condensed" pitchFamily="34" charset="0"/>
              </a:rPr>
              <a:t>277,6</a:t>
            </a:r>
          </a:p>
          <a:p>
            <a:r>
              <a:rPr lang="ru-RU" sz="1200" dirty="0">
                <a:latin typeface="Bahnschrift Condensed" pitchFamily="34" charset="0"/>
              </a:rPr>
              <a:t>м</a:t>
            </a:r>
            <a:r>
              <a:rPr lang="ru-RU" sz="1200" dirty="0" smtClean="0">
                <a:latin typeface="Bahnschrift Condensed" pitchFamily="34" charset="0"/>
              </a:rPr>
              <a:t>лн рублей</a:t>
            </a:r>
            <a:endParaRPr lang="ru-RU" sz="1200" dirty="0">
              <a:latin typeface="Bahnschrift Condensed" pitchFamily="34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6219" y="2556998"/>
            <a:ext cx="347443" cy="316966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241570" y="3346899"/>
            <a:ext cx="174564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Bahnschrift Condensed" pitchFamily="34" charset="0"/>
              </a:rPr>
              <a:t>5</a:t>
            </a:r>
            <a:r>
              <a:rPr lang="ru-RU" sz="1200" dirty="0" smtClean="0">
                <a:latin typeface="Bahnschrift Condensed" pitchFamily="34" charset="0"/>
              </a:rPr>
              <a:t> учреждени</a:t>
            </a:r>
            <a:r>
              <a:rPr lang="ru-RU" sz="1200" dirty="0">
                <a:latin typeface="Bahnschrift Condensed" pitchFamily="34" charset="0"/>
              </a:rPr>
              <a:t>й</a:t>
            </a:r>
            <a:r>
              <a:rPr lang="ru-RU" sz="1200" dirty="0" smtClean="0">
                <a:latin typeface="Bahnschrift Condensed" pitchFamily="34" charset="0"/>
              </a:rPr>
              <a:t> культуры</a:t>
            </a:r>
          </a:p>
          <a:p>
            <a:r>
              <a:rPr lang="ru-RU" sz="1200" dirty="0" smtClean="0">
                <a:latin typeface="Bahnschrift Condensed" pitchFamily="34" charset="0"/>
              </a:rPr>
              <a:t>5 учреждений дополнительного образования в сфере культуры</a:t>
            </a:r>
            <a:endParaRPr lang="ru-RU" sz="1200" dirty="0">
              <a:latin typeface="Bahnschrift Condensed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273662" y="4084687"/>
            <a:ext cx="2887278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>
                <a:latin typeface="Bahnschrift Condensed" pitchFamily="34" charset="0"/>
              </a:rPr>
              <a:t>в</a:t>
            </a:r>
            <a:r>
              <a:rPr lang="ru-RU" sz="1200" dirty="0" smtClean="0">
                <a:latin typeface="Bahnschrift Condensed" pitchFamily="34" charset="0"/>
              </a:rPr>
              <a:t> </a:t>
            </a:r>
            <a:r>
              <a:rPr lang="ru-RU" sz="1200" dirty="0" err="1" smtClean="0">
                <a:latin typeface="Bahnschrift Condensed" pitchFamily="34" charset="0"/>
              </a:rPr>
              <a:t>т.ч</a:t>
            </a:r>
            <a:r>
              <a:rPr lang="ru-RU" sz="1200" dirty="0" smtClean="0">
                <a:latin typeface="Bahnschrift Condensed" pitchFamily="34" charset="0"/>
              </a:rPr>
              <a:t>. </a:t>
            </a:r>
            <a:r>
              <a:rPr lang="ru-RU" sz="1200" dirty="0">
                <a:latin typeface="Bahnschrift Condensed" pitchFamily="34" charset="0"/>
              </a:rPr>
              <a:t>н</a:t>
            </a:r>
            <a:r>
              <a:rPr lang="ru-RU" sz="1200" dirty="0" smtClean="0">
                <a:latin typeface="Bahnschrift Condensed" pitchFamily="34" charset="0"/>
              </a:rPr>
              <a:t>а «майские» Указы </a:t>
            </a:r>
            <a:r>
              <a:rPr lang="ru-RU" sz="1500" dirty="0" smtClean="0">
                <a:solidFill>
                  <a:schemeClr val="accent6">
                    <a:lumMod val="75000"/>
                  </a:schemeClr>
                </a:solidFill>
                <a:latin typeface="Bahnschrift Condensed" pitchFamily="34" charset="0"/>
              </a:rPr>
              <a:t>158,2</a:t>
            </a:r>
            <a:r>
              <a:rPr lang="ru-RU" sz="1200" dirty="0" smtClean="0">
                <a:latin typeface="Bahnschrift Condensed" pitchFamily="34" charset="0"/>
              </a:rPr>
              <a:t> млн рублей</a:t>
            </a:r>
            <a:endParaRPr lang="ru-RU" sz="1200" dirty="0">
              <a:latin typeface="Bahnschrift Condensed" pitchFamily="34" charset="0"/>
            </a:endParaRPr>
          </a:p>
        </p:txBody>
      </p:sp>
      <p:sp>
        <p:nvSpPr>
          <p:cNvPr id="52" name="Прямоугольник 51"/>
          <p:cNvSpPr/>
          <p:nvPr/>
        </p:nvSpPr>
        <p:spPr>
          <a:xfrm>
            <a:off x="936961" y="4536817"/>
            <a:ext cx="3096344" cy="919119"/>
          </a:xfrm>
          <a:prstGeom prst="rect">
            <a:avLst/>
          </a:prstGeom>
          <a:solidFill>
            <a:schemeClr val="bg1"/>
          </a:solidFill>
          <a:ln w="190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marL="361950"/>
            <a:r>
              <a:rPr lang="ru-RU" sz="1500" dirty="0" smtClean="0">
                <a:solidFill>
                  <a:prstClr val="black"/>
                </a:solidFill>
                <a:latin typeface="Bahnschrift Condensed" pitchFamily="34" charset="0"/>
              </a:rPr>
              <a:t>Обеспечение участия в конкурсах, фестивалях</a:t>
            </a:r>
            <a:endParaRPr lang="ru-RU" sz="1500" dirty="0">
              <a:solidFill>
                <a:prstClr val="black"/>
              </a:solidFill>
              <a:latin typeface="Bahnschrift Condensed" pitchFamily="34" charset="0"/>
            </a:endParaRPr>
          </a:p>
          <a:p>
            <a:pPr marL="809625" lvl="0"/>
            <a:endParaRPr lang="ru-RU" sz="1000" dirty="0">
              <a:solidFill>
                <a:prstClr val="black"/>
              </a:solidFill>
              <a:latin typeface="Bahnschrift Condensed" pitchFamily="34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1310153" y="4994271"/>
            <a:ext cx="207466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rgbClr val="0070C0"/>
                </a:solidFill>
                <a:latin typeface="Bahnschrift Condensed" pitchFamily="34" charset="0"/>
              </a:rPr>
              <a:t>0,3</a:t>
            </a:r>
            <a:r>
              <a:rPr lang="ru-RU" sz="2400" dirty="0">
                <a:solidFill>
                  <a:srgbClr val="0070C0"/>
                </a:solidFill>
                <a:latin typeface="Bahnschrift Condensed" pitchFamily="34" charset="0"/>
              </a:rPr>
              <a:t> </a:t>
            </a:r>
            <a:r>
              <a:rPr lang="ru-RU" sz="1200" dirty="0" smtClean="0">
                <a:latin typeface="Bahnschrift Condensed" pitchFamily="34" charset="0"/>
              </a:rPr>
              <a:t>млн рублей</a:t>
            </a:r>
            <a:endParaRPr lang="ru-RU" sz="1200" dirty="0">
              <a:latin typeface="Bahnschrift Condensed" pitchFamily="34" charset="0"/>
            </a:endParaRPr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7360" y="4481717"/>
            <a:ext cx="330744" cy="351415"/>
          </a:xfrm>
          <a:prstGeom prst="rect">
            <a:avLst/>
          </a:prstGeom>
        </p:spPr>
      </p:pic>
      <p:sp>
        <p:nvSpPr>
          <p:cNvPr id="54" name="Прямоугольник 53"/>
          <p:cNvSpPr/>
          <p:nvPr/>
        </p:nvSpPr>
        <p:spPr>
          <a:xfrm>
            <a:off x="936961" y="5545137"/>
            <a:ext cx="3096344" cy="1112914"/>
          </a:xfrm>
          <a:prstGeom prst="rect">
            <a:avLst/>
          </a:prstGeom>
          <a:solidFill>
            <a:schemeClr val="bg1"/>
          </a:solidFill>
          <a:ln w="190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marL="361950"/>
            <a:r>
              <a:rPr lang="ru-RU" sz="1400" dirty="0" smtClean="0">
                <a:solidFill>
                  <a:prstClr val="black"/>
                </a:solidFill>
                <a:latin typeface="Bahnschrift Condensed" pitchFamily="34" charset="0"/>
              </a:rPr>
              <a:t>Обустройство и восстановление воинских захоронений</a:t>
            </a:r>
            <a:endParaRPr lang="ru-RU" sz="1000" dirty="0">
              <a:solidFill>
                <a:prstClr val="black"/>
              </a:solidFill>
              <a:latin typeface="Bahnschrift Condensed" pitchFamily="34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1360665" y="6033872"/>
            <a:ext cx="207466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rgbClr val="0070C0"/>
                </a:solidFill>
                <a:latin typeface="Bahnschrift Condensed" pitchFamily="34" charset="0"/>
              </a:rPr>
              <a:t>2,9 </a:t>
            </a:r>
            <a:r>
              <a:rPr lang="ru-RU" sz="1200" dirty="0" smtClean="0">
                <a:latin typeface="Bahnschrift Condensed" pitchFamily="34" charset="0"/>
              </a:rPr>
              <a:t>млн рублей</a:t>
            </a:r>
            <a:endParaRPr lang="ru-RU" sz="1200" dirty="0">
              <a:latin typeface="Bahnschrift Condensed" pitchFamily="34" charset="0"/>
            </a:endParaRPr>
          </a:p>
        </p:txBody>
      </p:sp>
      <p:pic>
        <p:nvPicPr>
          <p:cNvPr id="13" name="Рисунок 12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6756" y="5582194"/>
            <a:ext cx="341348" cy="377921"/>
          </a:xfrm>
          <a:prstGeom prst="rect">
            <a:avLst/>
          </a:prstGeom>
        </p:spPr>
      </p:pic>
      <p:sp>
        <p:nvSpPr>
          <p:cNvPr id="56" name="Прямоугольник 55"/>
          <p:cNvSpPr/>
          <p:nvPr/>
        </p:nvSpPr>
        <p:spPr>
          <a:xfrm>
            <a:off x="4160941" y="2608127"/>
            <a:ext cx="3703512" cy="2225006"/>
          </a:xfrm>
          <a:prstGeom prst="rect">
            <a:avLst/>
          </a:prstGeom>
          <a:solidFill>
            <a:schemeClr val="bg1"/>
          </a:solidFill>
          <a:ln w="190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marL="361950" algn="ctr"/>
            <a:r>
              <a:rPr lang="ru-RU" dirty="0" smtClean="0">
                <a:solidFill>
                  <a:prstClr val="black"/>
                </a:solidFill>
                <a:latin typeface="Bahnschrift Condensed" pitchFamily="34" charset="0"/>
              </a:rPr>
              <a:t>Реализация национального </a:t>
            </a:r>
            <a:r>
              <a:rPr lang="ru-RU" dirty="0">
                <a:solidFill>
                  <a:prstClr val="black"/>
                </a:solidFill>
                <a:latin typeface="Bahnschrift Condensed" pitchFamily="34" charset="0"/>
              </a:rPr>
              <a:t>проекта </a:t>
            </a:r>
            <a:r>
              <a:rPr lang="ru-RU" dirty="0" smtClean="0">
                <a:solidFill>
                  <a:prstClr val="black"/>
                </a:solidFill>
                <a:latin typeface="Bahnschrift Condensed" pitchFamily="34" charset="0"/>
              </a:rPr>
              <a:t>«Культура» федерального проекта «Культурная среда»  </a:t>
            </a:r>
          </a:p>
          <a:p>
            <a:pPr marL="361950" algn="ctr"/>
            <a:endParaRPr lang="ru-RU" dirty="0" smtClean="0">
              <a:solidFill>
                <a:prstClr val="black"/>
              </a:solidFill>
              <a:latin typeface="Bahnschrift Condensed" pitchFamily="34" charset="0"/>
            </a:endParaRPr>
          </a:p>
          <a:p>
            <a:pPr marL="1438275"/>
            <a:r>
              <a:rPr lang="ru-RU" sz="1500" dirty="0">
                <a:solidFill>
                  <a:prstClr val="black"/>
                </a:solidFill>
                <a:latin typeface="Bahnschrift Condensed" pitchFamily="34" charset="0"/>
              </a:rPr>
              <a:t>т</a:t>
            </a:r>
            <a:r>
              <a:rPr lang="ru-RU" sz="1500" dirty="0" smtClean="0">
                <a:solidFill>
                  <a:prstClr val="black"/>
                </a:solidFill>
                <a:latin typeface="Bahnschrift Condensed" pitchFamily="34" charset="0"/>
              </a:rPr>
              <a:t>ехническое оснащение МБУ «Историко-краеведческий музей»</a:t>
            </a:r>
            <a:endParaRPr lang="ru-RU" sz="1000" dirty="0">
              <a:solidFill>
                <a:prstClr val="black"/>
              </a:solidFill>
              <a:latin typeface="Bahnschrift Condensed" pitchFamily="34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4357538" y="3695223"/>
            <a:ext cx="1259806" cy="7232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900" dirty="0" smtClean="0">
                <a:solidFill>
                  <a:srgbClr val="0070C0"/>
                </a:solidFill>
                <a:latin typeface="Bahnschrift Condensed" pitchFamily="34" charset="0"/>
              </a:rPr>
              <a:t>1,0</a:t>
            </a:r>
            <a:r>
              <a:rPr lang="ru-RU" sz="2400" dirty="0" smtClean="0">
                <a:solidFill>
                  <a:srgbClr val="0070C0"/>
                </a:solidFill>
                <a:latin typeface="Bahnschrift Condensed" pitchFamily="34" charset="0"/>
              </a:rPr>
              <a:t> </a:t>
            </a:r>
          </a:p>
          <a:p>
            <a:pPr algn="ctr"/>
            <a:r>
              <a:rPr lang="ru-RU" sz="1200" dirty="0" smtClean="0">
                <a:latin typeface="Bahnschrift Condensed" pitchFamily="34" charset="0"/>
              </a:rPr>
              <a:t>млн рублей</a:t>
            </a:r>
            <a:endParaRPr lang="ru-RU" sz="1200" dirty="0">
              <a:latin typeface="Bahnschrift Condensed" pitchFamily="34" charset="0"/>
            </a:endParaRPr>
          </a:p>
        </p:txBody>
      </p:sp>
      <p:pic>
        <p:nvPicPr>
          <p:cNvPr id="15" name="Рисунок 14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08451" y="2555409"/>
            <a:ext cx="465159" cy="265900"/>
          </a:xfrm>
          <a:prstGeom prst="rect">
            <a:avLst/>
          </a:prstGeom>
        </p:spPr>
      </p:pic>
      <p:sp>
        <p:nvSpPr>
          <p:cNvPr id="58" name="Прямоугольник 57"/>
          <p:cNvSpPr/>
          <p:nvPr/>
        </p:nvSpPr>
        <p:spPr>
          <a:xfrm>
            <a:off x="4169573" y="4923063"/>
            <a:ext cx="3743548" cy="1110809"/>
          </a:xfrm>
          <a:prstGeom prst="rect">
            <a:avLst/>
          </a:prstGeom>
          <a:solidFill>
            <a:schemeClr val="bg1"/>
          </a:solidFill>
          <a:ln w="1905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marL="361950"/>
            <a:r>
              <a:rPr lang="ru-RU" sz="1500" dirty="0" smtClean="0">
                <a:solidFill>
                  <a:prstClr val="black"/>
                </a:solidFill>
                <a:latin typeface="Bahnschrift Condensed" pitchFamily="34" charset="0"/>
              </a:rPr>
              <a:t>Проведение мероприятий, посвященных памятным датам</a:t>
            </a:r>
            <a:endParaRPr lang="ru-RU" sz="1500" dirty="0">
              <a:solidFill>
                <a:prstClr val="black"/>
              </a:solidFill>
              <a:latin typeface="Bahnschrift Condensed" pitchFamily="34" charset="0"/>
            </a:endParaRPr>
          </a:p>
          <a:p>
            <a:pPr marL="809625" lvl="0"/>
            <a:endParaRPr lang="ru-RU" sz="1000" dirty="0">
              <a:solidFill>
                <a:prstClr val="black"/>
              </a:solidFill>
              <a:latin typeface="Bahnschrift Condensed" pitchFamily="34" charset="0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4753248" y="5455936"/>
            <a:ext cx="207466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rgbClr val="0070C0"/>
                </a:solidFill>
                <a:latin typeface="Bahnschrift Condensed" pitchFamily="34" charset="0"/>
              </a:rPr>
              <a:t>5,7 </a:t>
            </a:r>
            <a:r>
              <a:rPr lang="ru-RU" sz="1200" dirty="0" smtClean="0">
                <a:latin typeface="Bahnschrift Condensed" pitchFamily="34" charset="0"/>
              </a:rPr>
              <a:t>млн рублей</a:t>
            </a:r>
            <a:endParaRPr lang="ru-RU" sz="1200" dirty="0">
              <a:latin typeface="Bahnschrift Condensed" pitchFamily="34" charset="0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0940" y="4890020"/>
            <a:ext cx="286488" cy="262106"/>
          </a:xfrm>
          <a:prstGeom prst="rect">
            <a:avLst/>
          </a:prstGeom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59461" y="2538402"/>
            <a:ext cx="427038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89752" y="3919237"/>
            <a:ext cx="781050" cy="738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3" name="Рисунок 3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52766" y="3919237"/>
            <a:ext cx="164578" cy="213342"/>
          </a:xfrm>
          <a:prstGeom prst="rect">
            <a:avLst/>
          </a:prstGeom>
        </p:spPr>
      </p:pic>
      <p:pic>
        <p:nvPicPr>
          <p:cNvPr id="36" name="Рисунок 3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88473" y="4880495"/>
            <a:ext cx="164578" cy="213342"/>
          </a:xfrm>
          <a:prstGeom prst="rect">
            <a:avLst/>
          </a:prstGeom>
        </p:spPr>
      </p:pic>
      <p:pic>
        <p:nvPicPr>
          <p:cNvPr id="37" name="Рисунок 3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89503" y="5371796"/>
            <a:ext cx="164578" cy="2133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139799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Стандартная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4526</TotalTime>
  <Words>2472</Words>
  <Application>Microsoft Office PowerPoint</Application>
  <PresentationFormat>Произвольный</PresentationFormat>
  <Paragraphs>694</Paragraphs>
  <Slides>18</Slides>
  <Notes>4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Презентация PowerPoint</vt:lpstr>
      <vt:lpstr>Презентация PowerPoint</vt:lpstr>
      <vt:lpstr>ПРОЕКТ БЮДЖЕТА ОКРУГА НА 2024-2026 ГОДЫ</vt:lpstr>
      <vt:lpstr>ПРОЕКТ БЮДЖЕТА ОКРУГА НА 2024-2026 ГОДЫ</vt:lpstr>
      <vt:lpstr>ПРОЕКТ БЮДЖЕТА ОКРУГА НА 2024-2026 ГОДЫ</vt:lpstr>
      <vt:lpstr>ПРОЕКТ БЮДЖЕТА ОКРУГА НА 2024-2026 ГОДЫ</vt:lpstr>
      <vt:lpstr>ПРОЕКТ БЮДЖЕТА ОКРУГА НА 2024-2026 ГОДЫ</vt:lpstr>
      <vt:lpstr>ПРОЕКТ БЮДЖЕТА ОКРУГА НА 2024-2026 ГОДЫ</vt:lpstr>
      <vt:lpstr>ПРОЕКТ БЮДЖЕТА ОКРУГА НА 2024-2026 ГОДЫ</vt:lpstr>
      <vt:lpstr>ПРОЕКТ БЮДЖЕТА ОКРУГА НА 2024-2026 ГОДЫ</vt:lpstr>
      <vt:lpstr>ПРОЕКТ БЮДЖЕТА ОКРУГА НА 2024-2026 ГОДЫ</vt:lpstr>
      <vt:lpstr>ПРОЕКТ БЮДЖЕТА ОКРУГА НА 2024-2026 ГОДЫ</vt:lpstr>
      <vt:lpstr>ПРОЕКТ БЮДЖЕТА ОКРУГА НА 2024-2026 ГОДЫ</vt:lpstr>
      <vt:lpstr>ПРОЕКТ БЮДЖЕТА ОКРУГА НА 2024-2026 ГОДЫ</vt:lpstr>
      <vt:lpstr>ПРОЕКТ БЮДЖЕТА ОКРУГА НА 2024-2026 ГОДЫ</vt:lpstr>
      <vt:lpstr>ПРОЕКТ БЮДЖЕТА ОКРУГА НА 2024-2026 ГОДЫ</vt:lpstr>
      <vt:lpstr>ПРОЕКТ БЮДЖЕТА ОКРУГА НА 2024-2026 ГОДЫ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Microsoft Office User</dc:creator>
  <cp:lastModifiedBy>Лахтионова Ольга Александровна</cp:lastModifiedBy>
  <cp:revision>396</cp:revision>
  <cp:lastPrinted>2023-11-23T06:31:23Z</cp:lastPrinted>
  <dcterms:created xsi:type="dcterms:W3CDTF">2022-04-18T14:32:00Z</dcterms:created>
  <dcterms:modified xsi:type="dcterms:W3CDTF">2023-11-23T06:33:38Z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2021-06-02T00:00:00Z</vt:filetime>
  </property>
  <property fmtid="{D5CDD505-2E9C-101B-9397-08002B2CF9AE}" pid="3" name="Creator">
    <vt:lpwstr>Microsoft® PowerPoint® 2013</vt:lpwstr>
  </property>
  <property fmtid="{D5CDD505-2E9C-101B-9397-08002B2CF9AE}" pid="4" name="LastSaved">
    <vt:filetime>2022-04-18T00:00:00Z</vt:filetime>
  </property>
</Properties>
</file>