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</p:sldMasterIdLst>
  <p:notesMasterIdLst>
    <p:notesMasterId r:id="rId20"/>
  </p:notesMasterIdLst>
  <p:handoutMasterIdLst>
    <p:handoutMasterId r:id="rId21"/>
  </p:handoutMasterIdLst>
  <p:sldIdLst>
    <p:sldId id="256" r:id="rId2"/>
    <p:sldId id="298" r:id="rId3"/>
    <p:sldId id="324" r:id="rId4"/>
    <p:sldId id="302" r:id="rId5"/>
    <p:sldId id="325" r:id="rId6"/>
    <p:sldId id="303" r:id="rId7"/>
    <p:sldId id="319" r:id="rId8"/>
    <p:sldId id="304" r:id="rId9"/>
    <p:sldId id="307" r:id="rId10"/>
    <p:sldId id="308" r:id="rId11"/>
    <p:sldId id="306" r:id="rId12"/>
    <p:sldId id="315" r:id="rId13"/>
    <p:sldId id="326" r:id="rId14"/>
    <p:sldId id="305" r:id="rId15"/>
    <p:sldId id="316" r:id="rId16"/>
    <p:sldId id="327" r:id="rId17"/>
    <p:sldId id="322" r:id="rId18"/>
    <p:sldId id="311" r:id="rId19"/>
  </p:sldIdLst>
  <p:sldSz cx="12242800" cy="7200900"/>
  <p:notesSz cx="992981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2E6"/>
    <a:srgbClr val="007AD6"/>
    <a:srgbClr val="ECECEC"/>
    <a:srgbClr val="E6E6E6"/>
    <a:srgbClr val="FFFFFF"/>
    <a:srgbClr val="EAEAEA"/>
    <a:srgbClr val="EEEEEE"/>
    <a:srgbClr val="E0E0E0"/>
    <a:srgbClr val="D818CA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8" autoAdjust="0"/>
    <p:restoredTop sz="86493" autoAdjust="0"/>
  </p:normalViewPr>
  <p:slideViewPr>
    <p:cSldViewPr>
      <p:cViewPr varScale="1">
        <p:scale>
          <a:sx n="92" d="100"/>
          <a:sy n="92" d="100"/>
        </p:scale>
        <p:origin x="-732" y="-11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-1410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86278234427249E-2"/>
          <c:y val="8.6942584465048683E-2"/>
          <c:w val="0.87331751872882601"/>
          <c:h val="0.90600059261080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4482E6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explosion val="2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4"/>
            <c:bubble3D val="0"/>
            <c:explosion val="2"/>
          </c:dPt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763.3</c:v>
                </c:pt>
                <c:pt idx="1">
                  <c:v>161.30000000000001</c:v>
                </c:pt>
                <c:pt idx="2">
                  <c:v>126.2</c:v>
                </c:pt>
                <c:pt idx="3">
                  <c:v>74.8</c:v>
                </c:pt>
                <c:pt idx="4">
                  <c:v>12.4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40618937831992"/>
          <c:y val="0.26096194270755207"/>
          <c:w val="0.58869377101128384"/>
          <c:h val="0.595508988803294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  <a:ln w="34925" cmpd="sng">
              <a:solidFill>
                <a:srgbClr val="FFFFFF"/>
              </a:solidFill>
            </a:ln>
          </c:spPr>
          <c:explosion val="19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86278234427249E-2"/>
          <c:y val="8.6942584465048683E-2"/>
          <c:w val="0.87331751872882601"/>
          <c:h val="0.90600059261080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4482E6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4"/>
            <c:bubble3D val="0"/>
          </c:dPt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346.3</c:v>
                </c:pt>
                <c:pt idx="1">
                  <c:v>976.2</c:v>
                </c:pt>
                <c:pt idx="2">
                  <c:v>641.5</c:v>
                </c:pt>
                <c:pt idx="3">
                  <c:v>50.4</c:v>
                </c:pt>
                <c:pt idx="4">
                  <c:v>31.5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40618937831992"/>
          <c:y val="0.26096194270755207"/>
          <c:w val="0.58869377101128384"/>
          <c:h val="0.595508988803294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  <a:ln w="34925" cmpd="sng">
              <a:solidFill>
                <a:srgbClr val="FFFFFF"/>
              </a:solidFill>
            </a:ln>
          </c:spPr>
          <c:explosion val="19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0.30357</cdr:x>
      <cdr:y>0.37996</cdr:y>
    </cdr:from>
    <cdr:to>
      <cdr:x>0.7089</cdr:x>
      <cdr:y>0.72096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24135" y="1500326"/>
          <a:ext cx="1634480" cy="1346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0.33929</cdr:x>
      <cdr:y>0.37996</cdr:y>
    </cdr:from>
    <cdr:to>
      <cdr:x>0.73214</cdr:x>
      <cdr:y>0.74469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1" y="1500326"/>
          <a:ext cx="1584176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0.09717</cdr:y>
    </cdr:from>
    <cdr:to>
      <cdr:x>0.46582</cdr:x>
      <cdr:y>0.12184</cdr:y>
    </cdr:to>
    <cdr:cxnSp macro="">
      <cdr:nvCxnSpPr>
        <cdr:cNvPr id="4" name="Прямая соединительная линия 3"/>
        <cdr:cNvCxnSpPr>
          <a:endCxn xmlns:a="http://schemas.openxmlformats.org/drawingml/2006/main" id="6" idx="2"/>
        </cdr:cNvCxnSpPr>
      </cdr:nvCxnSpPr>
      <cdr:spPr>
        <a:xfrm xmlns:a="http://schemas.openxmlformats.org/drawingml/2006/main">
          <a:off x="1440160" y="404672"/>
          <a:ext cx="572411" cy="102729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0.43333</cdr:x>
      <cdr:y>0.05749</cdr:y>
    </cdr:from>
    <cdr:to>
      <cdr:x>0.49831</cdr:x>
      <cdr:y>0.12184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872208" y="239435"/>
          <a:ext cx="280725" cy="26796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0.06154</cdr:x>
      <cdr:y>0.45597</cdr:y>
    </cdr:from>
    <cdr:to>
      <cdr:x>0.29443</cdr:x>
      <cdr:y>0.61667</cdr:y>
    </cdr:to>
    <cdr:sp macro="" textlink="">
      <cdr:nvSpPr>
        <cdr:cNvPr id="7" name="TextBox 3"/>
        <cdr:cNvSpPr txBox="1"/>
      </cdr:nvSpPr>
      <cdr:spPr>
        <a:xfrm xmlns:a="http://schemas.openxmlformats.org/drawingml/2006/main">
          <a:off x="288040" y="2095944"/>
          <a:ext cx="1090057" cy="73868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Arial Narrow" pitchFamily="34" charset="0"/>
            </a:rPr>
            <a:t>Арендные платежи</a:t>
          </a:r>
        </a:p>
        <a:p xmlns:a="http://schemas.openxmlformats.org/drawingml/2006/main">
          <a:pPr algn="ctr"/>
          <a:r>
            <a:rPr lang="ru-RU" sz="1400" b="1" dirty="0" smtClean="0">
              <a:latin typeface="Arial Narrow" pitchFamily="34" charset="0"/>
            </a:rPr>
            <a:t>25,5%</a:t>
          </a:r>
          <a:endParaRPr lang="ru-RU" sz="14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0.11465</cdr:x>
      <cdr:y>0.05336</cdr:y>
    </cdr:from>
    <cdr:to>
      <cdr:x>0.33216</cdr:x>
      <cdr:y>0.19726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36618" y="245288"/>
          <a:ext cx="1018056" cy="661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Arial Narrow" panose="020B0606020202030204" pitchFamily="34" charset="0"/>
            </a:rPr>
            <a:t>УСНО  4,5%</a:t>
          </a:r>
          <a:endParaRPr lang="ru-RU" sz="140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</cdr:x>
      <cdr:y>0</cdr:y>
    </cdr:from>
    <cdr:to>
      <cdr:x>0.97136</cdr:x>
      <cdr:y>0.11658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872208" y="0"/>
          <a:ext cx="2674241" cy="5358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400" b="1" dirty="0" smtClean="0">
              <a:latin typeface="Arial Narrow" panose="020B0606020202030204" pitchFamily="34" charset="0"/>
            </a:rPr>
            <a:t>Имущественные налоги 1,</a:t>
          </a:r>
          <a:r>
            <a:rPr lang="ru-RU" sz="1400" b="1" dirty="0">
              <a:latin typeface="Arial Narrow" panose="020B0606020202030204" pitchFamily="34" charset="0"/>
            </a:rPr>
            <a:t>1</a:t>
          </a:r>
          <a:r>
            <a:rPr lang="ru-RU" sz="1400" b="1" dirty="0" smtClean="0">
              <a:latin typeface="Arial Narrow" panose="020B0606020202030204" pitchFamily="34" charset="0"/>
            </a:rPr>
            <a:t>%</a:t>
          </a:r>
          <a:endParaRPr lang="ru-RU" sz="140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0.12494</cdr:x>
      <cdr:y>0.22914</cdr:y>
    </cdr:from>
    <cdr:to>
      <cdr:x>0.40186</cdr:x>
      <cdr:y>0.43279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86010" y="1078737"/>
          <a:ext cx="1298884" cy="9587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Arial Narrow" pitchFamily="34" charset="0"/>
            </a:rPr>
            <a:t>Прочие доходы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Arial Narrow" pitchFamily="34" charset="0"/>
            </a:rPr>
            <a:t>5,5%</a:t>
          </a:r>
          <a:endParaRPr lang="ru-RU" sz="1400" b="1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0.30357</cdr:x>
      <cdr:y>0.37996</cdr:y>
    </cdr:from>
    <cdr:to>
      <cdr:x>0.7089</cdr:x>
      <cdr:y>0.72096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24135" y="1500326"/>
          <a:ext cx="1634480" cy="1346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0.33929</cdr:x>
      <cdr:y>0.37996</cdr:y>
    </cdr:from>
    <cdr:to>
      <cdr:x>0.73214</cdr:x>
      <cdr:y>0.74469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1" y="1500326"/>
          <a:ext cx="1584176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0.09717</cdr:y>
    </cdr:from>
    <cdr:to>
      <cdr:x>0.43289</cdr:x>
      <cdr:y>0.13125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1560158" y="446658"/>
          <a:ext cx="466011" cy="15666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0.43333</cdr:x>
      <cdr:y>0.05749</cdr:y>
    </cdr:from>
    <cdr:to>
      <cdr:x>0.49831</cdr:x>
      <cdr:y>0.12184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028210" y="264263"/>
          <a:ext cx="304140" cy="29579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0.06154</cdr:x>
      <cdr:y>0.45597</cdr:y>
    </cdr:from>
    <cdr:to>
      <cdr:x>0.33333</cdr:x>
      <cdr:y>0.5698</cdr:y>
    </cdr:to>
    <cdr:sp macro="" textlink="">
      <cdr:nvSpPr>
        <cdr:cNvPr id="7" name="TextBox 3"/>
        <cdr:cNvSpPr txBox="1"/>
      </cdr:nvSpPr>
      <cdr:spPr>
        <a:xfrm xmlns:a="http://schemas.openxmlformats.org/drawingml/2006/main">
          <a:off x="288039" y="2095944"/>
          <a:ext cx="1272119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Arial Narrow" pitchFamily="34" charset="0"/>
            </a:rPr>
            <a:t>Субсидии</a:t>
          </a:r>
        </a:p>
        <a:p xmlns:a="http://schemas.openxmlformats.org/drawingml/2006/main">
          <a:pPr algn="ctr"/>
          <a:r>
            <a:rPr lang="ru-RU" sz="1400" b="1" dirty="0" smtClean="0">
              <a:latin typeface="Arial Narrow" pitchFamily="34" charset="0"/>
            </a:rPr>
            <a:t>35,2%</a:t>
          </a:r>
          <a:endParaRPr lang="ru-RU" sz="14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0.01544</cdr:y>
    </cdr:from>
    <cdr:to>
      <cdr:x>0.4</cdr:x>
      <cdr:y>0.15934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-206799" y="70957"/>
          <a:ext cx="1872207" cy="661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Arial Narrow" panose="020B0606020202030204" pitchFamily="34" charset="0"/>
            </a:rPr>
            <a:t>Спонсорская помощь 0,1%</a:t>
          </a:r>
          <a:r>
            <a:rPr lang="en-US" sz="1400" b="1" dirty="0" smtClean="0">
              <a:latin typeface="Arial Narrow" panose="020B0606020202030204" pitchFamily="34" charset="0"/>
            </a:rPr>
            <a:t>    </a:t>
          </a:r>
          <a:endParaRPr lang="ru-RU" sz="140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0.43289</cdr:x>
      <cdr:y>0</cdr:y>
    </cdr:from>
    <cdr:to>
      <cdr:x>0.84828</cdr:x>
      <cdr:y>0.11658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026170" y="0"/>
          <a:ext cx="1944222" cy="5358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400" b="1" dirty="0" smtClean="0">
              <a:latin typeface="Arial Narrow" panose="020B0606020202030204" pitchFamily="34" charset="0"/>
            </a:rPr>
            <a:t>Иные МБТ </a:t>
          </a:r>
          <a:r>
            <a:rPr lang="en-US" sz="1400" b="1" dirty="0" smtClean="0">
              <a:latin typeface="Arial Narrow" panose="020B0606020202030204" pitchFamily="34" charset="0"/>
            </a:rPr>
            <a:t> </a:t>
          </a:r>
          <a:r>
            <a:rPr lang="ru-RU" sz="1400" b="1" dirty="0" smtClean="0">
              <a:latin typeface="Arial Narrow" panose="020B0606020202030204" pitchFamily="34" charset="0"/>
            </a:rPr>
            <a:t>3,7%  </a:t>
          </a:r>
          <a:endParaRPr lang="ru-RU" sz="140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0.5252</cdr:x>
      <cdr:y>0.17825</cdr:y>
    </cdr:from>
    <cdr:to>
      <cdr:x>0.80171</cdr:x>
      <cdr:y>0.34996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458210" y="819341"/>
          <a:ext cx="1294208" cy="7893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Arial Narrow" pitchFamily="34" charset="0"/>
            </a:rPr>
            <a:t>Дотации 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Arial Narrow" pitchFamily="34" charset="0"/>
            </a:rPr>
            <a:t>14,9%</a:t>
          </a:r>
          <a:endParaRPr lang="ru-RU" sz="1400" b="1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825" y="1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587D-D604-45DB-96AC-1EF3CED36835}" type="datetimeFigureOut">
              <a:rPr lang="ru-RU" smtClean="0"/>
              <a:pPr/>
              <a:t>08.04.2026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56364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825" y="6456364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C73C8-F35C-4800-93D6-30FCD0DA89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775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825" y="1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EF6C4-8CEF-47E8-A48E-12EC4F4B4ED6}" type="datetimeFigureOut">
              <a:rPr lang="ru-RU" smtClean="0"/>
              <a:pPr/>
              <a:t>08.04.2026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97175" y="509588"/>
            <a:ext cx="4335463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347" y="3228976"/>
            <a:ext cx="7945121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364"/>
            <a:ext cx="43028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825" y="6456364"/>
            <a:ext cx="430440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8DC81-5719-4B41-97B9-1C148EE83F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852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38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12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66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06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06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8DC81-5719-4B41-97B9-1C148EE83FF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8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8210" y="2236948"/>
            <a:ext cx="10406380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6420" y="4080510"/>
            <a:ext cx="856996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5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1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66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2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7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32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87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43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E4F63-2CBF-4212-A378-53E9BB177F72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94860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AD768-8358-4302-8764-627072A2AC6C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373548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883593" y="303373"/>
            <a:ext cx="3687718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20439" y="303373"/>
            <a:ext cx="10859109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0AA0A-3917-42FE-B982-17CAE878AF7B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50412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ПРОЕКТ БЮДЖЕТА ОКРУГА НА 2023-2025 ГОДЫ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57CED-CE6F-4BAC-B28D-D85A81D7DA50}" type="datetime1">
              <a:rPr lang="en-US" smtClean="0"/>
              <a:t>4/8/2026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60" dirty="0"/>
              <a:pPr marL="38100">
                <a:lnSpc>
                  <a:spcPts val="1240"/>
                </a:lnSpc>
              </a:pPr>
              <a:t>‹#›</a:t>
            </a:fld>
            <a:endParaRPr spc="-6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F457-4C15-4B22-80E4-F58482E15368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346715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097" y="4627246"/>
            <a:ext cx="10406380" cy="143017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7097" y="3052049"/>
            <a:ext cx="10406380" cy="1575196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554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10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662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216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77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32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878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431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7171-85F6-4760-85FE-BF5521DB22B8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70293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0440" y="1763554"/>
            <a:ext cx="7273413" cy="49906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97900" y="1763554"/>
            <a:ext cx="7273413" cy="49906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45C10-5637-4377-8193-CB4DDAC18508}" type="datetime1">
              <a:rPr lang="en-US" smtClean="0"/>
              <a:t>4/8/2026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04322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2140" y="1611869"/>
            <a:ext cx="5409363" cy="67175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0" indent="0">
              <a:buNone/>
              <a:defRPr sz="2400" b="1"/>
            </a:lvl2pPr>
            <a:lvl3pPr marL="1110800" indent="0">
              <a:buNone/>
              <a:defRPr sz="2200" b="1"/>
            </a:lvl3pPr>
            <a:lvl4pPr marL="1666200" indent="0">
              <a:buNone/>
              <a:defRPr sz="1900" b="1"/>
            </a:lvl4pPr>
            <a:lvl5pPr marL="2221600" indent="0">
              <a:buNone/>
              <a:defRPr sz="1900" b="1"/>
            </a:lvl5pPr>
            <a:lvl6pPr marL="2777000" indent="0">
              <a:buNone/>
              <a:defRPr sz="1900" b="1"/>
            </a:lvl6pPr>
            <a:lvl7pPr marL="3332400" indent="0">
              <a:buNone/>
              <a:defRPr sz="1900" b="1"/>
            </a:lvl7pPr>
            <a:lvl8pPr marL="3887800" indent="0">
              <a:buNone/>
              <a:defRPr sz="1900" b="1"/>
            </a:lvl8pPr>
            <a:lvl9pPr marL="444319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2140" y="2283619"/>
            <a:ext cx="5409363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19174" y="1611869"/>
            <a:ext cx="5411488" cy="67175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400" indent="0">
              <a:buNone/>
              <a:defRPr sz="2400" b="1"/>
            </a:lvl2pPr>
            <a:lvl3pPr marL="1110800" indent="0">
              <a:buNone/>
              <a:defRPr sz="2200" b="1"/>
            </a:lvl3pPr>
            <a:lvl4pPr marL="1666200" indent="0">
              <a:buNone/>
              <a:defRPr sz="1900" b="1"/>
            </a:lvl4pPr>
            <a:lvl5pPr marL="2221600" indent="0">
              <a:buNone/>
              <a:defRPr sz="1900" b="1"/>
            </a:lvl5pPr>
            <a:lvl6pPr marL="2777000" indent="0">
              <a:buNone/>
              <a:defRPr sz="1900" b="1"/>
            </a:lvl6pPr>
            <a:lvl7pPr marL="3332400" indent="0">
              <a:buNone/>
              <a:defRPr sz="1900" b="1"/>
            </a:lvl7pPr>
            <a:lvl8pPr marL="3887800" indent="0">
              <a:buNone/>
              <a:defRPr sz="1900" b="1"/>
            </a:lvl8pPr>
            <a:lvl9pPr marL="444319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9174" y="2283619"/>
            <a:ext cx="5411488" cy="414885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A5769-756F-416A-ABA2-6CB657961F1B}" type="datetime1">
              <a:rPr lang="en-US" smtClean="0"/>
              <a:t>4/8/2026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52163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731F-9AA5-4DBA-8D23-7A585A86B9C1}" type="datetime1">
              <a:rPr lang="en-US" smtClean="0"/>
              <a:t>4/8/2026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040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E233A-A752-4C36-AAA3-116A872304BE}" type="datetime1">
              <a:rPr lang="en-US" smtClean="0"/>
              <a:t>4/8/2026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20153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2" y="286702"/>
            <a:ext cx="4027797" cy="122015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6595" y="286704"/>
            <a:ext cx="6844065" cy="6145769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2142" y="1506857"/>
            <a:ext cx="4027797" cy="4925616"/>
          </a:xfrm>
        </p:spPr>
        <p:txBody>
          <a:bodyPr/>
          <a:lstStyle>
            <a:lvl1pPr marL="0" indent="0">
              <a:buNone/>
              <a:defRPr sz="1700"/>
            </a:lvl1pPr>
            <a:lvl2pPr marL="555400" indent="0">
              <a:buNone/>
              <a:defRPr sz="1500"/>
            </a:lvl2pPr>
            <a:lvl3pPr marL="1110800" indent="0">
              <a:buNone/>
              <a:defRPr sz="1200"/>
            </a:lvl3pPr>
            <a:lvl4pPr marL="1666200" indent="0">
              <a:buNone/>
              <a:defRPr sz="1100"/>
            </a:lvl4pPr>
            <a:lvl5pPr marL="2221600" indent="0">
              <a:buNone/>
              <a:defRPr sz="1100"/>
            </a:lvl5pPr>
            <a:lvl6pPr marL="2777000" indent="0">
              <a:buNone/>
              <a:defRPr sz="1100"/>
            </a:lvl6pPr>
            <a:lvl7pPr marL="3332400" indent="0">
              <a:buNone/>
              <a:defRPr sz="1100"/>
            </a:lvl7pPr>
            <a:lvl8pPr marL="3887800" indent="0">
              <a:buNone/>
              <a:defRPr sz="1100"/>
            </a:lvl8pPr>
            <a:lvl9pPr marL="444319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13A02-8D82-4B0E-8C5D-1E35504A92F4}" type="datetime1">
              <a:rPr lang="en-US" smtClean="0"/>
              <a:t>4/8/2026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1351189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9674" y="5040631"/>
            <a:ext cx="7345680" cy="59507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9674" y="643414"/>
            <a:ext cx="7345680" cy="4320540"/>
          </a:xfrm>
        </p:spPr>
        <p:txBody>
          <a:bodyPr/>
          <a:lstStyle>
            <a:lvl1pPr marL="0" indent="0">
              <a:buNone/>
              <a:defRPr sz="3900"/>
            </a:lvl1pPr>
            <a:lvl2pPr marL="555400" indent="0">
              <a:buNone/>
              <a:defRPr sz="3400"/>
            </a:lvl2pPr>
            <a:lvl3pPr marL="1110800" indent="0">
              <a:buNone/>
              <a:defRPr sz="2900"/>
            </a:lvl3pPr>
            <a:lvl4pPr marL="1666200" indent="0">
              <a:buNone/>
              <a:defRPr sz="2400"/>
            </a:lvl4pPr>
            <a:lvl5pPr marL="2221600" indent="0">
              <a:buNone/>
              <a:defRPr sz="2400"/>
            </a:lvl5pPr>
            <a:lvl6pPr marL="2777000" indent="0">
              <a:buNone/>
              <a:defRPr sz="2400"/>
            </a:lvl6pPr>
            <a:lvl7pPr marL="3332400" indent="0">
              <a:buNone/>
              <a:defRPr sz="2400"/>
            </a:lvl7pPr>
            <a:lvl8pPr marL="3887800" indent="0">
              <a:buNone/>
              <a:defRPr sz="2400"/>
            </a:lvl8pPr>
            <a:lvl9pPr marL="4443199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9674" y="5635706"/>
            <a:ext cx="7345680" cy="845105"/>
          </a:xfrm>
        </p:spPr>
        <p:txBody>
          <a:bodyPr/>
          <a:lstStyle>
            <a:lvl1pPr marL="0" indent="0">
              <a:buNone/>
              <a:defRPr sz="1700"/>
            </a:lvl1pPr>
            <a:lvl2pPr marL="555400" indent="0">
              <a:buNone/>
              <a:defRPr sz="1500"/>
            </a:lvl2pPr>
            <a:lvl3pPr marL="1110800" indent="0">
              <a:buNone/>
              <a:defRPr sz="1200"/>
            </a:lvl3pPr>
            <a:lvl4pPr marL="1666200" indent="0">
              <a:buNone/>
              <a:defRPr sz="1100"/>
            </a:lvl4pPr>
            <a:lvl5pPr marL="2221600" indent="0">
              <a:buNone/>
              <a:defRPr sz="1100"/>
            </a:lvl5pPr>
            <a:lvl6pPr marL="2777000" indent="0">
              <a:buNone/>
              <a:defRPr sz="1100"/>
            </a:lvl6pPr>
            <a:lvl7pPr marL="3332400" indent="0">
              <a:buNone/>
              <a:defRPr sz="1100"/>
            </a:lvl7pPr>
            <a:lvl8pPr marL="3887800" indent="0">
              <a:buNone/>
              <a:defRPr sz="1100"/>
            </a:lvl8pPr>
            <a:lvl9pPr marL="444319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1284-1B10-4787-95B9-C287015109DB}" type="datetime1">
              <a:rPr lang="en-US" smtClean="0"/>
              <a:t>4/8/2026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91161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1200150"/>
          </a:xfrm>
          <a:prstGeom prst="rect">
            <a:avLst/>
          </a:prstGeom>
        </p:spPr>
        <p:txBody>
          <a:bodyPr vert="horz" lIns="111080" tIns="55540" rIns="111080" bIns="5554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2140" y="1680212"/>
            <a:ext cx="11018520" cy="4752261"/>
          </a:xfrm>
          <a:prstGeom prst="rect">
            <a:avLst/>
          </a:prstGeom>
        </p:spPr>
        <p:txBody>
          <a:bodyPr vert="horz" lIns="111080" tIns="55540" rIns="111080" bIns="555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2140" y="6674169"/>
            <a:ext cx="2856653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C15EC-06A9-4C31-908B-A19864F1F754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82958" y="6674169"/>
            <a:ext cx="3876887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ПРОЕКТ БЮДЖЕТА ОКРУГА НА 2023-2025 ГОДЫ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74007" y="6674169"/>
            <a:ext cx="2856653" cy="383381"/>
          </a:xfrm>
          <a:prstGeom prst="rect">
            <a:avLst/>
          </a:prstGeom>
        </p:spPr>
        <p:txBody>
          <a:bodyPr vert="horz" lIns="111080" tIns="55540" rIns="111080" bIns="5554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60" smtClean="0"/>
              <a:pPr marL="38100">
                <a:lnSpc>
                  <a:spcPts val="1240"/>
                </a:lnSpc>
              </a:pPr>
              <a:t>‹#›</a:t>
            </a:fld>
            <a:endParaRPr lang="ru-RU" spc="-60" dirty="0"/>
          </a:p>
        </p:txBody>
      </p:sp>
    </p:spTree>
    <p:extLst>
      <p:ext uri="{BB962C8B-B14F-4D97-AF65-F5344CB8AC3E}">
        <p14:creationId xmlns:p14="http://schemas.microsoft.com/office/powerpoint/2010/main" val="245731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dt="0"/>
  <p:txStyles>
    <p:titleStyle>
      <a:lvl1pPr algn="ctr" defTabSz="1110800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6551" indent="-416551" algn="l" defTabSz="1110800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02525" indent="-347124" algn="l" defTabSz="1110800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85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43900" indent="-277700" algn="l" defTabSz="11108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99300" indent="-277700" algn="l" defTabSz="11108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47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10099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655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20900" indent="-277700" algn="l" defTabSz="1110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4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08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2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6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0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24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3199" algn="l" defTabSz="111080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9.png"/><Relationship Id="rId7" Type="http://schemas.openxmlformats.org/officeDocument/2006/relationships/image" Target="../media/image72.jpeg"/><Relationship Id="rId12" Type="http://schemas.openxmlformats.org/officeDocument/2006/relationships/image" Target="../media/image77.em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png"/><Relationship Id="rId11" Type="http://schemas.openxmlformats.org/officeDocument/2006/relationships/image" Target="../media/image76.jpeg"/><Relationship Id="rId5" Type="http://schemas.openxmlformats.org/officeDocument/2006/relationships/image" Target="../media/image33.emf"/><Relationship Id="rId10" Type="http://schemas.openxmlformats.org/officeDocument/2006/relationships/image" Target="../media/image75.jpg"/><Relationship Id="rId4" Type="http://schemas.openxmlformats.org/officeDocument/2006/relationships/image" Target="../media/image70.png"/><Relationship Id="rId9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86.emf"/><Relationship Id="rId3" Type="http://schemas.openxmlformats.org/officeDocument/2006/relationships/image" Target="../media/image78.png"/><Relationship Id="rId7" Type="http://schemas.openxmlformats.org/officeDocument/2006/relationships/image" Target="../media/image81.emf"/><Relationship Id="rId12" Type="http://schemas.openxmlformats.org/officeDocument/2006/relationships/image" Target="../media/image8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emf"/><Relationship Id="rId11" Type="http://schemas.openxmlformats.org/officeDocument/2006/relationships/image" Target="../media/image84.jpeg"/><Relationship Id="rId5" Type="http://schemas.openxmlformats.org/officeDocument/2006/relationships/image" Target="../media/image80.png"/><Relationship Id="rId10" Type="http://schemas.openxmlformats.org/officeDocument/2006/relationships/image" Target="../media/image83.jpg"/><Relationship Id="rId4" Type="http://schemas.openxmlformats.org/officeDocument/2006/relationships/image" Target="../media/image79.emf"/><Relationship Id="rId9" Type="http://schemas.openxmlformats.org/officeDocument/2006/relationships/image" Target="../media/image8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87.png"/><Relationship Id="rId7" Type="http://schemas.openxmlformats.org/officeDocument/2006/relationships/image" Target="../media/image90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png"/><Relationship Id="rId11" Type="http://schemas.openxmlformats.org/officeDocument/2006/relationships/image" Target="../media/image93.jpeg"/><Relationship Id="rId5" Type="http://schemas.openxmlformats.org/officeDocument/2006/relationships/image" Target="../media/image88.png"/><Relationship Id="rId10" Type="http://schemas.openxmlformats.org/officeDocument/2006/relationships/image" Target="../media/image92.jpeg"/><Relationship Id="rId4" Type="http://schemas.openxmlformats.org/officeDocument/2006/relationships/image" Target="../media/image33.emf"/><Relationship Id="rId9" Type="http://schemas.openxmlformats.org/officeDocument/2006/relationships/image" Target="../media/image9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13" Type="http://schemas.openxmlformats.org/officeDocument/2006/relationships/image" Target="../media/image104.jpeg"/><Relationship Id="rId3" Type="http://schemas.openxmlformats.org/officeDocument/2006/relationships/image" Target="../media/image33.emf"/><Relationship Id="rId7" Type="http://schemas.openxmlformats.org/officeDocument/2006/relationships/image" Target="../media/image98.emf"/><Relationship Id="rId12" Type="http://schemas.openxmlformats.org/officeDocument/2006/relationships/image" Target="../media/image10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emf"/><Relationship Id="rId11" Type="http://schemas.openxmlformats.org/officeDocument/2006/relationships/image" Target="../media/image102.jpeg"/><Relationship Id="rId5" Type="http://schemas.openxmlformats.org/officeDocument/2006/relationships/image" Target="../media/image96.emf"/><Relationship Id="rId10" Type="http://schemas.openxmlformats.org/officeDocument/2006/relationships/image" Target="../media/image101.jpeg"/><Relationship Id="rId4" Type="http://schemas.openxmlformats.org/officeDocument/2006/relationships/image" Target="../media/image95.emf"/><Relationship Id="rId9" Type="http://schemas.openxmlformats.org/officeDocument/2006/relationships/image" Target="../media/image100.jpeg"/><Relationship Id="rId14" Type="http://schemas.openxmlformats.org/officeDocument/2006/relationships/image" Target="../media/image10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7.emf"/><Relationship Id="rId7" Type="http://schemas.openxmlformats.org/officeDocument/2006/relationships/image" Target="../media/image33.emf"/><Relationship Id="rId12" Type="http://schemas.openxmlformats.org/officeDocument/2006/relationships/image" Target="../media/image114.jpeg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9.emf"/><Relationship Id="rId11" Type="http://schemas.openxmlformats.org/officeDocument/2006/relationships/image" Target="../media/image113.jpeg"/><Relationship Id="rId5" Type="http://schemas.openxmlformats.org/officeDocument/2006/relationships/image" Target="../media/image108.jpeg"/><Relationship Id="rId10" Type="http://schemas.openxmlformats.org/officeDocument/2006/relationships/image" Target="../media/image112.jpeg"/><Relationship Id="rId4" Type="http://schemas.openxmlformats.org/officeDocument/2006/relationships/image" Target="../media/image97.emf"/><Relationship Id="rId9" Type="http://schemas.openxmlformats.org/officeDocument/2006/relationships/image" Target="../media/image1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16.png"/><Relationship Id="rId7" Type="http://schemas.openxmlformats.org/officeDocument/2006/relationships/image" Target="../media/image118.emf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emf"/><Relationship Id="rId5" Type="http://schemas.openxmlformats.org/officeDocument/2006/relationships/image" Target="../media/image33.emf"/><Relationship Id="rId4" Type="http://schemas.openxmlformats.org/officeDocument/2006/relationships/image" Target="../media/image117.png"/><Relationship Id="rId9" Type="http://schemas.openxmlformats.org/officeDocument/2006/relationships/image" Target="../media/image1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emf"/><Relationship Id="rId13" Type="http://schemas.openxmlformats.org/officeDocument/2006/relationships/image" Target="../media/image127.emf"/><Relationship Id="rId3" Type="http://schemas.openxmlformats.org/officeDocument/2006/relationships/image" Target="../media/image63.png"/><Relationship Id="rId7" Type="http://schemas.openxmlformats.org/officeDocument/2006/relationships/image" Target="../media/image122.emf"/><Relationship Id="rId12" Type="http://schemas.openxmlformats.org/officeDocument/2006/relationships/image" Target="../media/image126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emf"/><Relationship Id="rId11" Type="http://schemas.openxmlformats.org/officeDocument/2006/relationships/image" Target="../media/image125.png"/><Relationship Id="rId5" Type="http://schemas.openxmlformats.org/officeDocument/2006/relationships/image" Target="../media/image121.png"/><Relationship Id="rId10" Type="http://schemas.openxmlformats.org/officeDocument/2006/relationships/image" Target="../media/image124.jpeg"/><Relationship Id="rId4" Type="http://schemas.openxmlformats.org/officeDocument/2006/relationships/image" Target="../media/image120.png"/><Relationship Id="rId9" Type="http://schemas.openxmlformats.org/officeDocument/2006/relationships/image" Target="../media/image30.emf"/><Relationship Id="rId14" Type="http://schemas.openxmlformats.org/officeDocument/2006/relationships/image" Target="../media/image1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emf"/><Relationship Id="rId5" Type="http://schemas.openxmlformats.org/officeDocument/2006/relationships/image" Target="../media/image129.emf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emf"/><Relationship Id="rId18" Type="http://schemas.openxmlformats.org/officeDocument/2006/relationships/image" Target="../media/image34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3.emf"/><Relationship Id="rId2" Type="http://schemas.openxmlformats.org/officeDocument/2006/relationships/image" Target="../media/image20.png"/><Relationship Id="rId16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5" Type="http://schemas.openxmlformats.org/officeDocument/2006/relationships/image" Target="../media/image32.emf"/><Relationship Id="rId10" Type="http://schemas.openxmlformats.org/officeDocument/2006/relationships/image" Target="../media/image4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36.png"/><Relationship Id="rId7" Type="http://schemas.openxmlformats.org/officeDocument/2006/relationships/image" Target="../media/image33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2.jpe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jpg"/><Relationship Id="rId3" Type="http://schemas.openxmlformats.org/officeDocument/2006/relationships/image" Target="../media/image43.png"/><Relationship Id="rId7" Type="http://schemas.openxmlformats.org/officeDocument/2006/relationships/image" Target="../media/image45.jpeg"/><Relationship Id="rId12" Type="http://schemas.openxmlformats.org/officeDocument/2006/relationships/image" Target="../media/image5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49.jpeg"/><Relationship Id="rId5" Type="http://schemas.openxmlformats.org/officeDocument/2006/relationships/image" Target="../media/image33.emf"/><Relationship Id="rId15" Type="http://schemas.openxmlformats.org/officeDocument/2006/relationships/image" Target="../media/image53.jpeg"/><Relationship Id="rId10" Type="http://schemas.openxmlformats.org/officeDocument/2006/relationships/image" Target="../media/image48.jpg"/><Relationship Id="rId4" Type="http://schemas.openxmlformats.org/officeDocument/2006/relationships/image" Target="../media/image44.emf"/><Relationship Id="rId9" Type="http://schemas.openxmlformats.org/officeDocument/2006/relationships/image" Target="../media/image47.jpeg"/><Relationship Id="rId14" Type="http://schemas.openxmlformats.org/officeDocument/2006/relationships/image" Target="../media/image5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5.png"/><Relationship Id="rId7" Type="http://schemas.openxmlformats.org/officeDocument/2006/relationships/image" Target="../media/image57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43.png"/><Relationship Id="rId10" Type="http://schemas.openxmlformats.org/officeDocument/2006/relationships/image" Target="../media/image60.emf"/><Relationship Id="rId4" Type="http://schemas.openxmlformats.org/officeDocument/2006/relationships/image" Target="../media/image33.emf"/><Relationship Id="rId9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33.emf"/><Relationship Id="rId7" Type="http://schemas.openxmlformats.org/officeDocument/2006/relationships/image" Target="../media/image64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png"/><Relationship Id="rId5" Type="http://schemas.openxmlformats.org/officeDocument/2006/relationships/image" Target="../media/image27.png"/><Relationship Id="rId10" Type="http://schemas.openxmlformats.org/officeDocument/2006/relationships/image" Target="../media/image67.png"/><Relationship Id="rId4" Type="http://schemas.openxmlformats.org/officeDocument/2006/relationships/image" Target="../media/image62.emf"/><Relationship Id="rId9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380488"/>
            <a:ext cx="12237720" cy="4819015"/>
          </a:xfrm>
          <a:custGeom>
            <a:avLst/>
            <a:gdLst/>
            <a:ahLst/>
            <a:cxnLst/>
            <a:rect l="l" t="t" r="r" b="b"/>
            <a:pathLst>
              <a:path w="12237720" h="4819015">
                <a:moveTo>
                  <a:pt x="12237720" y="0"/>
                </a:moveTo>
                <a:lnTo>
                  <a:pt x="0" y="0"/>
                </a:lnTo>
                <a:lnTo>
                  <a:pt x="0" y="4818888"/>
                </a:lnTo>
                <a:lnTo>
                  <a:pt x="12237720" y="4818888"/>
                </a:lnTo>
                <a:lnTo>
                  <a:pt x="12237720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lang="ru-RU" dirty="0">
              <a:latin typeface="Bahnschrift Condensed" pitchFamily="34" charset="0"/>
            </a:endParaRPr>
          </a:p>
          <a:p>
            <a:endParaRPr lang="ru-RU" dirty="0" smtClean="0">
              <a:latin typeface="Bahnschrift Condensed" pitchFamily="34" charset="0"/>
            </a:endParaRPr>
          </a:p>
          <a:p>
            <a:endParaRPr dirty="0">
              <a:latin typeface="Bahnschrift Condensed" pitchFamily="34" charset="0"/>
            </a:endParaRPr>
          </a:p>
        </p:txBody>
      </p:sp>
      <p:pic>
        <p:nvPicPr>
          <p:cNvPr id="23" name="Рисунок 22" descr="O:\Авакова\ЭБ\Герб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552450"/>
            <a:ext cx="954800" cy="109197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7" name="TextBox 26"/>
          <p:cNvSpPr txBox="1"/>
          <p:nvPr/>
        </p:nvSpPr>
        <p:spPr>
          <a:xfrm>
            <a:off x="1746482" y="744495"/>
            <a:ext cx="3907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образование Печенгский муниципальный округ</a:t>
            </a:r>
            <a:endParaRPr lang="ru-RU" sz="2000" dirty="0">
              <a:latin typeface="Bahnschrift Condensed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7000" y="3510991"/>
            <a:ext cx="811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92808" y="2756938"/>
            <a:ext cx="81928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  <a:ea typeface="Microsoft JhengHei UI" pitchFamily="34" charset="-120"/>
              </a:rPr>
              <a:t>ОБ ИСПОЛНЕНИИ БЮДЖЕТА ОКРУГА ЗА 2025 ГОД  </a:t>
            </a:r>
            <a:endParaRPr lang="ru-RU" sz="6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  <a:ea typeface="Microsoft JhengHei UI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2013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МОЛОДЕЖНАЯ ПОЛИТИКА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2" y="1243350"/>
            <a:ext cx="3050397" cy="594439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   </a:t>
            </a:r>
            <a:r>
              <a:rPr lang="ru-RU" sz="3500" b="1" dirty="0" smtClean="0">
                <a:solidFill>
                  <a:schemeClr val="bg1"/>
                </a:solidFill>
                <a:latin typeface="Bahnschrift Condensed" pitchFamily="34" charset="0"/>
              </a:rPr>
              <a:t>17,3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36822" y="1955383"/>
            <a:ext cx="3050397" cy="479705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algn="ctr">
              <a:lnSpc>
                <a:spcPts val="21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Финансовое обеспечение деятельности МБУ «</a:t>
            </a:r>
            <a:r>
              <a:rPr lang="ru-RU" sz="2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ЦПиРМи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»</a:t>
            </a:r>
          </a:p>
          <a:p>
            <a:pPr marL="714375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</a:t>
            </a:r>
          </a:p>
          <a:p>
            <a:pPr marL="714375" algn="ctr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7143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</a:p>
          <a:p>
            <a:pPr marL="7143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</a:p>
          <a:p>
            <a:pPr marL="714375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7143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7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53448" y="2163133"/>
            <a:ext cx="76655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3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9,0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105177" y="1274523"/>
            <a:ext cx="3816424" cy="340865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3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Оснащение Комнат Всероссийского </a:t>
            </a:r>
          </a:p>
          <a:p>
            <a:pPr marL="288000" algn="ctr">
              <a:lnSpc>
                <a:spcPts val="23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Военно-патриотического движения «ЮНАРМИЯ» </a:t>
            </a:r>
          </a:p>
          <a:p>
            <a:pPr marL="361950" lvl="0" algn="just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216000" lvl="0" algn="just">
              <a:lnSpc>
                <a:spcPts val="1900"/>
              </a:lnSpc>
            </a:pPr>
            <a:r>
              <a:rPr lang="ru-RU" sz="1700" dirty="0" smtClean="0">
                <a:solidFill>
                  <a:prstClr val="black"/>
                </a:solidFill>
                <a:latin typeface="Bahnschrift Condensed" pitchFamily="34" charset="0"/>
              </a:rPr>
              <a:t>Оснащение </a:t>
            </a:r>
            <a:r>
              <a:rPr lang="ru-RU" sz="1700" dirty="0">
                <a:solidFill>
                  <a:prstClr val="black"/>
                </a:solidFill>
                <a:latin typeface="Bahnschrift Condensed" pitchFamily="34" charset="0"/>
              </a:rPr>
              <a:t>учебно-наглядными пособиями, формой, снаряжением и аксессуарами в МБОУ СОШ №№ 7, 9</a:t>
            </a:r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1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1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ctr"/>
            <a:endParaRPr lang="ru-RU" sz="1700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56904" y="3078944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13,5</a:t>
            </a:r>
            <a:r>
              <a:rPr lang="en-US" sz="4000" b="1" dirty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19023" y="3160814"/>
            <a:ext cx="9573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1,1</a:t>
            </a:r>
            <a:r>
              <a:rPr lang="en-US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en-US" sz="4000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482" y="1241905"/>
            <a:ext cx="471893" cy="4471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14" y="1912792"/>
            <a:ext cx="545507" cy="5027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05" y="1282894"/>
            <a:ext cx="505926" cy="548595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8024348" y="1282894"/>
            <a:ext cx="3919172" cy="340027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2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Повышение созидательного потенциала молодежи</a:t>
            </a:r>
          </a:p>
          <a:p>
            <a:pPr marL="288000" algn="ctr">
              <a:lnSpc>
                <a:spcPts val="2200"/>
              </a:lnSpc>
            </a:pP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361950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000" algn="just">
              <a:lnSpc>
                <a:spcPts val="1900"/>
              </a:lnSpc>
            </a:pP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Проведение и участие в форумах, слётах,</a:t>
            </a:r>
          </a:p>
          <a:p>
            <a:pPr marL="180000" algn="just">
              <a:lnSpc>
                <a:spcPts val="1900"/>
              </a:lnSpc>
            </a:pP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семинарах, экспедициях</a:t>
            </a:r>
          </a:p>
          <a:p>
            <a:pPr marL="72000" algn="just">
              <a:lnSpc>
                <a:spcPts val="1800"/>
              </a:lnSpc>
            </a:pP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 Муниципальная поддержка одаренных</a:t>
            </a:r>
          </a:p>
          <a:p>
            <a:pPr marL="72000" algn="just">
              <a:lnSpc>
                <a:spcPts val="1800"/>
              </a:lnSpc>
            </a:pP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детей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180000" algn="just">
              <a:lnSpc>
                <a:spcPts val="1900"/>
              </a:lnSpc>
            </a:pP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227686" y="1746084"/>
            <a:ext cx="2065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2,0</a:t>
            </a:r>
            <a:r>
              <a:rPr lang="ru-RU" sz="4000" b="1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159" y="2558704"/>
            <a:ext cx="201069" cy="20106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2769" y="3038222"/>
            <a:ext cx="201069" cy="20106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294" y="2314708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79" y="3841336"/>
            <a:ext cx="3026640" cy="2911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632" y="3072345"/>
            <a:ext cx="2633632" cy="153798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4105176" y="4734647"/>
            <a:ext cx="7838343" cy="201778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Сохранение </a:t>
            </a: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памятников, в том числе памятников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ВОВ   </a:t>
            </a:r>
          </a:p>
          <a:p>
            <a:pPr marL="361950" algn="ctr"/>
            <a:endParaRPr lang="ru-RU" sz="6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* памятник </a:t>
            </a: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(скульптура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) </a:t>
            </a: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«Холм 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Славы», </a:t>
            </a:r>
            <a:r>
              <a:rPr lang="ru-RU" dirty="0" err="1" smtClean="0">
                <a:solidFill>
                  <a:prstClr val="black"/>
                </a:solidFill>
                <a:latin typeface="Bahnschrift Condensed" pitchFamily="34" charset="0"/>
              </a:rPr>
              <a:t>п.Печенга</a:t>
            </a:r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* памятник М.В. </a:t>
            </a:r>
            <a:r>
              <a:rPr lang="ru-RU" dirty="0" err="1" smtClean="0">
                <a:solidFill>
                  <a:prstClr val="black"/>
                </a:solidFill>
                <a:latin typeface="Bahnschrift Condensed" pitchFamily="34" charset="0"/>
              </a:rPr>
              <a:t>Бабикову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, г.Заполярный</a:t>
            </a:r>
          </a:p>
          <a:p>
            <a:pPr marL="361950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* памятник </a:t>
            </a: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В.И. 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Ленину, г.Заполярный</a:t>
            </a:r>
          </a:p>
          <a:p>
            <a:pPr marL="361950">
              <a:lnSpc>
                <a:spcPts val="1900"/>
              </a:lnSpc>
            </a:pP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* консервация </a:t>
            </a:r>
            <a:r>
              <a:rPr lang="ru-RU" dirty="0">
                <a:solidFill>
                  <a:prstClr val="black"/>
                </a:solidFill>
                <a:latin typeface="Bahnschrift Condensed" pitchFamily="34" charset="0"/>
              </a:rPr>
              <a:t>Стеллы на захоронение </a:t>
            </a: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советских</a:t>
            </a:r>
          </a:p>
          <a:p>
            <a:pPr marL="361950">
              <a:lnSpc>
                <a:spcPts val="1900"/>
              </a:lnSpc>
            </a:pPr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          воинов, п. Печенга</a:t>
            </a:r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99060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921" y="4734647"/>
            <a:ext cx="452454" cy="4901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704" y="5148853"/>
            <a:ext cx="2952328" cy="153349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900546" y="5323626"/>
            <a:ext cx="9037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0,7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704" y="3261987"/>
            <a:ext cx="2952328" cy="134503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5A41AE57-D59D-C644-B301-C2CAAA2B3B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15795" y="1212132"/>
            <a:ext cx="448865" cy="4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20130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ТРАНСПОРТНАЯ СИСТЕМА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5649" y="1243350"/>
            <a:ext cx="2929879" cy="623714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147,9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95650" y="1933194"/>
            <a:ext cx="2929878" cy="245934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000"/>
              </a:lnSpc>
            </a:pP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Дорожный фонд Печенгского муниципального округа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962128" y="4452898"/>
            <a:ext cx="7487863" cy="245992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Поставка закрытых остановочных павильонов нп. </a:t>
            </a:r>
            <a:r>
              <a:rPr lang="ru-RU" b="1" dirty="0" err="1" smtClean="0">
                <a:solidFill>
                  <a:prstClr val="black"/>
                </a:solidFill>
                <a:latin typeface="Bahnschrift Condensed" pitchFamily="34" charset="0"/>
              </a:rPr>
              <a:t>Луостари</a:t>
            </a:r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266700" algn="ctr"/>
            <a:endParaRPr lang="ru-RU" sz="7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 algn="ctr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</a:t>
            </a:r>
          </a:p>
          <a:p>
            <a:pPr marL="266700" algn="ctr"/>
            <a:endParaRPr lang="ru-RU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6286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26670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68038" y="5236596"/>
            <a:ext cx="1321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6,3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</a:p>
          <a:p>
            <a:pPr algn="ctr"/>
            <a:r>
              <a:rPr lang="ru-RU" sz="1600" u="sng" dirty="0" smtClean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рублей</a:t>
            </a:r>
            <a:endParaRPr lang="ru-RU" sz="1200" u="sng" dirty="0"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2364" y="2432615"/>
            <a:ext cx="2354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78,1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0921" y="3047773"/>
            <a:ext cx="2091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Bahnschrift Condensed" pitchFamily="34" charset="0"/>
              </a:rPr>
              <a:t>а</a:t>
            </a:r>
            <a:r>
              <a:rPr lang="ru-RU" sz="1600" dirty="0" smtClean="0">
                <a:latin typeface="Bahnschrift Condensed" pitchFamily="34" charset="0"/>
              </a:rPr>
              <a:t>кцизы на нефтепродукты</a:t>
            </a:r>
          </a:p>
          <a:p>
            <a:pPr algn="ctr"/>
            <a:endParaRPr lang="ru-RU" sz="12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Субсидии областного бюджета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962128" y="1274604"/>
            <a:ext cx="7487863" cy="311793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21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Ремонт автодорог местного значения, диагностика и оценка транспортно-эксплуатационного состояния, паспортизация </a:t>
            </a:r>
            <a:endParaRPr lang="en-US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447675"/>
            <a:endParaRPr lang="en-US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en-US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пгт. Никель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- автотранспортная дорога по ул. Мира 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г. Заполярный</a:t>
            </a:r>
          </a:p>
          <a:p>
            <a:pPr marL="447675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- внутриквартальная дорога по ул. Бабикова</a:t>
            </a:r>
          </a:p>
          <a:p>
            <a:pPr marL="447675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- внутриквартальная дорога по ул.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Ш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макова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Отремонтировано :</a:t>
            </a:r>
            <a:r>
              <a:rPr lang="en-US" sz="1400" dirty="0" smtClean="0">
                <a:solidFill>
                  <a:prstClr val="black"/>
                </a:solidFill>
                <a:latin typeface="Bahnschrift Condensed" pitchFamily="34" charset="0"/>
              </a:rPr>
              <a:t>   </a:t>
            </a:r>
            <a:r>
              <a:rPr lang="en-US" sz="1400" b="1" dirty="0" smtClean="0">
                <a:solidFill>
                  <a:prstClr val="black"/>
                </a:solidFill>
                <a:latin typeface="Bahnschrift Condensed" pitchFamily="34" charset="0"/>
              </a:rPr>
              <a:t>S 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проезжей части</a:t>
            </a:r>
            <a:r>
              <a:rPr lang="en-US" sz="1400" b="1" dirty="0" smtClean="0">
                <a:solidFill>
                  <a:prstClr val="black"/>
                </a:solidFill>
                <a:latin typeface="Bahnschrift Condensed" pitchFamily="34" charset="0"/>
              </a:rPr>
              <a:t> -  </a:t>
            </a:r>
            <a:r>
              <a:rPr lang="ru-RU" sz="20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9 117,0 м </a:t>
            </a:r>
            <a:r>
              <a:rPr lang="ru-RU" sz="2000" b="1" baseline="300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endParaRPr lang="en-US" sz="2000" b="1" baseline="30000" dirty="0" smtClean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108000"/>
            <a:r>
              <a:rPr lang="en-US" sz="14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Bahnschrift Condensed" pitchFamily="34" charset="0"/>
              </a:rPr>
              <a:t>                                 L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 проезжей части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– </a:t>
            </a:r>
            <a:r>
              <a:rPr lang="ru-RU" sz="20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1,14 км </a:t>
            </a:r>
            <a:endParaRPr lang="en-US" sz="2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108000"/>
            <a:r>
              <a:rPr lang="en-US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08000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</a:t>
            </a:r>
          </a:p>
          <a:p>
            <a:pPr marL="108000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</a:t>
            </a:r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algn="ctr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01319" y="1818906"/>
            <a:ext cx="2520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61</a:t>
            </a:r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</a:t>
            </a:r>
            <a:r>
              <a:rPr lang="en-US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</a:t>
            </a:r>
            <a:r>
              <a:rPr lang="ru-RU" sz="32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62729" y="2968453"/>
            <a:ext cx="83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20,1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2729" y="3523452"/>
            <a:ext cx="8381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58,0</a:t>
            </a:r>
          </a:p>
          <a:p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775" y="1274604"/>
            <a:ext cx="491673" cy="49167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A9898F7-7832-7143-AC98-A2F3B64080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29" y="1261904"/>
            <a:ext cx="462211" cy="462211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895650" y="4514482"/>
            <a:ext cx="2929878" cy="239833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000"/>
              </a:lnSpc>
            </a:pP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Обустройство автомобильных дорого общего пользования</a:t>
            </a:r>
          </a:p>
          <a:p>
            <a:pPr marL="361950" algn="ctr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карточный (ямочный) ремонт</a:t>
            </a:r>
            <a:endParaRPr lang="en-US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нанесение дорожной разметки</a:t>
            </a:r>
            <a:endParaRPr lang="en-US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r>
              <a:rPr lang="en-US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поставка дорожных знаков</a:t>
            </a:r>
          </a:p>
          <a:p>
            <a:pPr marL="36195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7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30" y="4480824"/>
            <a:ext cx="529290" cy="61162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136" y="5668770"/>
            <a:ext cx="201069" cy="20106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6651" y="6050058"/>
            <a:ext cx="201069" cy="20106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4759" y="2385940"/>
            <a:ext cx="201069" cy="20106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576" y="2786558"/>
            <a:ext cx="201069" cy="201069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312364" y="4960099"/>
            <a:ext cx="22884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6,7</a:t>
            </a:r>
            <a:r>
              <a:rPr lang="ru-RU" sz="4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B981C3AE-0D68-2849-9510-C16D407964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658" y="1933194"/>
            <a:ext cx="480234" cy="4287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08" y="6423758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00" y="1895373"/>
            <a:ext cx="3456384" cy="11822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00" y="3077578"/>
            <a:ext cx="3456384" cy="1252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547" y="4960099"/>
            <a:ext cx="3096343" cy="18458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516" y="4960099"/>
            <a:ext cx="3077468" cy="1845842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C017161F-14E9-A948-AEF1-78CD29CCACA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49830" y="4486510"/>
            <a:ext cx="492617" cy="5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36822" y="652994"/>
            <a:ext cx="10837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КОМФОРТНАЯ СРЕДА ПРОЖИВАНИЯ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2" y="1296194"/>
            <a:ext cx="2952329" cy="585819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319,9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32663" y="2056471"/>
            <a:ext cx="2974311" cy="456831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indent="85725" algn="ctr">
              <a:lnSpc>
                <a:spcPts val="22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Охрана окружающей среды</a:t>
            </a: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0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и обустройство контейнерных площадок:</a:t>
            </a:r>
          </a:p>
          <a:p>
            <a:pPr marL="361950" algn="just"/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пгт</a:t>
            </a:r>
            <a:r>
              <a:rPr lang="ru-RU" sz="1600" u="sng" dirty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Печенга: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* по ул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600" dirty="0" err="1">
                <a:solidFill>
                  <a:schemeClr val="tx1"/>
                </a:solidFill>
                <a:latin typeface="Bahnschrift Condensed" pitchFamily="34" charset="0"/>
              </a:rPr>
              <a:t>Печенгское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шоссе,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д.№ 4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* по ул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. Стадионная,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д. №№ 3,4 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* по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ул.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Стадионная, д. № 7</a:t>
            </a:r>
          </a:p>
          <a:p>
            <a:pPr marL="361950" algn="just"/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пгт</a:t>
            </a:r>
            <a:r>
              <a:rPr lang="ru-RU" sz="1600" u="sng" dirty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Никель: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по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ул. 14 Армии,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д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. №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13</a:t>
            </a: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пр. Гвардейский, д.№ 33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Вывоз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мусора с территории зоны отдыха у первого моста р.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Шуонийоки, пгт Никель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975" lvl="0">
              <a:tabLst>
                <a:tab pos="180975" algn="l"/>
              </a:tabLst>
            </a:pPr>
            <a:endParaRPr lang="ru-RU" sz="2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494201" y="1376663"/>
            <a:ext cx="4069347" cy="258382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1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Ответственное отношение к животным</a:t>
            </a:r>
          </a:p>
          <a:p>
            <a:pPr marL="36195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just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отловлено животных без владельцев</a:t>
            </a:r>
          </a:p>
          <a:p>
            <a:pPr marL="361950" lvl="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 algn="just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56 голов       </a:t>
            </a:r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60" y="1296194"/>
            <a:ext cx="611730" cy="611730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1360960" y="2539454"/>
            <a:ext cx="2372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1,3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089828" y="1296194"/>
            <a:ext cx="3174670" cy="532859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2000" algn="ctr">
              <a:lnSpc>
                <a:spcPts val="2200"/>
              </a:lnSpc>
              <a:tabLst>
                <a:tab pos="85725" algn="l"/>
              </a:tabLst>
            </a:pPr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Обеспечение бесперебойного прохождения отопительного сезона</a:t>
            </a:r>
          </a:p>
          <a:p>
            <a:pPr marL="36195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Разработка, проведение  экспертизы ПСД, капитальный ремонт участка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магистрального трубопровода ТЭЦ №1 г.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Заполярный</a:t>
            </a:r>
          </a:p>
          <a:p>
            <a:pPr marL="360000" lvl="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актуализация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схемы теплоснабжения Печенгского муниципального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округа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412" y="3334394"/>
            <a:ext cx="201069" cy="201069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270306" y="1584758"/>
            <a:ext cx="2444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1,2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85" y="1944629"/>
            <a:ext cx="580854" cy="538610"/>
          </a:xfrm>
          <a:prstGeom prst="rect">
            <a:avLst/>
          </a:prstGeom>
        </p:spPr>
      </p:pic>
      <p:sp>
        <p:nvSpPr>
          <p:cNvPr id="92" name="TextBox 91"/>
          <p:cNvSpPr txBox="1"/>
          <p:nvPr/>
        </p:nvSpPr>
        <p:spPr>
          <a:xfrm>
            <a:off x="4787567" y="206438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10,8</a:t>
            </a:r>
            <a:r>
              <a:rPr lang="ru-RU" sz="3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3068" y="2831841"/>
            <a:ext cx="201069" cy="201069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7489552" y="4032498"/>
            <a:ext cx="4069347" cy="259228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2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Эвакуация и хранение бесхозного (брошенного) а/транспорта</a:t>
            </a:r>
          </a:p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47 единиц </a:t>
            </a: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76550" y="4542649"/>
            <a:ext cx="2104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0,5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413" y="3085250"/>
            <a:ext cx="201069" cy="201069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7441" y="5590252"/>
            <a:ext cx="201069" cy="2010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873" y="1262900"/>
            <a:ext cx="438150" cy="4953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371" y="1143694"/>
            <a:ext cx="489665" cy="4738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113" y="5667301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068" y="4039169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57318AC1-9336-E04A-941B-37F8C11799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14277" y="4091206"/>
            <a:ext cx="469900" cy="2926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20" y="2483239"/>
            <a:ext cx="2448272" cy="1427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20" y="5243623"/>
            <a:ext cx="2448272" cy="1326164"/>
          </a:xfrm>
          <a:prstGeom prst="rect">
            <a:avLst/>
          </a:prstGeom>
        </p:spPr>
      </p:pic>
      <p:pic>
        <p:nvPicPr>
          <p:cNvPr id="35" name="Рисунок 34"/>
          <p:cNvPicPr/>
          <p:nvPr/>
        </p:nvPicPr>
        <p:blipFill>
          <a:blip r:embed="rId12"/>
          <a:stretch>
            <a:fillRect/>
          </a:stretch>
        </p:blipFill>
        <p:spPr>
          <a:xfrm>
            <a:off x="4163068" y="4563284"/>
            <a:ext cx="3101430" cy="200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7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00046" y="720130"/>
            <a:ext cx="10837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КОМФОРТНАЯ СРЕДА ПРОЖИВАНИЯ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2089" y="1330306"/>
            <a:ext cx="3032230" cy="549937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85725"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Проект «Работа рядом»  </a:t>
            </a:r>
          </a:p>
          <a:p>
            <a:pPr marL="361950" indent="85725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indent="85725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0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Трудоустройство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1 155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человек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975" lvl="0">
              <a:tabLst>
                <a:tab pos="180975" algn="l"/>
              </a:tabLst>
            </a:pPr>
            <a:endParaRPr lang="ru-RU" sz="2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53830" y="1621836"/>
            <a:ext cx="2551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15,7</a:t>
            </a:r>
            <a:r>
              <a:rPr lang="ru-RU" sz="3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805725" y="1336229"/>
            <a:ext cx="7788283" cy="262426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Благоустройство и содержание детских площадок, открытых катков</a:t>
            </a:r>
          </a:p>
          <a:p>
            <a:pPr marL="361950"/>
            <a:endParaRPr lang="ru-RU" sz="15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endParaRPr lang="ru-RU" sz="1600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56" y="2314613"/>
            <a:ext cx="201069" cy="201069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xmlns="" id="{F124DFA3-69CE-7F4B-B972-ECF4C6CD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654" y="4599922"/>
            <a:ext cx="454695" cy="45469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TextBox 91"/>
          <p:cNvSpPr txBox="1"/>
          <p:nvPr/>
        </p:nvSpPr>
        <p:spPr>
          <a:xfrm>
            <a:off x="6639999" y="1576526"/>
            <a:ext cx="2119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9,9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433566" y="4069996"/>
            <a:ext cx="4160441" cy="275968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1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Ремонт пешеходных зон, тротуаров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361950" algn="ctr"/>
            <a:endParaRPr lang="ru-RU" sz="800" b="1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82739" y="4276756"/>
            <a:ext cx="2204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8,1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77596" y="4069997"/>
            <a:ext cx="3567940" cy="275968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2000" algn="ctr">
              <a:lnSpc>
                <a:spcPts val="20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Ремонт наружного освещения </a:t>
            </a:r>
            <a:endParaRPr lang="ru-RU" sz="2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361950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0000" lvl="0" algn="just"/>
            <a:r>
              <a:rPr lang="ru-RU" sz="10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45711" y="423475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,0</a:t>
            </a:r>
            <a:r>
              <a:rPr lang="ru-RU" sz="3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 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F124DFA3-69CE-7F4B-B972-ECF4C6CD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725" y="1281988"/>
            <a:ext cx="458553" cy="4585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6309FDBA-0D53-C441-9535-E6CA08B236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38" y="1281988"/>
            <a:ext cx="407045" cy="4191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B5B82F88-2F63-0F41-BE7F-ADFFA97E1E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3768" y="4014563"/>
            <a:ext cx="469785" cy="4697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5CDA2C7E-BEAA-C546-A8C4-1667A8E679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9745" y="4047277"/>
            <a:ext cx="437071" cy="43707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4" y="4893317"/>
            <a:ext cx="2948138" cy="185734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89" y="2643507"/>
            <a:ext cx="2972213" cy="217891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725" y="4881089"/>
            <a:ext cx="3539811" cy="19018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399" y="4893317"/>
            <a:ext cx="4072774" cy="189142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408" y="2215284"/>
            <a:ext cx="2736303" cy="16967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761" y="2206904"/>
            <a:ext cx="2620461" cy="1689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33" y="2206904"/>
            <a:ext cx="2337595" cy="170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КОМФОРТНАЯ СРЕДА ПРОЖИВАНИЯ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68872" y="2653884"/>
            <a:ext cx="103102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dirty="0" smtClean="0">
                <a:solidFill>
                  <a:srgbClr val="0070C0"/>
                </a:solidFill>
                <a:latin typeface="Bahnschrift Condensed" pitchFamily="34" charset="0"/>
              </a:rPr>
              <a:t>24,8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4A964AC8-80D9-6D4D-B5F9-BB612B830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12" y="1417540"/>
            <a:ext cx="496551" cy="496551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890874" y="1417540"/>
            <a:ext cx="3214302" cy="527925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lvl="0" algn="ctr">
              <a:lnSpc>
                <a:spcPts val="22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Реализация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инициативного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проекта</a:t>
            </a:r>
          </a:p>
          <a:p>
            <a:pPr marL="288000" lvl="0" algn="ctr">
              <a:lnSpc>
                <a:spcPts val="22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«Скейт-парк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в нп. 19км» 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</a:p>
          <a:p>
            <a:pPr marL="809625" lvl="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   </a:t>
            </a:r>
            <a:endParaRPr lang="ru-RU" b="1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49192" y="4320530"/>
            <a:ext cx="7309552" cy="237626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42925" lvl="0" algn="ctr">
              <a:lnSpc>
                <a:spcPts val="2300"/>
              </a:lnSpc>
            </a:pPr>
            <a:r>
              <a:rPr lang="ru-RU" sz="2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Благоустройство </a:t>
            </a:r>
            <a:r>
              <a:rPr lang="ru-RU" sz="2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дворовых территорий, проездов</a:t>
            </a:r>
            <a:endParaRPr lang="ru-RU" sz="2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324000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230400" lvl="0" algn="just"/>
            <a:r>
              <a:rPr lang="ru-RU" sz="1400" dirty="0" smtClean="0">
                <a:solidFill>
                  <a:prstClr val="black"/>
                </a:solidFill>
                <a:latin typeface="Bahnschrift Condensed" panose="020B0502040204020203" pitchFamily="34" charset="0"/>
              </a:rPr>
              <a:t>пгт</a:t>
            </a:r>
            <a:r>
              <a:rPr lang="ru-RU" sz="1400" dirty="0">
                <a:solidFill>
                  <a:prstClr val="black"/>
                </a:solidFill>
                <a:latin typeface="Bahnschrift Condensed" panose="020B0502040204020203" pitchFamily="34" charset="0"/>
              </a:rPr>
              <a:t>. Никель: </a:t>
            </a:r>
            <a:endParaRPr lang="ru-RU" sz="1400" dirty="0" smtClean="0">
              <a:solidFill>
                <a:prstClr val="black"/>
              </a:solidFill>
              <a:latin typeface="Bahnschrift Condensed" panose="020B0502040204020203" pitchFamily="34" charset="0"/>
            </a:endParaRPr>
          </a:p>
          <a:p>
            <a:pPr marL="230400" lvl="0" algn="just"/>
            <a:r>
              <a:rPr lang="ru-RU" sz="1400" dirty="0" smtClean="0">
                <a:solidFill>
                  <a:prstClr val="black"/>
                </a:solidFill>
                <a:latin typeface="Bahnschrift Condensed" panose="020B0502040204020203" pitchFamily="34" charset="0"/>
              </a:rPr>
              <a:t>ул. Печенгская, 8</a:t>
            </a:r>
          </a:p>
          <a:p>
            <a:pPr marL="230400" lvl="0" algn="just"/>
            <a:endParaRPr lang="ru-RU" sz="1400" dirty="0" smtClean="0">
              <a:solidFill>
                <a:prstClr val="black"/>
              </a:solidFill>
              <a:latin typeface="Bahnschrift Condensed" panose="020B0502040204020203" pitchFamily="34" charset="0"/>
            </a:endParaRPr>
          </a:p>
          <a:p>
            <a:pPr marL="230400" lvl="0" algn="just"/>
            <a:r>
              <a:rPr lang="ru-RU" sz="1400" dirty="0" smtClean="0">
                <a:solidFill>
                  <a:prstClr val="black"/>
                </a:solidFill>
                <a:latin typeface="Bahnschrift Condensed" panose="020B0502040204020203" pitchFamily="34" charset="0"/>
              </a:rPr>
              <a:t>г. Заполярный:</a:t>
            </a:r>
          </a:p>
          <a:p>
            <a:pPr marL="230400" lvl="0" algn="just"/>
            <a:r>
              <a:rPr lang="ru-RU" sz="1400" dirty="0" smtClean="0">
                <a:solidFill>
                  <a:prstClr val="black"/>
                </a:solidFill>
                <a:latin typeface="Bahnschrift Condensed" panose="020B0502040204020203" pitchFamily="34" charset="0"/>
              </a:rPr>
              <a:t>ул. Крупской, 6,8,10</a:t>
            </a:r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</a:p>
          <a:p>
            <a:pPr marL="809625" lvl="0" algn="ctr"/>
            <a:endParaRPr lang="ru-RU" b="1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40217" y="2204080"/>
            <a:ext cx="2249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3600" b="1" u="sng" dirty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</a:t>
            </a:r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,8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49192" y="1409289"/>
            <a:ext cx="7309552" cy="283923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42925" lvl="0" algn="ctr"/>
            <a:r>
              <a:rPr lang="ru-RU" sz="2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Благоустройство общественных территорий</a:t>
            </a: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09625" lvl="0" algn="just"/>
            <a:endParaRPr lang="ru-RU" sz="1400" b="1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/>
            <a:r>
              <a:rPr lang="ru-RU" sz="1400" dirty="0" smtClean="0">
                <a:solidFill>
                  <a:schemeClr val="tx1"/>
                </a:solidFill>
                <a:latin typeface="Bahnschrift Condensed" panose="020B0502040204020203" pitchFamily="34" charset="0"/>
              </a:rPr>
              <a:t>   пгт. Никель:  пл. Ленина</a:t>
            </a:r>
          </a:p>
          <a:p>
            <a:pPr marL="85725" lvl="0" algn="just"/>
            <a:endParaRPr lang="ru-RU" sz="1400" dirty="0" smtClean="0">
              <a:solidFill>
                <a:schemeClr val="tx1"/>
              </a:solidFill>
              <a:latin typeface="Bahnschrift Condensed" panose="020B0502040204020203" pitchFamily="34" charset="0"/>
            </a:endParaRPr>
          </a:p>
          <a:p>
            <a:pPr marL="85725" lvl="0" algn="just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г. Заполярный:</a:t>
            </a:r>
          </a:p>
          <a:p>
            <a:pPr marL="85725" lvl="0" algn="just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«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Городская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площадь»</a:t>
            </a:r>
          </a:p>
          <a:p>
            <a:pPr marL="85725" lvl="0" algn="just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5725" lvl="0" algn="just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нп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.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ж/д ст. Печенга:</a:t>
            </a:r>
          </a:p>
          <a:p>
            <a:pPr marL="85725" lvl="0" algn="just"/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три зоны отдыха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5725" lvl="0" algn="just"/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 algn="just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88568" y="1766349"/>
            <a:ext cx="2098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13,8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B1F856B-CDE4-B843-9D8C-41D467013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488" y="4320530"/>
            <a:ext cx="528291" cy="42738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5B82F88-2F63-0F41-BE7F-ADFFA97E1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629" y="1401036"/>
            <a:ext cx="513053" cy="5130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43" y="2911292"/>
            <a:ext cx="3159364" cy="175843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7D01EE8A-0EC6-A648-A8EB-E008C912E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2732" y="1409288"/>
            <a:ext cx="613973" cy="5130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7815" y="2283786"/>
            <a:ext cx="201069" cy="2010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12" y="4680570"/>
            <a:ext cx="3148946" cy="201622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1727" y="2745265"/>
            <a:ext cx="201069" cy="20106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7816" y="3400098"/>
            <a:ext cx="201069" cy="2010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712" y="2412680"/>
            <a:ext cx="2592288" cy="183584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688" y="2412680"/>
            <a:ext cx="2759573" cy="1835842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0566" y="5161917"/>
            <a:ext cx="201069" cy="201069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7158495" y="4515586"/>
            <a:ext cx="2098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26,1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1726" y="5784141"/>
            <a:ext cx="201069" cy="2010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712" y="5161918"/>
            <a:ext cx="2592288" cy="14628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365" y="5161917"/>
            <a:ext cx="2765896" cy="151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24160" y="77227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ОБЕСПЕЧЕНИЕ СОЦИАЛЬНОЙ СТАБИЛЬНОСТИ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44462" y="1378066"/>
            <a:ext cx="3257377" cy="682220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97,6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36823" y="2327549"/>
            <a:ext cx="3265016" cy="247778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85725"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Меры поддержки семей</a:t>
            </a:r>
          </a:p>
          <a:p>
            <a:pPr marL="361950"/>
            <a:endParaRPr lang="ru-RU" sz="17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2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000" lvl="0" algn="just">
              <a:lnSpc>
                <a:spcPts val="2000"/>
              </a:lnSpc>
            </a:pP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Осуществление </a:t>
            </a:r>
            <a:r>
              <a:rPr lang="ru-RU" sz="1600" dirty="0" err="1" smtClean="0">
                <a:solidFill>
                  <a:prstClr val="black"/>
                </a:solidFill>
                <a:latin typeface="Bahnschrift Condensed" pitchFamily="34" charset="0"/>
              </a:rPr>
              <a:t>постинтернатного</a:t>
            </a:r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000" lvl="0" algn="just">
              <a:lnSpc>
                <a:spcPts val="2000"/>
              </a:lnSpc>
            </a:pPr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патроната несовершеннолетних</a:t>
            </a:r>
          </a:p>
          <a:p>
            <a:pPr marL="216000" lvl="0" algn="just">
              <a:lnSpc>
                <a:spcPts val="2000"/>
              </a:lnSpc>
            </a:pPr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(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человека)</a:t>
            </a:r>
          </a:p>
          <a:p>
            <a:pPr marL="216000" lvl="0" algn="just"/>
            <a:r>
              <a:rPr lang="ru-RU" sz="16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Выплаты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многодетным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семьям</a:t>
            </a:r>
          </a:p>
          <a:p>
            <a:pPr marL="216000" lvl="0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на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улучшение жилищных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условий 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16000" lvl="0" algn="just"/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                   (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семья)</a:t>
            </a:r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16000" lvl="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268530" y="1383500"/>
            <a:ext cx="3397486" cy="323898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2200"/>
              </a:lnSpc>
            </a:pPr>
            <a:r>
              <a:rPr lang="ru-RU" sz="22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Поддержка граждан по оплате ЖКУ, жилых помещений</a:t>
            </a: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Предоставление ЕЖКВ на оплату жилого помещения и коммунальных услуг </a:t>
            </a:r>
            <a:endParaRPr lang="ru-RU" sz="3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3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               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330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человек</a:t>
            </a: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Компенсация педагогическим работникам расходов на оплату жилых помещений</a:t>
            </a:r>
          </a:p>
          <a:p>
            <a:pPr marL="361950"/>
            <a:r>
              <a:rPr lang="ru-RU" sz="3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                                      </a:t>
            </a:r>
            <a:r>
              <a:rPr lang="ru-RU" sz="24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педагога</a:t>
            </a:r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93804" y="2605291"/>
            <a:ext cx="18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0,4</a:t>
            </a:r>
            <a:r>
              <a:rPr lang="ru-RU" sz="27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млн рублей</a:t>
            </a:r>
            <a:endParaRPr lang="ru-RU" sz="1600" u="sng" dirty="0" smtClean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10355" y="1878452"/>
            <a:ext cx="22088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20,6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1" y="1436657"/>
            <a:ext cx="557505" cy="5650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66" y="2142825"/>
            <a:ext cx="797037" cy="68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00" y="1295490"/>
            <a:ext cx="546155" cy="438242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4442975" y="1378066"/>
            <a:ext cx="3622641" cy="517471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24000" lvl="0" algn="ctr">
              <a:lnSpc>
                <a:spcPts val="23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Социальная поддержка детей-сирот, детей, оставшихся без попечения родителей</a:t>
            </a:r>
          </a:p>
          <a:p>
            <a:pPr marL="447675" lvl="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r>
              <a:rPr lang="ru-RU" dirty="0" smtClean="0">
                <a:solidFill>
                  <a:prstClr val="black"/>
                </a:solidFill>
                <a:latin typeface="Bahnschrift Condensed" pitchFamily="34" charset="0"/>
              </a:rPr>
              <a:t>С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одержание ребенка в семье опекуна</a:t>
            </a:r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ctr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22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приемных семей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66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детей</a:t>
            </a:r>
          </a:p>
          <a:p>
            <a:pPr marL="447675" lvl="0"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34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семей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о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пекунов,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47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ребенка</a:t>
            </a:r>
          </a:p>
          <a:p>
            <a:pPr marL="447675" lvl="0" algn="ctr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Предоставление жилого помещения</a:t>
            </a:r>
          </a:p>
          <a:p>
            <a:pPr marL="447675" lvl="0" algn="just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1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однокомнатные квартиры</a:t>
            </a:r>
          </a:p>
          <a:p>
            <a:pPr marL="447675" lvl="0" algn="just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 Предоставление ЕЖКВ на оплату</a:t>
            </a:r>
          </a:p>
          <a:p>
            <a:pPr marL="447675" lvl="0" algn="just"/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   коммунальных услуг </a:t>
            </a:r>
          </a:p>
          <a:p>
            <a:pPr marL="447675" lvl="0" algn="just"/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30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детей-сирот</a:t>
            </a:r>
          </a:p>
          <a:p>
            <a:pPr marL="447675" lvl="0" algn="just"/>
            <a:endParaRPr lang="ru-RU" sz="8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lvl="0" algn="just"/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    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квартир, собственником</a:t>
            </a:r>
          </a:p>
          <a:p>
            <a:pPr marL="447675" lvl="0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которых являются дети-сироты</a:t>
            </a:r>
          </a:p>
          <a:p>
            <a:pPr marL="447675" lvl="0" algn="just"/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                   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квартиры</a:t>
            </a:r>
          </a:p>
          <a:p>
            <a:pPr marL="447675" lvl="0" algn="just"/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r>
              <a:rPr lang="ru-RU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</a:p>
          <a:p>
            <a:pPr marL="4476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endParaRPr lang="ru-RU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0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9260" y="4294290"/>
            <a:ext cx="201069" cy="20106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196998" y="2154092"/>
            <a:ext cx="22088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65,4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40420" y="2831200"/>
            <a:ext cx="820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61,5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7463" y="3254899"/>
            <a:ext cx="201069" cy="20106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7463" y="3584729"/>
            <a:ext cx="201069" cy="20106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7192" y="4298063"/>
            <a:ext cx="201069" cy="20106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4442975" y="3752267"/>
            <a:ext cx="82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1,8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8597" y="5280752"/>
            <a:ext cx="201069" cy="20106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440420" y="4512020"/>
            <a:ext cx="820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1,1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20544" y="5544657"/>
            <a:ext cx="820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1,0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9748" y="6226020"/>
            <a:ext cx="201069" cy="20106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E2CC7CA0-0EB6-0142-B5AA-A7754910FB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6367" y="1295490"/>
            <a:ext cx="528852" cy="4949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1" name="Прямоугольник 60"/>
          <p:cNvSpPr/>
          <p:nvPr/>
        </p:nvSpPr>
        <p:spPr>
          <a:xfrm>
            <a:off x="936822" y="4896594"/>
            <a:ext cx="3265017" cy="165618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0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Социальная интеграция инвалидов</a:t>
            </a:r>
          </a:p>
          <a:p>
            <a:pPr marL="361950" algn="ctr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algn="just"/>
            <a:endParaRPr lang="ru-RU" sz="3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доступности в МКД (нестационарные средства)</a:t>
            </a:r>
            <a:endParaRPr lang="ru-RU" sz="14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800" b="1" dirty="0" smtClean="0">
                <a:solidFill>
                  <a:prstClr val="black"/>
                </a:solidFill>
                <a:latin typeface="Bahnschrift Condensed" pitchFamily="34" charset="0"/>
              </a:rPr>
              <a:t>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комплект технических средств</a:t>
            </a:r>
          </a:p>
          <a:p>
            <a:pPr marL="361950"/>
            <a:r>
              <a:rPr lang="ru-RU" sz="1600" b="1" dirty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</a:t>
            </a:r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4E626B38-DEC4-F04E-A753-D788CC5792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816" y="4805332"/>
            <a:ext cx="462924" cy="46292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3" name="TextBox 62"/>
          <p:cNvSpPr txBox="1"/>
          <p:nvPr/>
        </p:nvSpPr>
        <p:spPr>
          <a:xfrm>
            <a:off x="1710709" y="5268256"/>
            <a:ext cx="18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0,2</a:t>
            </a:r>
            <a:r>
              <a:rPr lang="ru-RU" sz="27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>
                <a:solidFill>
                  <a:prstClr val="black"/>
                </a:solidFill>
                <a:latin typeface="Bahnschrift Condensed" pitchFamily="34" charset="0"/>
              </a:rPr>
              <a:t>млн рублей</a:t>
            </a:r>
            <a:endParaRPr lang="ru-RU" sz="1600" u="sng" dirty="0" smtClean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995" y="6251275"/>
            <a:ext cx="201069" cy="201069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7110" y="3190066"/>
            <a:ext cx="201069" cy="20106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8808" y="3680958"/>
            <a:ext cx="227444" cy="2274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264" y="4531327"/>
            <a:ext cx="201613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8268530" y="4723286"/>
            <a:ext cx="3397486" cy="182949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08000" algn="ctr">
              <a:lnSpc>
                <a:spcPts val="21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Социальная поддержка совершеннолетних недееспособных</a:t>
            </a: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800" b="1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5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опекунов</a:t>
            </a:r>
          </a:p>
          <a:p>
            <a:pPr marL="361950"/>
            <a:r>
              <a:rPr lang="ru-RU" sz="300" dirty="0" smtClean="0">
                <a:solidFill>
                  <a:prstClr val="black"/>
                </a:solidFill>
                <a:latin typeface="Bahnschrift Condensed" pitchFamily="34" charset="0"/>
              </a:rPr>
              <a:t>                                                                                              </a:t>
            </a:r>
            <a:endParaRPr lang="ru-RU" sz="1600" b="1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53938" y="5175923"/>
            <a:ext cx="22088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1,7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1552" y="6037336"/>
            <a:ext cx="201069" cy="201069"/>
          </a:xfrm>
          <a:prstGeom prst="rect">
            <a:avLst/>
          </a:prstGeom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524" y="4654645"/>
            <a:ext cx="61043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42433" y="720895"/>
            <a:ext cx="47525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МУНИЦИПАЛЬНОЕ ИМУЩЕСТВО</a:t>
            </a:r>
            <a:r>
              <a:rPr lang="ru-RU" sz="30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30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8792" y="1234759"/>
            <a:ext cx="6480720" cy="49348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230,4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48792" y="1872258"/>
            <a:ext cx="2952328" cy="153412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16000" algn="ctr">
              <a:lnSpc>
                <a:spcPts val="21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Демонтаж зданий МКД в нп Корзуново,</a:t>
            </a:r>
          </a:p>
          <a:p>
            <a:pPr marL="216000" algn="ctr">
              <a:lnSpc>
                <a:spcPts val="21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ул. Печенгская, 5,6 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36195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80000" algn="just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72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73128" y="1872258"/>
            <a:ext cx="3456384" cy="266429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80000" algn="ctr" defTabSz="828000">
              <a:lnSpc>
                <a:spcPts val="22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Содержание и управление муниципальной собственностью</a:t>
            </a:r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82800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Услуги по содержанию муниципальной собственности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Содержание б/животных – 55 голов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Оценка и изготовление технической документации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Взносы на капитальный ремонт </a:t>
            </a:r>
          </a:p>
          <a:p>
            <a:pPr marL="265113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5113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5113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>
              <a:solidFill>
                <a:srgbClr val="4482E6"/>
              </a:solidFill>
              <a:latin typeface="Bahnschrift Condensed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01520" y="1872258"/>
            <a:ext cx="2232247" cy="266429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1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Системы вызова экстренных служб 112, МКУ ЕДДС</a:t>
            </a:r>
          </a:p>
          <a:p>
            <a:pPr marL="89535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95350"/>
            <a:endParaRPr lang="ru-RU" sz="105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b="1" dirty="0" smtClean="0">
                <a:solidFill>
                  <a:srgbClr val="FF0000"/>
                </a:solidFill>
                <a:latin typeface="Bahnschrift Condensed" pitchFamily="34" charset="0"/>
              </a:rPr>
              <a:t>              </a:t>
            </a:r>
            <a:endParaRPr lang="ru-RU" sz="1500" dirty="0" smtClean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72" name="Рисунок 7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09" y="3348818"/>
            <a:ext cx="201069" cy="201069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08" y="2919083"/>
            <a:ext cx="201069" cy="201069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74" y="4092544"/>
            <a:ext cx="201069" cy="201069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09" y="3659518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6377949" y="755198"/>
            <a:ext cx="583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ОБЕСПЕЧЕНИЕ ОБЩЕСТВЕННОГО ПОРЯДКА</a:t>
            </a:r>
            <a:r>
              <a:rPr lang="ru-RU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-</a:t>
            </a:r>
            <a:endParaRPr lang="ru-RU" sz="3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201520" y="1234759"/>
            <a:ext cx="4680521" cy="49348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33,2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pic>
        <p:nvPicPr>
          <p:cNvPr id="38" name="object 8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6358" y="1274893"/>
            <a:ext cx="437450" cy="432321"/>
          </a:xfrm>
          <a:prstGeom prst="rect">
            <a:avLst/>
          </a:prstGeom>
        </p:spPr>
      </p:pic>
      <p:pic>
        <p:nvPicPr>
          <p:cNvPr id="41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15756" y="1278419"/>
            <a:ext cx="504056" cy="449823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224856" y="2639320"/>
            <a:ext cx="2066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8,4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17E502BD-3D90-0C41-8437-FE8095357E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358" y="1861129"/>
            <a:ext cx="300208" cy="382571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648792" y="3528441"/>
            <a:ext cx="2952328" cy="3240361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16000" algn="ctr">
              <a:lnSpc>
                <a:spcPts val="2000"/>
              </a:lnSpc>
            </a:pPr>
            <a:r>
              <a:rPr lang="ru-RU" sz="2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Завершение строительства МКД , г. Заполярный, </a:t>
            </a:r>
          </a:p>
          <a:p>
            <a:pPr marL="216000" algn="ctr">
              <a:lnSpc>
                <a:spcPts val="2000"/>
              </a:lnSpc>
            </a:pPr>
            <a:r>
              <a:rPr lang="ru-RU" sz="2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по ул. Ленинградской </a:t>
            </a:r>
          </a:p>
          <a:p>
            <a:pPr marL="89535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95350"/>
            <a:endParaRPr lang="ru-RU" sz="105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8832C5EF-7D16-F640-BD81-F4C2F6248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723" y="3449352"/>
            <a:ext cx="467478" cy="430634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1229062" y="4293372"/>
            <a:ext cx="2161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115,3</a:t>
            </a:r>
            <a:r>
              <a:rPr lang="ru-RU" sz="4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87103" y="2285377"/>
            <a:ext cx="2606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     </a:t>
            </a:r>
            <a:r>
              <a:rPr lang="ru-RU" sz="4000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92,9</a:t>
            </a:r>
            <a:r>
              <a:rPr lang="ru-RU" sz="4000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673129" y="4608563"/>
            <a:ext cx="3456384" cy="216023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1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Ремонт муниципальной собственности</a:t>
            </a:r>
          </a:p>
          <a:p>
            <a:pPr marL="89535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Ремонт квартир – 15 квартир</a:t>
            </a: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Ремонт кровли, пгт Никель , ул. Бредова, 7</a:t>
            </a:r>
          </a:p>
          <a:p>
            <a:pPr marL="266700" algn="just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Зашивка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оконных и дверных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проемов</a:t>
            </a:r>
          </a:p>
          <a:p>
            <a:pPr marL="266700" algn="just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Замена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канализационной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трубы, Космонавтов,16</a:t>
            </a: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</a:p>
          <a:p>
            <a:pPr marL="266700"/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14F761E9-FCF7-8946-949C-347C6AAF6B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6770" y="4608563"/>
            <a:ext cx="511781" cy="465832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00C921C9-D2B9-5F42-8AD6-08069C2AC7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6770" y="1861129"/>
            <a:ext cx="428243" cy="3937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464" y="5650793"/>
            <a:ext cx="201069" cy="20106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591" y="5873506"/>
            <a:ext cx="201069" cy="201069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74" y="6151504"/>
            <a:ext cx="201069" cy="20106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507" y="6361724"/>
            <a:ext cx="201069" cy="201069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4394649" y="5074395"/>
            <a:ext cx="20664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13,7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523779" y="1872258"/>
            <a:ext cx="2358262" cy="2664296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98000" algn="just">
              <a:lnSpc>
                <a:spcPts val="2000"/>
              </a:lnSpc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Устранение нарушений законодательства БДД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198000" algn="just"/>
            <a:endParaRPr lang="ru-RU" sz="2000" b="1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198000" algn="just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18000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установка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ограждений,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устройство тротуаров в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пгт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Никель</a:t>
            </a:r>
          </a:p>
          <a:p>
            <a:pPr marL="198000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п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о ул. Спортивная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19800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ул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Спортивная,1а;</a:t>
            </a:r>
          </a:p>
          <a:p>
            <a:pPr marL="198000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ул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Бредова,1–ул.Победы,16</a:t>
            </a:r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19800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198000" algn="just"/>
            <a:endParaRPr lang="ru-RU" sz="105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b="1" dirty="0" smtClean="0">
                <a:solidFill>
                  <a:srgbClr val="FF0000"/>
                </a:solidFill>
                <a:latin typeface="Bahnschrift Condensed" pitchFamily="34" charset="0"/>
              </a:rPr>
              <a:t>              </a:t>
            </a:r>
            <a:endParaRPr lang="ru-RU" sz="1500" dirty="0" smtClean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7201521" y="4608563"/>
            <a:ext cx="4680519" cy="216023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0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Антитеррористическая защищенность объектов, противопожарная безопасность</a:t>
            </a:r>
          </a:p>
          <a:p>
            <a:pPr marL="895350"/>
            <a:endParaRPr lang="ru-RU" sz="105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b="1" dirty="0" smtClean="0">
                <a:solidFill>
                  <a:srgbClr val="FF0000"/>
                </a:solidFill>
                <a:latin typeface="Bahnschrift Condensed" pitchFamily="34" charset="0"/>
              </a:rPr>
              <a:t>              </a:t>
            </a:r>
            <a:endParaRPr lang="ru-RU" sz="1500" dirty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/>
            <a:endParaRPr lang="ru-RU" sz="800" dirty="0" smtClean="0">
              <a:solidFill>
                <a:srgbClr val="FF0000"/>
              </a:solidFill>
              <a:latin typeface="Bahnschrift Condensed" pitchFamily="34" charset="0"/>
            </a:endParaRPr>
          </a:p>
          <a:p>
            <a:pPr marL="266700" algn="just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Укрепление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противопожарного состояния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учреждений; разработка ПСД, монтаж систем ОПС</a:t>
            </a:r>
          </a:p>
          <a:p>
            <a:pPr marL="266700" algn="just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Ремонт и замена ограждений, монтаж систем экстренного реагирования при ЧС</a:t>
            </a:r>
          </a:p>
          <a:p>
            <a:pPr marL="26670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39" y="5055514"/>
            <a:ext cx="2924762" cy="1686702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7561560" y="2608772"/>
            <a:ext cx="16465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20,2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47" name="object 4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188858" y="1872258"/>
            <a:ext cx="463175" cy="396911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815565" y="2311731"/>
            <a:ext cx="2066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1,9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947" y="3759701"/>
            <a:ext cx="201069" cy="201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162" y="3204406"/>
            <a:ext cx="2196961" cy="1320778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947" y="3992009"/>
            <a:ext cx="201069" cy="20106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4028" y="4235182"/>
            <a:ext cx="201069" cy="201069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8568105" y="5001258"/>
            <a:ext cx="2161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6,4</a:t>
            </a:r>
            <a:r>
              <a:rPr lang="ru-RU" sz="40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xmlns="" id="{302D4558-7973-6148-9712-5D82DBCA42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86309" y="4608562"/>
            <a:ext cx="432871" cy="432871"/>
          </a:xfrm>
          <a:prstGeom prst="rect">
            <a:avLst/>
          </a:prstGeom>
        </p:spPr>
      </p:pic>
      <p:pic>
        <p:nvPicPr>
          <p:cNvPr id="65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478709" y="1861129"/>
            <a:ext cx="336856" cy="304438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715" y="5764360"/>
            <a:ext cx="201069" cy="20106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714" y="6213844"/>
            <a:ext cx="201069" cy="20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2013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ОСНОВНЫЕ ПАРАМЕТРЫ БЮДЖЕТА ОКРУГА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0800" y="1250085"/>
            <a:ext cx="2624746" cy="84155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УТОЧНЕННЫЙ ПЛАН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345545" y="1210423"/>
            <a:ext cx="2448272" cy="88121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ИСПОЛНЕНО</a:t>
            </a:r>
            <a:r>
              <a:rPr lang="ru-RU" sz="2800" dirty="0" smtClean="0">
                <a:solidFill>
                  <a:srgbClr val="FFFFFF"/>
                </a:solidFill>
                <a:latin typeface="Bahnschrift Condensed" pitchFamily="34" charset="0"/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</a:p>
          <a:p>
            <a:pPr algn="ctr"/>
            <a:endParaRPr lang="ru-RU" sz="2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74" y="3469209"/>
            <a:ext cx="355600" cy="317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793817" y="1243838"/>
            <a:ext cx="5872199" cy="390485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МУНИЦИПАЛЬНЫЙ ДОЛГ ПЕЧЕНГСКОГО МУНИЦИПАЛЬНОГО ОКРУГА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AFF71CEA-3B75-474E-9B1C-413E2FA31DA8}"/>
              </a:ext>
            </a:extLst>
          </p:cNvPr>
          <p:cNvSpPr/>
          <p:nvPr/>
        </p:nvSpPr>
        <p:spPr>
          <a:xfrm>
            <a:off x="5833368" y="1667738"/>
            <a:ext cx="2736304" cy="4239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НА 01.01.2025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69672" y="1657445"/>
            <a:ext cx="3096344" cy="4238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НА 01.01.2026 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800" y="2304520"/>
            <a:ext cx="508209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ДОХОДЫ  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143,5 </a:t>
            </a:r>
            <a:r>
              <a:rPr lang="ru-RU" sz="1600" dirty="0" smtClean="0">
                <a:latin typeface="Bahnschrift Condensed" pitchFamily="34" charset="0"/>
              </a:rPr>
              <a:t>млн рублей 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3 967,5 </a:t>
            </a:r>
            <a:r>
              <a:rPr lang="ru-RU" sz="1600" dirty="0" smtClean="0">
                <a:latin typeface="Bahnschrift Condensed" pitchFamily="34" charset="0"/>
              </a:rPr>
              <a:t>млн руб.</a:t>
            </a:r>
          </a:p>
          <a:p>
            <a:endParaRPr lang="ru-RU" sz="20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r>
              <a:rPr lang="ru-RU" sz="2000" b="1" dirty="0" smtClean="0">
                <a:solidFill>
                  <a:srgbClr val="4482E6"/>
                </a:solidFill>
                <a:latin typeface="Bahnschrift Condensed" pitchFamily="34" charset="0"/>
              </a:rPr>
              <a:t>РАСХОДЫ 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146,8 </a:t>
            </a:r>
            <a:r>
              <a:rPr lang="ru-RU" sz="1600" dirty="0" smtClean="0">
                <a:latin typeface="Bahnschrift Condensed" pitchFamily="34" charset="0"/>
              </a:rPr>
              <a:t>млн рублей </a:t>
            </a:r>
            <a:r>
              <a:rPr lang="en-US" sz="1600" dirty="0" smtClean="0">
                <a:latin typeface="Bahnschrift Condensed" pitchFamily="34" charset="0"/>
              </a:rPr>
              <a:t>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3 908,5</a:t>
            </a:r>
            <a:r>
              <a:rPr lang="ru-RU" sz="1600" dirty="0" smtClean="0">
                <a:latin typeface="Bahnschrift Condensed" pitchFamily="34" charset="0"/>
              </a:rPr>
              <a:t>млн руб</a:t>
            </a:r>
            <a:r>
              <a:rPr lang="ru-RU" dirty="0">
                <a:latin typeface="Bahnschrift Condensed" pitchFamily="34" charset="0"/>
              </a:rPr>
              <a:t>.</a:t>
            </a:r>
            <a:r>
              <a:rPr lang="ru-RU" dirty="0" smtClean="0">
                <a:latin typeface="Bahnschrift Condensed" pitchFamily="34" charset="0"/>
              </a:rPr>
              <a:t>                                        </a:t>
            </a:r>
          </a:p>
          <a:p>
            <a:r>
              <a:rPr lang="ru-RU" sz="2000" dirty="0" smtClean="0">
                <a:latin typeface="Bahnschrift Condensed" pitchFamily="34" charset="0"/>
              </a:rPr>
              <a:t>  </a:t>
            </a:r>
            <a:r>
              <a:rPr lang="ru-RU" sz="2000" b="1" dirty="0" smtClean="0">
                <a:latin typeface="Bahnschrift Condensed" pitchFamily="34" charset="0"/>
              </a:rPr>
              <a:t>ПРОФИЦИТ (+</a:t>
            </a:r>
            <a:r>
              <a:rPr lang="ru-RU" sz="2000" dirty="0" smtClean="0">
                <a:latin typeface="Bahnschrift Condensed" pitchFamily="34" charset="0"/>
              </a:rPr>
              <a:t>)                               </a:t>
            </a:r>
            <a:r>
              <a:rPr lang="en-US" sz="2000" dirty="0" smtClean="0">
                <a:latin typeface="Bahnschrift Condensed" pitchFamily="34" charset="0"/>
              </a:rPr>
              <a:t> </a:t>
            </a:r>
            <a:r>
              <a:rPr lang="ru-RU" sz="2000" dirty="0" smtClean="0">
                <a:latin typeface="Bahnschrift Condensed" pitchFamily="34" charset="0"/>
              </a:rPr>
              <a:t> </a:t>
            </a:r>
            <a:r>
              <a:rPr lang="ru-RU" sz="3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+59,0</a:t>
            </a:r>
            <a:r>
              <a:rPr lang="ru-RU" sz="2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рублей</a:t>
            </a:r>
            <a:endParaRPr lang="ru-RU" sz="16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13288" y="2448322"/>
            <a:ext cx="680529" cy="4792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/>
            <a:r>
              <a:rPr lang="ru-RU" dirty="0" smtClean="0">
                <a:solidFill>
                  <a:srgbClr val="FFFFFF"/>
                </a:solidFill>
                <a:latin typeface="Bahnschrift Condensed" pitchFamily="34" charset="0"/>
              </a:rPr>
              <a:t>95,8% </a:t>
            </a:r>
            <a:r>
              <a:rPr lang="ru-RU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13288" y="3055603"/>
            <a:ext cx="680530" cy="413606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" algn="ctr"/>
            <a:r>
              <a:rPr lang="ru-RU" dirty="0" smtClean="0">
                <a:solidFill>
                  <a:schemeClr val="bg1"/>
                </a:solidFill>
                <a:latin typeface="Bahnschrift Condensed" pitchFamily="34" charset="0"/>
              </a:rPr>
              <a:t>94,3%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60828" y="2311783"/>
            <a:ext cx="220884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43,16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1600" u="sng" dirty="0" smtClean="0">
              <a:latin typeface="Bahnschrift Condensed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43,16</a:t>
            </a:r>
            <a:r>
              <a:rPr lang="ru-RU" sz="1600" dirty="0" smtClean="0">
                <a:latin typeface="Bahnschrift Condensed" pitchFamily="34" charset="0"/>
              </a:rPr>
              <a:t> – бюджетные кредиты</a:t>
            </a:r>
            <a:endParaRPr lang="ru-RU" sz="1600" dirty="0">
              <a:latin typeface="Bahnschrift Condensed" pitchFamily="34" charset="0"/>
            </a:endParaRPr>
          </a:p>
          <a:p>
            <a:pPr algn="ctr"/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25582" y="2298406"/>
            <a:ext cx="22088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32,37</a:t>
            </a:r>
            <a:r>
              <a:rPr lang="ru-RU" sz="3300" u="sng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</a:p>
          <a:p>
            <a:pPr algn="r"/>
            <a:endParaRPr lang="ru-RU" sz="1600" u="sng" dirty="0">
              <a:latin typeface="Bahnschrift Condensed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32,37</a:t>
            </a:r>
            <a:r>
              <a:rPr lang="ru-RU" sz="2400" dirty="0" smtClean="0"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– бюджетные кредиты</a:t>
            </a:r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1154" y="3467980"/>
            <a:ext cx="82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37824" y="3462537"/>
            <a:ext cx="82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33368" y="3964903"/>
            <a:ext cx="5801058" cy="57165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r>
              <a:rPr lang="ru-RU" sz="3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2,3%</a:t>
            </a:r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Bahnschrift Condensed" pitchFamily="34" charset="0"/>
              </a:rPr>
              <a:t>долговая нагрузка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(-1,3% снижение к 01.01.2025г)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</a:p>
          <a:p>
            <a:pPr lvl="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    </a:t>
            </a:r>
            <a:endParaRPr lang="ru-RU" sz="15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AFF71CEA-3B75-474E-9B1C-413E2FA31DA8}"/>
              </a:ext>
            </a:extLst>
          </p:cNvPr>
          <p:cNvSpPr/>
          <p:nvPr/>
        </p:nvSpPr>
        <p:spPr>
          <a:xfrm>
            <a:off x="780423" y="4619203"/>
            <a:ext cx="5022468" cy="2088232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КЛЮЧЕВЫЕ ОРИЕНТИРЫ ПРИ ИСПОЛНЕНИИ БЮДЖЕТА ОКРУГА В 2025 ГОДУ</a:t>
            </a: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      ДЕФИЦИТ  </a:t>
            </a:r>
            <a:r>
              <a:rPr lang="en-US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≤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  <a:cs typeface="Times New Roman"/>
              </a:rPr>
              <a:t>10%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      МУНИЦИПАЛЬНЫЙ ДОЛГ </a:t>
            </a:r>
            <a:r>
              <a:rPr lang="ru-RU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≤</a:t>
            </a:r>
            <a:r>
              <a:rPr lang="en-US" dirty="0" smtClean="0">
                <a:solidFill>
                  <a:schemeClr val="tx1"/>
                </a:solidFill>
                <a:latin typeface="Bahnschrift Light Condensed" panose="020B0502040204020203" pitchFamily="34" charset="0"/>
                <a:cs typeface="Times New Roman"/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  <a:cs typeface="Times New Roman"/>
              </a:rPr>
              <a:t>27%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  <a:p>
            <a:endParaRPr lang="ru-RU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79" y="5554852"/>
            <a:ext cx="201069" cy="20106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78" y="6092453"/>
            <a:ext cx="201069" cy="20106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17144" y="518462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От объема налоговых и неналоговых доходов</a:t>
            </a:r>
          </a:p>
          <a:p>
            <a:pPr algn="ctr"/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4C2EB147-1F2C-8642-B97F-FE9494036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154" y="5079322"/>
            <a:ext cx="896100" cy="57606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5A3F6151-10FF-8647-876A-743D25164A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7824" y="5020439"/>
            <a:ext cx="702838" cy="70283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370973" y="5753622"/>
            <a:ext cx="2045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СОБЛЮДЕНИЕ УСЛОВИЙ СОГЛАШЕНИЙ С МИНФИНОМ МУРМАНСКОЙ ОБЛАСТИ</a:t>
            </a:r>
          </a:p>
          <a:p>
            <a:pPr algn="ctr"/>
            <a:endParaRPr lang="ru-RU" sz="1600" dirty="0">
              <a:latin typeface="Bahnschrift Condensed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45736" y="5839044"/>
            <a:ext cx="23762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dirty="0" smtClean="0">
              <a:latin typeface="Bahnschrift Condensed" pitchFamily="34" charset="0"/>
            </a:endParaRPr>
          </a:p>
          <a:p>
            <a:pPr algn="ctr"/>
            <a:r>
              <a:rPr lang="ru-RU" sz="1600" dirty="0" smtClean="0">
                <a:latin typeface="Bahnschrift Condensed" pitchFamily="34" charset="0"/>
              </a:rPr>
              <a:t>ВЫСОКИЙ УРОВЕНЬ ДОЛГОВОЙ УСТОЙЧИВОСТИ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(приказ Минфина МО от 29.09.25 № 136н)</a:t>
            </a:r>
            <a:endParaRPr lang="ru-RU" sz="1200" dirty="0"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23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O:\Авакова\ЭБ\Герб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32" y="1452381"/>
            <a:ext cx="744754" cy="8519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TextBox 3"/>
          <p:cNvSpPr txBox="1"/>
          <p:nvPr/>
        </p:nvSpPr>
        <p:spPr>
          <a:xfrm>
            <a:off x="1944936" y="1452381"/>
            <a:ext cx="3907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Condensed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образование Печенгский муниципальный округ</a:t>
            </a:r>
            <a:endParaRPr lang="ru-RU" sz="2000" dirty="0">
              <a:latin typeface="Bahnschrift Condensed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832" y="3096394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СПАСИБО ЗА ВНИМАНИЕ!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0549" y="4608562"/>
            <a:ext cx="6624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 для обращения граждан: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 </a:t>
            </a:r>
            <a:endParaRPr lang="ru-RU" b="1" kern="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Ионова Ольга Валерьевна 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Тел.  81554  5-02-70</a:t>
            </a:r>
            <a:b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fino@pechengamr.ru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803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БЮДЖЕТА 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37024" y="792138"/>
            <a:ext cx="6686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НАЛОГОВЫЕ И НЕНАЛОГОВЫЕ ДОХО</a:t>
            </a:r>
            <a:r>
              <a:rPr lang="ru-RU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ДЫ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49722799"/>
              </p:ext>
            </p:extLst>
          </p:nvPr>
        </p:nvGraphicFramePr>
        <p:xfrm>
          <a:off x="206798" y="1700988"/>
          <a:ext cx="4690465" cy="4707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23801" y="3600450"/>
            <a:ext cx="1590500" cy="1195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1 392</a:t>
            </a:r>
            <a:r>
              <a:rPr lang="en-US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,</a:t>
            </a:r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4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lnSpc>
                <a:spcPts val="1400"/>
              </a:lnSpc>
            </a:pPr>
            <a:r>
              <a:rPr lang="ru-RU" u="sng" dirty="0" smtClean="0">
                <a:uFill>
                  <a:solidFill>
                    <a:schemeClr val="accent6">
                      <a:lumMod val="75000"/>
                    </a:schemeClr>
                  </a:solidFill>
                </a:uFill>
              </a:rPr>
              <a:t>млн. рублей</a:t>
            </a:r>
          </a:p>
          <a:p>
            <a:pPr algn="ctr"/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    +180</a:t>
            </a:r>
            <a:r>
              <a:rPr lang="en-US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,7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млн. рублей </a:t>
            </a:r>
          </a:p>
          <a:p>
            <a:pPr algn="ctr"/>
            <a:r>
              <a:rPr lang="ru-RU" sz="1200" dirty="0" smtClean="0">
                <a:latin typeface="Arial Narrow" pitchFamily="34" charset="0"/>
              </a:rPr>
              <a:t>к 2024 году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8" y="5328642"/>
            <a:ext cx="2998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latin typeface="Arial Narrow" pitchFamily="34" charset="0"/>
              </a:rPr>
              <a:t>63,4%</a:t>
            </a:r>
            <a:endParaRPr lang="ru-RU" sz="1400" b="1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312" y="2088282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881,8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124,2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(+16,4%)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29312" y="3600450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Имущественные налоги</a:t>
            </a: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15,</a:t>
            </a:r>
            <a:r>
              <a:rPr lang="en-US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0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+3,0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(24,8%)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425656" y="3600450"/>
            <a:ext cx="2808312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Арендные платежи 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355,4</a:t>
            </a:r>
            <a:r>
              <a:rPr lang="ru-RU" sz="25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+ 157,8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(+79,9%)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56364" y="5112618"/>
            <a:ext cx="2777604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Прочие доходы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77,2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- 2,8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(- 3,5%)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425" y="3477605"/>
            <a:ext cx="432047" cy="5217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422" y="4964893"/>
            <a:ext cx="526281" cy="5108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08" y="1928056"/>
            <a:ext cx="497052" cy="51743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5339829" y="5112618"/>
            <a:ext cx="2664296" cy="1296144"/>
          </a:xfrm>
          <a:prstGeom prst="rect">
            <a:avLst/>
          </a:prstGeom>
          <a:solidFill>
            <a:srgbClr val="0070C0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900" b="1" dirty="0" smtClean="0">
                <a:solidFill>
                  <a:schemeClr val="bg1"/>
                </a:solidFill>
                <a:latin typeface="Arial Narrow" pitchFamily="34" charset="0"/>
              </a:rPr>
              <a:t>35,1%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ДОЛЯ НАЛОГОВЫХ И НЕНАЛОГОВЫХ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ДОХОДОВ В ОБЩЕМ ОБЪЕМЕ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ДОХОДОВ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038198039"/>
              </p:ext>
            </p:extLst>
          </p:nvPr>
        </p:nvGraphicFramePr>
        <p:xfrm>
          <a:off x="5339829" y="4943536"/>
          <a:ext cx="984590" cy="973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304" y="3477605"/>
            <a:ext cx="497052" cy="461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456364" y="2081064"/>
            <a:ext cx="2777604" cy="130336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Упрощенная система налогообложения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en-US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6</a:t>
            </a: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3,0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- 101,5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(-61,7%)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6F164DEB-B7F1-E94D-B1CE-6F485B98CE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9953" y="1944688"/>
            <a:ext cx="429218" cy="42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БЮДЖЕТА 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37024" y="792138"/>
            <a:ext cx="6686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БЕЗВОЗМЕЗДНЫЕ ПОСТУПЛЕНИЯ</a:t>
            </a:r>
            <a:r>
              <a:rPr lang="ru-RU" sz="3200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4205343"/>
              </p:ext>
            </p:extLst>
          </p:nvPr>
        </p:nvGraphicFramePr>
        <p:xfrm>
          <a:off x="178796" y="1950187"/>
          <a:ext cx="4680520" cy="4596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8936" y="3801929"/>
            <a:ext cx="2160240" cy="119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2 575,1</a:t>
            </a:r>
            <a:r>
              <a:rPr lang="ru-RU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lnSpc>
                <a:spcPts val="1400"/>
              </a:lnSpc>
            </a:pPr>
            <a:r>
              <a:rPr lang="ru-RU" u="sng" dirty="0" smtClean="0">
                <a:uFill>
                  <a:solidFill>
                    <a:schemeClr val="accent6">
                      <a:lumMod val="75000"/>
                    </a:schemeClr>
                  </a:solidFill>
                </a:uFill>
              </a:rPr>
              <a:t>млн. рублей</a:t>
            </a:r>
          </a:p>
          <a:p>
            <a:pPr algn="ctr"/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    - 553,4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млн. рублей </a:t>
            </a:r>
          </a:p>
          <a:p>
            <a:pPr algn="ctr"/>
            <a:r>
              <a:rPr lang="ru-RU" sz="1200" dirty="0" smtClean="0">
                <a:latin typeface="Arial Narrow" pitchFamily="34" charset="0"/>
              </a:rPr>
              <a:t>к 2024 году </a:t>
            </a:r>
            <a:endParaRPr lang="ru-RU" sz="1200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8896" y="5321806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 Narrow" pitchFamily="34" charset="0"/>
              </a:rPr>
              <a:t>Субвенции  46,1%</a:t>
            </a:r>
            <a:endParaRPr lang="ru-RU" sz="1400" b="1" dirty="0"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312" y="2088282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ДОТАЦИИ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383,8</a:t>
            </a:r>
            <a:r>
              <a:rPr lang="ru-RU" sz="2500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+ 99,5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(+35,0%)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29312" y="3600450"/>
            <a:ext cx="2664296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СУБВЕНЦИИ</a:t>
            </a: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>
              <a:solidFill>
                <a:schemeClr val="tx1"/>
              </a:solidFill>
              <a:latin typeface="Arial Narrow" pitchFamily="34" charset="0"/>
            </a:endParaRPr>
          </a:p>
          <a:p>
            <a:pPr marL="361950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1 187,7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+88,9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(+8,1%)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425656" y="3600450"/>
            <a:ext cx="2808312" cy="12961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ИНЫЕ МБТ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95,2</a:t>
            </a:r>
            <a:r>
              <a:rPr lang="ru-RU" sz="2500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-27,6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(-22,5%)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56364" y="5112618"/>
            <a:ext cx="2777604" cy="1584176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СПОНСОРСКАЯ ПОМОЩЬ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en-US" sz="10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1,4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-165,7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(- 99,2%)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39829" y="5112618"/>
            <a:ext cx="2664296" cy="1584176"/>
          </a:xfrm>
          <a:prstGeom prst="rect">
            <a:avLst/>
          </a:prstGeom>
          <a:solidFill>
            <a:srgbClr val="0070C0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900" b="1" dirty="0" smtClean="0">
                <a:solidFill>
                  <a:schemeClr val="bg1"/>
                </a:solidFill>
                <a:latin typeface="Arial Narrow" pitchFamily="34" charset="0"/>
              </a:rPr>
              <a:t>64,9%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ДОЛЯ БЕЗВОЗМЕЗДНЫХ ПОСТУПЛЕНИЙ В ОБЩЕМ ОБЪЕМЕ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ДОХОДОВ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44772972"/>
              </p:ext>
            </p:extLst>
          </p:nvPr>
        </p:nvGraphicFramePr>
        <p:xfrm>
          <a:off x="5339829" y="4943536"/>
          <a:ext cx="984590" cy="973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8456364" y="2081064"/>
            <a:ext cx="2777604" cy="130336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Arial Narrow" pitchFamily="34" charset="0"/>
              </a:rPr>
              <a:t>СУБСИДИИ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905,3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 Narrow" pitchFamily="34" charset="0"/>
              </a:rPr>
              <a:t>млн.рублей</a:t>
            </a:r>
            <a:endParaRPr lang="ru-RU" sz="14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- 9,9 </a:t>
            </a:r>
            <a:r>
              <a:rPr lang="ru-RU" sz="1200" dirty="0" smtClean="0">
                <a:solidFill>
                  <a:schemeClr val="tx1"/>
                </a:solidFill>
                <a:latin typeface="Arial Narrow" pitchFamily="34" charset="0"/>
              </a:rPr>
              <a:t>млн. рублей к 2024 году 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(- 1,1%)</a:t>
            </a:r>
            <a:endParaRPr lang="ru-RU" sz="1200" b="1" dirty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304" y="2062922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316" y="3532119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3158" y="3571047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656" y="2037522"/>
            <a:ext cx="355600" cy="355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498E0919-4616-1D4A-B4AA-8ADA85341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656" y="4997128"/>
            <a:ext cx="355600" cy="3556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4987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9213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НАЦИОНАЛЬНЫЕ ПРОЕКТЫ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25656" y="2232299"/>
            <a:ext cx="3464475" cy="792087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     «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Молодежь и дети» </a:t>
            </a:r>
          </a:p>
          <a:p>
            <a:pPr marL="361950"/>
            <a:r>
              <a:rPr lang="ru-RU" sz="20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  ФП «Педагоги и наставники»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8773" y="2232298"/>
            <a:ext cx="3528451" cy="792088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         «Молодежь и дети» </a:t>
            </a:r>
          </a:p>
          <a:p>
            <a:pPr marL="361950"/>
            <a:r>
              <a:rPr lang="ru-RU" sz="20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     ФП «Всё лучшее детям»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81240" y="2232300"/>
            <a:ext cx="3600400" cy="792086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>
              <a:lnSpc>
                <a:spcPts val="2000"/>
              </a:lnSpc>
            </a:pPr>
            <a:r>
              <a:rPr lang="ru-RU" sz="2000" dirty="0" smtClean="0">
                <a:solidFill>
                  <a:schemeClr val="tx1"/>
                </a:solidFill>
                <a:latin typeface="Bahnschrift Condensed" pitchFamily="34" charset="0"/>
              </a:rPr>
              <a:t>    «Семья» ФП «Семейные ценности и инфраструктура культуры»</a:t>
            </a:r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81241" y="3239489"/>
            <a:ext cx="3600400" cy="3529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773" y="1440211"/>
            <a:ext cx="10873265" cy="576064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2400" dirty="0" smtClean="0">
                <a:solidFill>
                  <a:prstClr val="white"/>
                </a:solidFill>
                <a:latin typeface="Bahnschrift Condensed" pitchFamily="34" charset="0"/>
              </a:rPr>
              <a:t>  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16</a:t>
            </a:r>
            <a:r>
              <a:rPr lang="en-US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</a:t>
            </a: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,7  </a:t>
            </a:r>
            <a:r>
              <a:rPr lang="ru-RU" sz="3000" dirty="0" smtClean="0">
                <a:solidFill>
                  <a:prstClr val="white"/>
                </a:solidFill>
                <a:latin typeface="Bahnschrift Condensed" pitchFamily="34" charset="0"/>
              </a:rPr>
              <a:t>МЛН РУБЛЕЙ</a:t>
            </a:r>
            <a:endParaRPr lang="ru-RU" sz="3000" dirty="0" smtClean="0">
              <a:solidFill>
                <a:schemeClr val="bg1"/>
              </a:solidFill>
              <a:latin typeface="Bahnschrift Condensed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461" y="1509114"/>
            <a:ext cx="439512" cy="39242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24" y="3239489"/>
            <a:ext cx="3516844" cy="352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8425656" y="3298696"/>
            <a:ext cx="3464475" cy="34701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06" y="3381919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97" y="3384426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311" y="3959569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829" y="2166282"/>
            <a:ext cx="596900" cy="52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72" y="2110532"/>
            <a:ext cx="669716" cy="58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15" y="2116388"/>
            <a:ext cx="619779" cy="57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11" y="3572590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75367" y="3276489"/>
            <a:ext cx="3086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ahnschrift Condensed" panose="020B0502040204020203" pitchFamily="34" charset="0"/>
              </a:rPr>
              <a:t>Капитальный ремонт фасада МБОУ СОШ № 19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75005" y="3902697"/>
            <a:ext cx="310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ahnschrift Condensed" panose="020B0502040204020203" pitchFamily="34" charset="0"/>
              </a:rPr>
              <a:t>Оснащение средствами обучения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36564" y="3448610"/>
            <a:ext cx="330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ahnschrift Condensed" panose="020B0502040204020203" pitchFamily="34" charset="0"/>
              </a:rPr>
              <a:t>Создание модельной библиотеки, </a:t>
            </a:r>
          </a:p>
          <a:p>
            <a:pPr algn="ctr"/>
            <a:r>
              <a:rPr lang="ru-RU" b="1" dirty="0" smtClean="0">
                <a:latin typeface="Bahnschrift Condensed" panose="020B0502040204020203" pitchFamily="34" charset="0"/>
              </a:rPr>
              <a:t>ЦДБ в пгт Никель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05279" y="3239488"/>
            <a:ext cx="3184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ahnschrift Condensed" panose="020B0502040204020203" pitchFamily="34" charset="0"/>
              </a:rPr>
              <a:t>Обеспечение выплат за классное руководство </a:t>
            </a:r>
            <a:endParaRPr lang="ru-RU" b="1" dirty="0">
              <a:latin typeface="Bahnschrift Condensed" panose="020B0502040204020203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61" y="4464437"/>
            <a:ext cx="3435287" cy="22516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61" y="4464438"/>
            <a:ext cx="1722044" cy="22516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405" y="4464436"/>
            <a:ext cx="1800199" cy="225162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894" y="3839354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692132" y="3764197"/>
            <a:ext cx="3333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Bahnschrift Condensed" panose="020B0502040204020203" pitchFamily="34" charset="0"/>
              </a:rPr>
              <a:t>Обеспечение </a:t>
            </a:r>
            <a:r>
              <a:rPr lang="ru-RU" b="1" dirty="0" smtClean="0">
                <a:solidFill>
                  <a:prstClr val="black"/>
                </a:solidFill>
                <a:latin typeface="Bahnschrift Condensed" panose="020B0502040204020203" pitchFamily="34" charset="0"/>
              </a:rPr>
              <a:t>деятельности советников директоров школ </a:t>
            </a:r>
            <a:endParaRPr lang="ru-RU" b="1" dirty="0">
              <a:solidFill>
                <a:prstClr val="black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17" y="4464438"/>
            <a:ext cx="3396606" cy="225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1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79213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НАПРАВЛЕНИЯ РАСХОДОВАНИЯ СРЕДСТВ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8774" y="2232298"/>
            <a:ext cx="1800258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Образование</a:t>
            </a:r>
          </a:p>
          <a:p>
            <a:pPr marL="361950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2 196,</a:t>
            </a:r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</a:t>
            </a:r>
            <a:r>
              <a:rPr lang="ru-RU" sz="2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+ 327,2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92,7%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08774" y="3960490"/>
            <a:ext cx="1800258" cy="170753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Комфортная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среда       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проживания </a:t>
            </a:r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319,9</a:t>
            </a:r>
            <a:r>
              <a:rPr lang="ru-RU" sz="2400" b="1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- 90,8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87,1%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26795" y="2232299"/>
            <a:ext cx="1682437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Культура</a:t>
            </a:r>
          </a:p>
          <a:p>
            <a:pPr marL="361950"/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marL="361950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284,4</a:t>
            </a:r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-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146,8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99,6%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99" y="2117760"/>
            <a:ext cx="477997" cy="4791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829177"/>
            <a:ext cx="495652" cy="50483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625456" y="2232298"/>
            <a:ext cx="5256583" cy="424847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Муниципальное управление и гражданское  общество </a:t>
            </a:r>
          </a:p>
          <a:p>
            <a:pPr marL="361950"/>
            <a:r>
              <a:rPr lang="ru-RU" sz="2000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303,7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          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+ 5,5  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            Исполнено</a:t>
            </a:r>
            <a:r>
              <a:rPr lang="ru-RU" sz="1400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99,1%</a:t>
            </a:r>
          </a:p>
          <a:p>
            <a:pPr marL="361950"/>
            <a:endParaRPr lang="ru-RU" sz="600" b="1" dirty="0" smtClean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Муниципальное имущество и земельные ресурсы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230,4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+123,9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2024 году             Исполнено 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58,4%</a:t>
            </a:r>
          </a:p>
          <a:p>
            <a:pPr marL="361950" lvl="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социальной стабильности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 </a:t>
            </a:r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97,6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+ 9,1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2024 году                 Исполнено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92,8%</a:t>
            </a:r>
          </a:p>
          <a:p>
            <a:pPr marL="361950" lvl="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Муниципальные финансы 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 </a:t>
            </a:r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68,6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+0,3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2024 году                 Исполнено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  99,2%</a:t>
            </a:r>
          </a:p>
          <a:p>
            <a:pPr marL="361950"/>
            <a:endParaRPr lang="ru-RU" sz="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Молодежная политика</a:t>
            </a:r>
          </a:p>
          <a:p>
            <a:pPr marL="361950"/>
            <a:r>
              <a:rPr lang="ru-RU" sz="1600" b="1" dirty="0" smtClean="0">
                <a:solidFill>
                  <a:srgbClr val="4482E6"/>
                </a:solidFill>
                <a:latin typeface="Bahnschrift Condensed" pitchFamily="34" charset="0"/>
              </a:rPr>
              <a:t>      </a:t>
            </a:r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17,3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млн рублей                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-13,6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                 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98,6% </a:t>
            </a:r>
          </a:p>
          <a:p>
            <a:pPr marL="361950" lvl="0"/>
            <a:endParaRPr lang="ru-RU" sz="6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Энергосбережение и повышение энергетической эффективности</a:t>
            </a:r>
            <a:endParaRPr lang="ru-RU" sz="14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</a:t>
            </a:r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0,02</a:t>
            </a:r>
            <a:r>
              <a:rPr lang="ru-RU" sz="14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млн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рублей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      </a:t>
            </a:r>
            <a:r>
              <a:rPr lang="ru-RU" sz="1600" b="1" dirty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-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0,5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2024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году 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Исполнено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 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73,5%</a:t>
            </a:r>
          </a:p>
          <a:p>
            <a:pPr marL="361950"/>
            <a:endParaRPr lang="ru-RU" sz="600" b="1" dirty="0" smtClean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361950"/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Экономический потенциал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 lvl="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</a:t>
            </a:r>
            <a:r>
              <a:rPr lang="ru-RU" sz="1400" b="1" dirty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4482E6"/>
                </a:solidFill>
                <a:latin typeface="Bahnschrift Condensed" pitchFamily="34" charset="0"/>
              </a:rPr>
              <a:t>      </a:t>
            </a:r>
            <a:r>
              <a:rPr lang="ru-RU" sz="20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1,5</a:t>
            </a:r>
            <a:r>
              <a:rPr lang="ru-RU" sz="1600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млн рублей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</a:t>
            </a: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+1,4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к 2024 </a:t>
            </a:r>
            <a:r>
              <a:rPr lang="ru-RU" sz="1400" dirty="0">
                <a:solidFill>
                  <a:prstClr val="black"/>
                </a:solidFill>
                <a:latin typeface="Bahnschrift Condensed" pitchFamily="34" charset="0"/>
              </a:rPr>
              <a:t>году            </a:t>
            </a:r>
            <a:r>
              <a:rPr lang="ru-RU" sz="1400" dirty="0" smtClean="0">
                <a:solidFill>
                  <a:prstClr val="black"/>
                </a:solidFill>
                <a:latin typeface="Bahnschrift Condensed" pitchFamily="34" charset="0"/>
              </a:rPr>
              <a:t>        Исполнено</a:t>
            </a:r>
            <a:r>
              <a:rPr lang="ru-RU" sz="1400" b="1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Bahnschrift Condensed" pitchFamily="34" charset="0"/>
              </a:rPr>
              <a:t>99,4%</a:t>
            </a:r>
            <a:endParaRPr lang="ru-RU" sz="1400" b="1" dirty="0">
              <a:solidFill>
                <a:srgbClr val="F79646">
                  <a:lumMod val="75000"/>
                </a:srgbClr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                                             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032" y="2067458"/>
            <a:ext cx="734412" cy="58393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360" y="5715069"/>
            <a:ext cx="376988" cy="507467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926546" y="3960490"/>
            <a:ext cx="1682686" cy="170753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Физическая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культура и спорт</a:t>
            </a:r>
          </a:p>
          <a:p>
            <a:pPr marL="361950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118,4</a:t>
            </a:r>
            <a:r>
              <a:rPr lang="ru-RU" sz="22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+ 4,6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к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2024 году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99,8%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004" y="3380794"/>
            <a:ext cx="391940" cy="391940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1008775" y="5715069"/>
            <a:ext cx="5472666" cy="765701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Непрограммная деятельность </a:t>
            </a:r>
            <a:r>
              <a:rPr lang="ru-RU" sz="24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88,9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+ 39,0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</a:t>
            </a:r>
          </a:p>
          <a:p>
            <a:pPr marL="361950"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94,7%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92" y="5622582"/>
            <a:ext cx="566362" cy="516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360" y="4500884"/>
            <a:ext cx="365516" cy="440098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08774" y="1518669"/>
            <a:ext cx="6004148" cy="497605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dirty="0" smtClean="0">
                <a:solidFill>
                  <a:schemeClr val="bg1"/>
                </a:solidFill>
                <a:latin typeface="Bahnschrift Condensed" pitchFamily="34" charset="0"/>
              </a:rPr>
              <a:t>  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3 908,5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 /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+161,2 </a:t>
            </a:r>
            <a:r>
              <a:rPr lang="ru-RU" sz="24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 (+4,3%)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012922" y="1498363"/>
            <a:ext cx="4869117" cy="5179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algn="ctr"/>
            <a:r>
              <a:rPr lang="ru-RU" sz="2800" dirty="0" smtClean="0">
                <a:solidFill>
                  <a:srgbClr val="FFFFFF"/>
                </a:solidFill>
                <a:latin typeface="Bahnschrift Condensed" pitchFamily="34" charset="0"/>
              </a:rPr>
              <a:t>ИСПОЛНЕНО </a:t>
            </a:r>
            <a:r>
              <a:rPr lang="ru-RU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94,3%</a:t>
            </a:r>
            <a:r>
              <a:rPr lang="ru-RU" sz="2800" b="1" dirty="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</a:p>
          <a:p>
            <a:pPr algn="ctr"/>
            <a:endParaRPr lang="ru-RU" sz="2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18" y="3791192"/>
            <a:ext cx="574648" cy="580800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4681240" y="2232299"/>
            <a:ext cx="1800200" cy="1543672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Транспортная система </a:t>
            </a:r>
          </a:p>
          <a:p>
            <a:pPr marL="447675"/>
            <a:endParaRPr lang="ru-RU" sz="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200" b="1" dirty="0" smtClean="0">
              <a:solidFill>
                <a:srgbClr val="4482E6"/>
              </a:solidFill>
              <a:latin typeface="Bahnschrift Condensed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147,9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</a:t>
            </a:r>
            <a:r>
              <a:rPr lang="ru-RU" sz="2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- 102,2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99,5%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416" y="3960490"/>
            <a:ext cx="361457" cy="425178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4681240" y="3927380"/>
            <a:ext cx="1800200" cy="1740644"/>
          </a:xfrm>
          <a:prstGeom prst="rect">
            <a:avLst/>
          </a:prstGeom>
          <a:solidFill>
            <a:schemeClr val="bg1"/>
          </a:solidFill>
          <a:ln w="19050">
            <a:solidFill>
              <a:srgbClr val="44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Обеспечение</a:t>
            </a:r>
          </a:p>
          <a:p>
            <a:pPr marL="361950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общественного</a:t>
            </a:r>
          </a:p>
          <a:p>
            <a:pPr marL="361950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порядка </a:t>
            </a:r>
          </a:p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33,2</a:t>
            </a:r>
            <a:r>
              <a:rPr lang="ru-RU" sz="2400" b="1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+ 4,4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к 2024 году </a:t>
            </a: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Исполнено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98,7%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84" y="3841639"/>
            <a:ext cx="556287" cy="52274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360" y="2274341"/>
            <a:ext cx="365515" cy="47523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00C921C9-D2B9-5F42-8AD6-08069C2AC7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65273" y="2807285"/>
            <a:ext cx="355600" cy="3937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54F9EF3F-955B-9040-8964-B284947534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25933" y="2145325"/>
            <a:ext cx="423969" cy="42396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6C3D1223-9E2F-C74B-8C20-8D6A006437F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56004" y="5102426"/>
            <a:ext cx="355600" cy="439522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B4AF8B93-A40B-A646-B4A9-983E99F3E27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06899" y="1572898"/>
            <a:ext cx="355600" cy="3175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1249" y="3416239"/>
            <a:ext cx="253450" cy="25345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58661" y="3416239"/>
            <a:ext cx="253450" cy="25345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33103" y="3490871"/>
            <a:ext cx="253450" cy="25345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59473" y="5378344"/>
            <a:ext cx="253450" cy="25345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41067" y="5378993"/>
            <a:ext cx="253450" cy="25345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28676" y="5368613"/>
            <a:ext cx="253450" cy="25345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082415" y="6127157"/>
            <a:ext cx="253450" cy="25345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00596" y="2558036"/>
            <a:ext cx="253450" cy="25345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25409" y="3162789"/>
            <a:ext cx="253450" cy="25345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02702" y="3744321"/>
            <a:ext cx="253450" cy="25345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25409" y="4361798"/>
            <a:ext cx="253450" cy="2534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25409" y="4975701"/>
            <a:ext cx="253450" cy="25345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226272" y="5588344"/>
            <a:ext cx="253450" cy="2534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414" y="6178619"/>
            <a:ext cx="249238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5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16074"/>
            <a:ext cx="11018520" cy="630030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93008" y="648122"/>
            <a:ext cx="6812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ОБРАЗОВАНИЕ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05012" y="1171342"/>
            <a:ext cx="2727920" cy="63044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2 196,9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  <a:endParaRPr lang="ru-RU" sz="1400" dirty="0" smtClean="0">
              <a:solidFill>
                <a:schemeClr val="bg1"/>
              </a:solidFill>
              <a:latin typeface="Bahnschrift Condensed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62689" y="1178708"/>
            <a:ext cx="4158911" cy="414993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Организация бесплатным питанием и молоком обучающихся</a:t>
            </a:r>
          </a:p>
          <a:p>
            <a:pPr algn="ctr"/>
            <a:r>
              <a:rPr lang="en-US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</a:t>
            </a:r>
            <a:r>
              <a:rPr lang="ru-RU" sz="3500" b="1" u="sng" dirty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7</a:t>
            </a:r>
            <a:r>
              <a:rPr lang="en-US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</a:t>
            </a:r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  <a:r>
              <a:rPr lang="ru-RU" sz="22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из них:</a:t>
            </a: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бесплатным горячим питанием обучающихся 1-4 классов, в </a:t>
            </a:r>
            <a:r>
              <a:rPr lang="ru-RU" sz="1500" dirty="0" err="1" smtClean="0">
                <a:solidFill>
                  <a:schemeClr val="tx1"/>
                </a:solidFill>
                <a:latin typeface="Bahnschrift Condensed" pitchFamily="34" charset="0"/>
              </a:rPr>
              <a:t>т.ч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.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д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вухразовым льготным категориям</a:t>
            </a:r>
          </a:p>
          <a:p>
            <a:pPr marL="809625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бесплатным питанием обучающихся 5-11 классов (льготные категории)</a:t>
            </a:r>
          </a:p>
          <a:p>
            <a:pPr marL="809625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о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беспечение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бесплатным молоком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учащихся 1-4 классов</a:t>
            </a:r>
          </a:p>
          <a:p>
            <a:pPr marL="809625" algn="ctr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09625" algn="ctr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Обеспечены горячим питанием и молоком 100% обучающихся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932" y="1081664"/>
            <a:ext cx="600754" cy="4785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2689" y="2520330"/>
            <a:ext cx="8398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38,9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17143" y="3240410"/>
            <a:ext cx="78537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4,9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17143" y="3993701"/>
            <a:ext cx="7738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3,3</a:t>
            </a:r>
          </a:p>
          <a:p>
            <a:pPr algn="ctr"/>
            <a:r>
              <a:rPr lang="ru-RU" sz="1200" dirty="0" smtClean="0">
                <a:latin typeface="Bahnschrift Condensed" pitchFamily="34" charset="0"/>
              </a:rPr>
              <a:t>млн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2" y="1216926"/>
            <a:ext cx="413025" cy="491188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905012" y="1929684"/>
            <a:ext cx="2727920" cy="468052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21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Финансовое обеспечение образовательной деятельности</a:t>
            </a:r>
          </a:p>
          <a:p>
            <a:pPr marL="361950" algn="ctr"/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1 573,4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 Образовательные учреждения Печенгского округа:</a:t>
            </a:r>
            <a:endParaRPr lang="ru-RU" sz="8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ctr"/>
            <a:endParaRPr lang="ru-RU" sz="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Bahnschrift Condensed" pitchFamily="34" charset="0"/>
              </a:rPr>
              <a:t>        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детских садов</a:t>
            </a:r>
          </a:p>
          <a:p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        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445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воспитанников</a:t>
            </a:r>
            <a:endParaRPr lang="en-US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        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общеобразовательных организаций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3 844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учащихся</a:t>
            </a:r>
            <a:endParaRPr lang="en-US" sz="13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Bahnschrift Condensed" pitchFamily="34" charset="0"/>
              </a:rPr>
              <a:t>       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учреждения дополнительного</a:t>
            </a:r>
          </a:p>
          <a:p>
            <a:r>
              <a:rPr lang="ru-RU" sz="13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tx1"/>
                </a:solidFill>
                <a:latin typeface="Bahnschrift Condensed" pitchFamily="34" charset="0"/>
              </a:rPr>
              <a:t>          образования</a:t>
            </a:r>
          </a:p>
          <a:p>
            <a:r>
              <a:rPr lang="ru-RU" sz="1300" dirty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300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1 863 </a:t>
            </a:r>
            <a:r>
              <a:rPr lang="ru-RU" sz="1300" dirty="0">
                <a:solidFill>
                  <a:prstClr val="black"/>
                </a:solidFill>
                <a:latin typeface="Bahnschrift Condensed" pitchFamily="34" charset="0"/>
              </a:rPr>
              <a:t>учащихся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   </a:t>
            </a:r>
          </a:p>
          <a:p>
            <a:endParaRPr lang="ru-RU" sz="200" u="sng" dirty="0">
              <a:solidFill>
                <a:schemeClr val="tx1"/>
              </a:solidFill>
              <a:latin typeface="Bahnschrift Condensed" pitchFamily="34" charset="0"/>
            </a:endParaRP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598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Bahnschrift Condensed" pitchFamily="34" charset="0"/>
              </a:rPr>
              <a:t>педагогов, воспитателей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         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39" y="1929684"/>
            <a:ext cx="447945" cy="4639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68" y="4333927"/>
            <a:ext cx="285565" cy="19344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68" y="4945147"/>
            <a:ext cx="285565" cy="19344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67" y="5533717"/>
            <a:ext cx="285565" cy="193447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 flipH="1">
            <a:off x="8073993" y="1178708"/>
            <a:ext cx="3808039" cy="313815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09625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Поддержка педагогов</a:t>
            </a:r>
            <a:endParaRPr lang="en-US" sz="15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Выплата </a:t>
            </a:r>
            <a:r>
              <a:rPr lang="ru-RU" sz="1500" dirty="0">
                <a:solidFill>
                  <a:prstClr val="black"/>
                </a:solidFill>
                <a:latin typeface="Bahnschrift Condensed" pitchFamily="34" charset="0"/>
              </a:rPr>
              <a:t>вознаграждения за классное руководство (кураторство) педагогам муниципальных и областных учреждений</a:t>
            </a:r>
          </a:p>
          <a:p>
            <a:pPr marL="809625" lvl="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Обеспечение деятельности советников директоров по воспитанию и взаимодействию с детскими общественными объединениями</a:t>
            </a:r>
          </a:p>
          <a:p>
            <a:pPr marL="809625" lvl="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Выплаты </a:t>
            </a:r>
            <a:r>
              <a:rPr lang="ru-RU" sz="1500" dirty="0">
                <a:solidFill>
                  <a:prstClr val="black"/>
                </a:solidFill>
                <a:latin typeface="Bahnschrift Condensed" pitchFamily="34" charset="0"/>
              </a:rPr>
              <a:t>педагогическим работникам общеобразовательных учреждений за руководство школьными спортивными </a:t>
            </a:r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клубами</a:t>
            </a:r>
          </a:p>
          <a:p>
            <a:pPr marL="809625" lvl="0"/>
            <a:endParaRPr lang="ru-RU" sz="8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610" y="1081664"/>
            <a:ext cx="504056" cy="53058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8074001" y="1681554"/>
            <a:ext cx="9277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63,3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141817" y="2376314"/>
            <a:ext cx="7920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6,5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137625" y="3347370"/>
            <a:ext cx="7920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1,</a:t>
            </a:r>
            <a:r>
              <a:rPr lang="ru-RU" sz="2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676" y="6304523"/>
            <a:ext cx="253450" cy="253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6961" y="4821742"/>
            <a:ext cx="253450" cy="253450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762689" y="5451326"/>
            <a:ext cx="4158911" cy="117346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24000" algn="ctr">
              <a:lnSpc>
                <a:spcPts val="21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Компенсация части родительской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платы за присмотр и уход за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детьми </a:t>
            </a:r>
          </a:p>
          <a:p>
            <a:pPr marL="447675" algn="ctr"/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18,7</a:t>
            </a:r>
            <a:r>
              <a:rPr lang="ru-RU" sz="2200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083890" y="4430650"/>
            <a:ext cx="3798146" cy="219413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24000" algn="ctr">
              <a:lnSpc>
                <a:spcPts val="21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Организация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оздоровительной кампании    детей, в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т.ч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. 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ВОПРы</a:t>
            </a:r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447675" algn="ctr"/>
            <a:endParaRPr lang="ru-RU" sz="1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endParaRPr lang="ru-RU" sz="12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447675" algn="ctr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        </a:t>
            </a:r>
          </a:p>
          <a:p>
            <a:pPr marL="447675" algn="ctr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          </a:t>
            </a:r>
            <a:endParaRPr lang="ru-RU" sz="1000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447675" algn="ctr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E2CC7CA0-0EB6-0142-B5AA-A7754910FB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6501" y="5375708"/>
            <a:ext cx="508251" cy="43818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3" name="TextBox 32"/>
          <p:cNvSpPr txBox="1"/>
          <p:nvPr/>
        </p:nvSpPr>
        <p:spPr>
          <a:xfrm>
            <a:off x="8156866" y="5271632"/>
            <a:ext cx="84485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  <a:r>
              <a:rPr lang="ru-RU" sz="35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2,0</a:t>
            </a:r>
          </a:p>
          <a:p>
            <a:pPr algn="ctr"/>
            <a:r>
              <a:rPr lang="ru-RU" sz="1200" dirty="0">
                <a:latin typeface="Bahnschrift Condensed" pitchFamily="34" charset="0"/>
              </a:rPr>
              <a:t>м</a:t>
            </a:r>
            <a:r>
              <a:rPr lang="ru-RU" sz="1200" dirty="0" smtClean="0">
                <a:latin typeface="Bahnschrift Condensed" pitchFamily="34" charset="0"/>
              </a:rPr>
              <a:t>лн рублей</a:t>
            </a:r>
            <a:endParaRPr lang="ru-RU" sz="1200" dirty="0">
              <a:latin typeface="Bahnschrift Condense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610" y="4430650"/>
            <a:ext cx="449776" cy="48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22" y="5075192"/>
            <a:ext cx="2736302" cy="148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5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546379" y="1402856"/>
            <a:ext cx="3140819" cy="278479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algn="ctr">
              <a:lnSpc>
                <a:spcPts val="1900"/>
              </a:lnSpc>
            </a:pP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Капитальный ремонт фасада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здания и входных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групп МБОУ СОШ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№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19, оснащение средствами обучения</a:t>
            </a:r>
          </a:p>
          <a:p>
            <a:pPr marL="361950" algn="ctr"/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79,9</a:t>
            </a:r>
            <a:r>
              <a:rPr lang="ru-RU" sz="3200" u="sng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</a:t>
            </a:r>
          </a:p>
          <a:p>
            <a:pPr marL="361950" algn="ctr"/>
            <a:endParaRPr lang="ru-RU" sz="500" u="sng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ctr"/>
            <a:endParaRPr lang="ru-RU" sz="500" u="sng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47059" y="792138"/>
            <a:ext cx="6886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ОБРАЗОВАНИЕ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48432" y="1363834"/>
            <a:ext cx="4968552" cy="554898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24000" algn="ctr">
              <a:lnSpc>
                <a:spcPts val="2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Гранты на реализацию проекта Арктическая школа (софинансирование)</a:t>
            </a:r>
          </a:p>
          <a:p>
            <a:pPr algn="ctr"/>
            <a:r>
              <a:rPr lang="ru-RU" sz="3600" b="1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  </a:t>
            </a:r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</a:t>
            </a:r>
            <a:r>
              <a:rPr lang="en-US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,</a:t>
            </a:r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4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u="sng" dirty="0" smtClean="0">
                <a:solidFill>
                  <a:schemeClr val="tx1"/>
                </a:solidFill>
                <a:latin typeface="Bahnschrift Condensed" pitchFamily="34" charset="0"/>
              </a:rPr>
              <a:t>млн рублей </a:t>
            </a:r>
            <a:endParaRPr lang="en-US" u="sng" dirty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r>
              <a:rPr lang="ru-RU" sz="1500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     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Ремонт </a:t>
            </a:r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спортивного зала в МБДОУ №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1 в МБДОУ №2</a:t>
            </a:r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 Создание </a:t>
            </a:r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профильных инженерных классов в МБУ СОШ №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19</a:t>
            </a:r>
          </a:p>
          <a:p>
            <a:pPr algn="just"/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          Ремонт </a:t>
            </a:r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и оснащение кабинета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робототехники в  </a:t>
            </a:r>
            <a:r>
              <a:rPr lang="ru-RU" sz="1500" b="1" dirty="0">
                <a:solidFill>
                  <a:schemeClr val="tx1"/>
                </a:solidFill>
                <a:latin typeface="Bahnschrift Condensed" pitchFamily="34" charset="0"/>
              </a:rPr>
              <a:t>МБУ ДО ДДТ № </a:t>
            </a:r>
            <a:r>
              <a:rPr lang="ru-RU" sz="1500" b="1" dirty="0" smtClean="0">
                <a:solidFill>
                  <a:schemeClr val="tx1"/>
                </a:solidFill>
                <a:latin typeface="Bahnschrift Condensed" pitchFamily="34" charset="0"/>
              </a:rPr>
              <a:t>2</a:t>
            </a:r>
          </a:p>
          <a:p>
            <a:pPr algn="just"/>
            <a:endParaRPr lang="ru-RU" sz="1500" b="1" dirty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algn="just"/>
            <a:endParaRPr lang="ru-RU" sz="1500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just"/>
            <a:endParaRPr lang="ru-RU" sz="15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500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6379" y="4248522"/>
            <a:ext cx="6281639" cy="2664295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lvl="0" algn="ctr">
              <a:lnSpc>
                <a:spcPts val="22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     Обновление МТБ, ремонты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образовательных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учреждений </a:t>
            </a:r>
          </a:p>
          <a:p>
            <a:pPr marL="266700" lvl="0" algn="ctr"/>
            <a:r>
              <a:rPr lang="ru-RU" sz="3200" b="1" dirty="0" smtClean="0">
                <a:solidFill>
                  <a:srgbClr val="4482E6"/>
                </a:solidFill>
                <a:latin typeface="Bahnschrift Condensed" pitchFamily="34" charset="0"/>
              </a:rPr>
              <a:t>  </a:t>
            </a:r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35,0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u="sng" dirty="0" smtClean="0">
                <a:solidFill>
                  <a:prstClr val="black"/>
                </a:solidFill>
                <a:latin typeface="Bahnschrift Condensed" pitchFamily="34" charset="0"/>
              </a:rPr>
              <a:t>млн рублей </a:t>
            </a:r>
            <a:endParaRPr lang="ru-RU" sz="1400" b="1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266700" lvl="0"/>
            <a:endParaRPr lang="ru-RU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lvl="0" algn="ctr"/>
            <a:endParaRPr lang="ru-RU" sz="1600" dirty="0" smtClean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738157" y="1402858"/>
            <a:ext cx="3031315" cy="27847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04000" lvl="0" algn="ctr">
              <a:lnSpc>
                <a:spcPts val="2000"/>
              </a:lnSpc>
            </a:pPr>
            <a:r>
              <a:rPr lang="ru-RU" sz="2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Награждение выпускников медалистов</a:t>
            </a:r>
          </a:p>
          <a:p>
            <a:pPr marL="809625" lvl="0" algn="ctr"/>
            <a:r>
              <a:rPr lang="ru-RU" sz="35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0,5</a:t>
            </a:r>
            <a:r>
              <a:rPr lang="ru-RU" sz="2200" u="sng" dirty="0" smtClean="0">
                <a:solidFill>
                  <a:prstClr val="black"/>
                </a:solidFill>
                <a:latin typeface="Bahnschrift Condensed" pitchFamily="34" charset="0"/>
              </a:rPr>
              <a:t> </a:t>
            </a:r>
            <a:r>
              <a:rPr lang="ru-RU" u="sng" dirty="0">
                <a:solidFill>
                  <a:prstClr val="black"/>
                </a:solidFill>
                <a:latin typeface="Bahnschrift Condensed" pitchFamily="34" charset="0"/>
              </a:rPr>
              <a:t>млн рублей </a:t>
            </a:r>
            <a:endParaRPr lang="ru-RU" u="sng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lvl="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 </a:t>
            </a:r>
          </a:p>
          <a:p>
            <a:pPr lvl="0"/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        </a:t>
            </a:r>
            <a:endParaRPr lang="ru-RU" sz="15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26" y="4235325"/>
            <a:ext cx="596438" cy="49291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CF49562D-46F6-CB4F-8498-D6D625EAD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018" y="1344880"/>
            <a:ext cx="602988" cy="6103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062" y="2413202"/>
            <a:ext cx="253450" cy="25345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8630" y="2666652"/>
            <a:ext cx="253450" cy="2534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842" y="2907494"/>
            <a:ext cx="24923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536" y="3358694"/>
            <a:ext cx="4129434" cy="17796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26" y="1377800"/>
            <a:ext cx="480737" cy="5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915" y="2539926"/>
            <a:ext cx="2937798" cy="15983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64" y="5396040"/>
            <a:ext cx="3111647" cy="15111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437" y="5184626"/>
            <a:ext cx="2378547" cy="17272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842" y="5184626"/>
            <a:ext cx="2540638" cy="17272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59" y="2920102"/>
            <a:ext cx="2866163" cy="12270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450F1599-F5F6-5347-BFBD-CD96E435F4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67332" y="1426333"/>
            <a:ext cx="439773" cy="528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400" y="5387975"/>
            <a:ext cx="3063517" cy="150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КУЛЬТУРА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 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823" y="1368202"/>
            <a:ext cx="3239101" cy="532013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en-US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284,4</a:t>
            </a:r>
            <a:r>
              <a:rPr lang="ru-RU" sz="3500" dirty="0" smtClean="0">
                <a:solidFill>
                  <a:schemeClr val="bg1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913848" y="2016273"/>
            <a:ext cx="3263335" cy="2664298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2100"/>
              </a:lnSpc>
            </a:pP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Финансовое обеспечение деятельности муниципальных учреждений</a:t>
            </a:r>
          </a:p>
          <a:p>
            <a:pPr marL="361950" algn="just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14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sz="8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учреждения культуры</a:t>
            </a:r>
          </a:p>
          <a:p>
            <a:pPr marL="361950" algn="just"/>
            <a:r>
              <a:rPr lang="ru-RU" sz="14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</a:t>
            </a:r>
            <a:r>
              <a:rPr lang="ru-RU" sz="1400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Bahnschrift Condensed" pitchFamily="34" charset="0"/>
              </a:rPr>
              <a:t>учреждения дополнительного  образования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913848" y="4824586"/>
            <a:ext cx="3262076" cy="1653209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19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Организация и проведение значимых культурно-массовых мероприятий</a:t>
            </a:r>
          </a:p>
          <a:p>
            <a:pPr marL="361950" algn="ctr"/>
            <a:endParaRPr lang="ru-RU" sz="5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44936" y="5769905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9,2</a:t>
            </a:r>
            <a:r>
              <a:rPr lang="ru-RU" sz="3200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млн рублей</a:t>
            </a:r>
            <a:endParaRPr lang="ru-RU" sz="1600" dirty="0">
              <a:latin typeface="Bahnschrift Condensed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53" y="1366243"/>
            <a:ext cx="515010" cy="50849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656904" y="2940719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247,7</a:t>
            </a:r>
            <a:r>
              <a:rPr lang="ru-RU" sz="32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215821" y="1440211"/>
            <a:ext cx="7666219" cy="5037584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8000" algn="ctr">
              <a:lnSpc>
                <a:spcPts val="2100"/>
              </a:lnSpc>
            </a:pPr>
            <a:r>
              <a:rPr lang="ru-RU" sz="2400" b="1" dirty="0">
                <a:solidFill>
                  <a:prstClr val="black"/>
                </a:solidFill>
                <a:latin typeface="Bahnschrift Condensed" pitchFamily="34" charset="0"/>
              </a:rPr>
              <a:t>У</a:t>
            </a:r>
            <a:r>
              <a:rPr lang="ru-RU" sz="2400" b="1" dirty="0" smtClean="0">
                <a:solidFill>
                  <a:prstClr val="black"/>
                </a:solidFill>
                <a:latin typeface="Bahnschrift Condensed" pitchFamily="34" charset="0"/>
              </a:rPr>
              <a:t>крепление </a:t>
            </a:r>
            <a:r>
              <a:rPr lang="ru-RU" sz="2400" b="1" dirty="0">
                <a:solidFill>
                  <a:prstClr val="black"/>
                </a:solidFill>
                <a:latin typeface="Bahnschrift Condensed" pitchFamily="34" charset="0"/>
              </a:rPr>
              <a:t>материально-технической базы </a:t>
            </a:r>
            <a:r>
              <a:rPr lang="ru-RU" sz="2400" b="1" dirty="0" smtClean="0">
                <a:solidFill>
                  <a:prstClr val="black"/>
                </a:solidFill>
                <a:latin typeface="Bahnschrift Condensed" pitchFamily="34" charset="0"/>
              </a:rPr>
              <a:t>учреждений</a:t>
            </a:r>
          </a:p>
          <a:p>
            <a:pPr marL="361950" algn="just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144000" algn="just">
              <a:lnSpc>
                <a:spcPts val="1900"/>
              </a:lnSpc>
            </a:pPr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144000" algn="just">
              <a:lnSpc>
                <a:spcPts val="1900"/>
              </a:lnSpc>
            </a:pP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Монтаж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узла учета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ТЭ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в центральной детской библиотеке, пгт.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Никель</a:t>
            </a:r>
          </a:p>
          <a:p>
            <a:pPr marL="144000" algn="just">
              <a:lnSpc>
                <a:spcPts val="1900"/>
              </a:lnSpc>
            </a:pP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Ремонт фасада и крыльца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здания центральной детской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библиотеки, пгт Никель</a:t>
            </a:r>
          </a:p>
          <a:p>
            <a:pPr marL="144000" algn="just">
              <a:lnSpc>
                <a:spcPts val="1900"/>
              </a:lnSpc>
            </a:pP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Создание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выставочного комплекса, посвященного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СВО, музей</a:t>
            </a:r>
          </a:p>
          <a:p>
            <a:pPr marL="144000" algn="just">
              <a:lnSpc>
                <a:spcPts val="1900"/>
              </a:lnSpc>
            </a:pP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Приобретение, установка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ели уличной, светодиодных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гирлянд, звуковой аппаратуры , г. Заполярный</a:t>
            </a:r>
          </a:p>
          <a:p>
            <a:pPr marL="144000" algn="just">
              <a:lnSpc>
                <a:spcPts val="1900"/>
              </a:lnSpc>
            </a:pP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      Поставка стульев в актовый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зал в МБУ ДО «ДМШ», пгт.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Никель</a:t>
            </a:r>
          </a:p>
          <a:p>
            <a:pPr marL="361950" algn="just"/>
            <a:endParaRPr lang="ru-RU" sz="16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361950" algn="just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985496" y="163512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9,6</a:t>
            </a:r>
            <a:r>
              <a:rPr lang="ru-RU" sz="2900" u="sng" dirty="0" smtClean="0">
                <a:solidFill>
                  <a:srgbClr val="0070C0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7" y="1954252"/>
            <a:ext cx="569992" cy="631064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04" y="3632624"/>
            <a:ext cx="253450" cy="25345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04" y="3998578"/>
            <a:ext cx="253450" cy="2534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255" y="2184173"/>
            <a:ext cx="253450" cy="25345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255" y="2941617"/>
            <a:ext cx="253450" cy="253450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255" y="2437623"/>
            <a:ext cx="253450" cy="25345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255" y="3176292"/>
            <a:ext cx="253450" cy="25345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255" y="2691073"/>
            <a:ext cx="253450" cy="25345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052" y="1313171"/>
            <a:ext cx="517856" cy="5370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77" y="3606365"/>
            <a:ext cx="2376263" cy="2809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254" y="3606365"/>
            <a:ext cx="2215193" cy="28098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506" y="3250659"/>
            <a:ext cx="2808312" cy="16322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506" y="4896595"/>
            <a:ext cx="2808312" cy="151964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B04989BD-E161-9C4A-A464-A4755D380E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8125" y="4795276"/>
            <a:ext cx="46528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9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2140" y="288370"/>
            <a:ext cx="11018520" cy="647784"/>
          </a:xfrm>
        </p:spPr>
        <p:txBody>
          <a:bodyPr>
            <a:norm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ИСПОЛНЕНИЕ БЮДЖЕТА </a:t>
            </a:r>
            <a:r>
              <a:rPr lang="ru-RU" sz="2500" dirty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ОКРУГА </a:t>
            </a:r>
            <a:r>
              <a:rPr lang="ru-RU" sz="2500" dirty="0" smtClean="0">
                <a:solidFill>
                  <a:prstClr val="black">
                    <a:tint val="75000"/>
                  </a:prstClr>
                </a:solidFill>
                <a:latin typeface="Bahnschrift Condensed" pitchFamily="34" charset="0"/>
                <a:ea typeface="+mn-ea"/>
                <a:cs typeface="+mn-cs"/>
              </a:rPr>
              <a:t>ЗА 2025 ГОД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65016" y="79213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r>
              <a:rPr lang="ru-RU" sz="2800" dirty="0" smtClean="0">
                <a:latin typeface="Bahnschrift Condensed" pitchFamily="34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ФИЗИЧЕСКАЯ КУЛЬТУРА И СПОРТ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hnschrift Condensed" pitchFamily="34" charset="0"/>
              </a:rPr>
              <a:t>-</a:t>
            </a:r>
            <a:endParaRPr lang="ru-RU" sz="2800" dirty="0">
              <a:solidFill>
                <a:srgbClr val="0070C0"/>
              </a:solidFill>
              <a:latin typeface="Bahnschrift Condens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899" y="532864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Налог на доходы физических лиц</a:t>
            </a:r>
          </a:p>
          <a:p>
            <a:pPr algn="ctr"/>
            <a:r>
              <a:rPr lang="ru-RU" sz="1400" b="1" dirty="0" smtClean="0">
                <a:solidFill>
                  <a:srgbClr val="FFFFFF"/>
                </a:solidFill>
                <a:latin typeface="Arial Narrow" pitchFamily="34" charset="0"/>
              </a:rPr>
              <a:t>68,6%</a:t>
            </a:r>
            <a:endParaRPr lang="ru-RU" sz="14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2807" y="1315359"/>
            <a:ext cx="3312369" cy="541457"/>
          </a:xfrm>
          <a:prstGeom prst="rect">
            <a:avLst/>
          </a:prstGeom>
          <a:solidFill>
            <a:srgbClr val="007AD6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        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11</a:t>
            </a:r>
            <a:r>
              <a:rPr lang="en-US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8,4</a:t>
            </a: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Bahnschrift Condensed" pitchFamily="34" charset="0"/>
              </a:rPr>
              <a:t>млн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72548" y="1944267"/>
            <a:ext cx="3332628" cy="2699702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24000" algn="ctr">
              <a:lnSpc>
                <a:spcPts val="22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Финансовое обеспечение деятельности МБУ ДО «ДЮСШ»</a:t>
            </a:r>
          </a:p>
          <a:p>
            <a:pPr marL="361950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sz="800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72000" algn="just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ahnschrift Condensed" pitchFamily="34" charset="0"/>
              </a:rPr>
              <a:t>     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Предоставление услуг</a:t>
            </a:r>
          </a:p>
          <a:p>
            <a:pPr marL="72000" algn="just"/>
            <a:r>
              <a:rPr lang="ru-RU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   дополнительного образования в</a:t>
            </a:r>
          </a:p>
          <a:p>
            <a:pPr marL="72000" algn="just"/>
            <a:r>
              <a:rPr lang="ru-RU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   сфере физической культуры</a:t>
            </a:r>
          </a:p>
          <a:p>
            <a:pPr marL="72000" algn="just"/>
            <a:r>
              <a:rPr lang="ru-RU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   Обеспечение доступа к объектам</a:t>
            </a:r>
          </a:p>
          <a:p>
            <a:pPr marL="72000" algn="just"/>
            <a:r>
              <a:rPr lang="ru-RU" b="1" dirty="0">
                <a:solidFill>
                  <a:schemeClr val="tx1"/>
                </a:solidFill>
                <a:latin typeface="Bahnschrift Condensed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Bahnschrift Condensed" pitchFamily="34" charset="0"/>
              </a:rPr>
              <a:t>    спорта</a:t>
            </a:r>
          </a:p>
          <a:p>
            <a:pPr marL="72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361950"/>
            <a:endParaRPr lang="ru-RU" dirty="0" smtClean="0">
              <a:solidFill>
                <a:prstClr val="black"/>
              </a:solidFill>
              <a:latin typeface="Bahnschrift Condensed" pitchFamily="34" charset="0"/>
            </a:endParaRPr>
          </a:p>
          <a:p>
            <a:pPr marL="361950"/>
            <a:endParaRPr lang="ru-RU" dirty="0">
              <a:solidFill>
                <a:prstClr val="black"/>
              </a:solidFill>
              <a:latin typeface="Bahnschrift Condensed" pitchFamily="34" charset="0"/>
            </a:endParaRPr>
          </a:p>
          <a:p>
            <a:pPr marL="809625" lvl="0"/>
            <a:endParaRPr lang="ru-RU" sz="1000" dirty="0">
              <a:solidFill>
                <a:prstClr val="black"/>
              </a:solidFill>
              <a:latin typeface="Bahnschrift Condensed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44359" y="2616331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95,4</a:t>
            </a:r>
            <a:r>
              <a:rPr lang="ru-RU" sz="3200" b="1" u="sng" dirty="0" smtClean="0">
                <a:solidFill>
                  <a:srgbClr val="4482E6"/>
                </a:solidFill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69" y="1315359"/>
            <a:ext cx="731780" cy="541457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177185" y="1375751"/>
            <a:ext cx="7523146" cy="5402273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52000" algn="ctr">
              <a:lnSpc>
                <a:spcPts val="2000"/>
              </a:lnSpc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Модернизация, обновление МТБ спортивных объектов, благоустройство территории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252000" algn="ctr">
              <a:lnSpc>
                <a:spcPts val="2000"/>
              </a:lnSpc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265113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Ремонт административно-бытового комплекса крытого хоккейного корта СК «Металлург»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Освещение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ледового дворца СК «Металлург», пгт.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Никель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Аренда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спецтехники для монтажа тентового полотна крытого хоккейного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корта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Замена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противопожарных дверей запасных выходов в СК «Металлург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»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Замена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труб ГВС питающих крытый хоккейный корт в г.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Заполярный</a:t>
            </a:r>
          </a:p>
          <a:p>
            <a:pPr marL="265113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Р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азработка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рабочей документации на монтаж охранной сигнализации ДС «Строитель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»,</a:t>
            </a:r>
          </a:p>
          <a:p>
            <a:pPr marL="265113" algn="just"/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Благоустройство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территории перед 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хоккейным кортом «Метеор», перед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СК «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Металлург»</a:t>
            </a:r>
          </a:p>
          <a:p>
            <a:pPr marL="265113" algn="just"/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У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становка </a:t>
            </a:r>
            <a:r>
              <a:rPr lang="ru-RU" sz="1600" dirty="0">
                <a:solidFill>
                  <a:schemeClr val="tx1"/>
                </a:solidFill>
                <a:latin typeface="Bahnschrift Condensed" pitchFamily="34" charset="0"/>
              </a:rPr>
              <a:t>слаботочных систем на объекте «Крытый каток с искусственным льдом для круглогодичной эксплуатации</a:t>
            </a:r>
            <a:r>
              <a:rPr lang="ru-RU" sz="1600" dirty="0" smtClean="0">
                <a:solidFill>
                  <a:schemeClr val="tx1"/>
                </a:solidFill>
                <a:latin typeface="Bahnschrift Condensed" pitchFamily="34" charset="0"/>
              </a:rPr>
              <a:t>»</a:t>
            </a:r>
          </a:p>
          <a:p>
            <a:pPr marL="265113"/>
            <a:endParaRPr lang="ru-RU" sz="16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 smtClean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828000"/>
            <a:endParaRPr lang="ru-RU" b="1" dirty="0">
              <a:solidFill>
                <a:schemeClr val="accent6">
                  <a:lumMod val="75000"/>
                </a:schemeClr>
              </a:solidFill>
              <a:latin typeface="Bahnschrift Condensed" pitchFamily="34" charset="0"/>
            </a:endParaRPr>
          </a:p>
          <a:p>
            <a:pPr marL="72000"/>
            <a:endParaRPr lang="ru-RU" b="1" dirty="0">
              <a:solidFill>
                <a:srgbClr val="4482E6"/>
              </a:solidFill>
              <a:latin typeface="Bahnschrift Condensed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72548" y="4677538"/>
            <a:ext cx="3332628" cy="2100487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/>
            <a:r>
              <a:rPr lang="ru-RU" sz="1500" dirty="0" smtClean="0">
                <a:solidFill>
                  <a:prstClr val="black"/>
                </a:solidFill>
                <a:latin typeface="Bahnschrift Condensed" pitchFamily="34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Bahnschrift Condensed" pitchFamily="34" charset="0"/>
              </a:rPr>
              <a:t>        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Массовый спорт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itchFamily="34" charset="0"/>
            </a:endParaRPr>
          </a:p>
          <a:p>
            <a:pPr marL="266700"/>
            <a:endParaRPr lang="ru-RU" sz="1500" dirty="0" smtClean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endParaRPr lang="ru-RU" sz="800" dirty="0">
              <a:solidFill>
                <a:schemeClr val="tx1"/>
              </a:solidFill>
              <a:latin typeface="Bahnschrift Condensed" pitchFamily="34" charset="0"/>
            </a:endParaRPr>
          </a:p>
          <a:p>
            <a:pPr marL="266700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23 Открытый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чемпионат России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по плаванию,г.Казань:4 золотых                                                        Чемпионат и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Первенство СЗФО по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плаванию, </a:t>
            </a:r>
            <a:r>
              <a:rPr lang="ru-RU" sz="1500" dirty="0" err="1" smtClean="0">
                <a:solidFill>
                  <a:schemeClr val="tx1"/>
                </a:solidFill>
                <a:latin typeface="Bahnschrift Condensed" pitchFamily="34" charset="0"/>
              </a:rPr>
              <a:t>г.Калининград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: 2 золото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,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2 серебро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,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1 бронза</a:t>
            </a:r>
          </a:p>
          <a:p>
            <a:pPr marL="266700" algn="just"/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«Кубок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Мурманской области по ушу-</a:t>
            </a:r>
            <a:r>
              <a:rPr lang="ru-RU" sz="1500" dirty="0" err="1">
                <a:solidFill>
                  <a:schemeClr val="tx1"/>
                </a:solidFill>
                <a:latin typeface="Bahnschrift Condensed" pitchFamily="34" charset="0"/>
              </a:rPr>
              <a:t>саньда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»: 7 </a:t>
            </a:r>
            <a:r>
              <a:rPr lang="ru-RU" sz="1500" dirty="0">
                <a:solidFill>
                  <a:schemeClr val="tx1"/>
                </a:solidFill>
                <a:latin typeface="Bahnschrift Condensed" pitchFamily="34" charset="0"/>
              </a:rPr>
              <a:t>золото, 3 серебро, 2 </a:t>
            </a:r>
            <a:r>
              <a:rPr lang="ru-RU" sz="1500" dirty="0" smtClean="0">
                <a:solidFill>
                  <a:schemeClr val="tx1"/>
                </a:solidFill>
                <a:latin typeface="Bahnschrift Condensed" pitchFamily="34" charset="0"/>
              </a:rPr>
              <a:t>бронза</a:t>
            </a:r>
            <a:endParaRPr lang="ru-RU" sz="800" dirty="0">
              <a:solidFill>
                <a:schemeClr val="tx1"/>
              </a:solidFill>
              <a:latin typeface="Bahnschrift Condensed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7539529" y="1856816"/>
            <a:ext cx="210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19,1</a:t>
            </a:r>
            <a:r>
              <a:rPr lang="ru-RU" sz="34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29" y="3281564"/>
            <a:ext cx="201069" cy="201069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17E502BD-3D90-0C41-8437-FE8095357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921" y="1372594"/>
            <a:ext cx="468370" cy="46837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2" name="Рисунок 7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51" y="5401053"/>
            <a:ext cx="201069" cy="201069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981" y="2939497"/>
            <a:ext cx="201069" cy="201069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51" y="5861255"/>
            <a:ext cx="201069" cy="201069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16" y="1889581"/>
            <a:ext cx="648337" cy="580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19" y="2449791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19" y="2700533"/>
            <a:ext cx="201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81" y="4110896"/>
            <a:ext cx="201069" cy="20106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081" y="3176416"/>
            <a:ext cx="201069" cy="20106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862" y="3448342"/>
            <a:ext cx="201069" cy="20106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603" y="3683723"/>
            <a:ext cx="201069" cy="20106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080" y="3899813"/>
            <a:ext cx="201069" cy="20106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804" y="4155560"/>
            <a:ext cx="201069" cy="2010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016" y="4643969"/>
            <a:ext cx="2554595" cy="21136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21" y="4677538"/>
            <a:ext cx="2352528" cy="20801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456" y="4656254"/>
            <a:ext cx="2448272" cy="2121771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 flipH="1">
            <a:off x="1614588" y="4886034"/>
            <a:ext cx="2100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3,4</a:t>
            </a:r>
            <a:r>
              <a:rPr lang="ru-RU" sz="3400" b="1" u="sng" dirty="0" smtClean="0">
                <a:solidFill>
                  <a:srgbClr val="4482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itchFamily="34" charset="0"/>
              </a:rPr>
              <a:t> </a:t>
            </a:r>
            <a:r>
              <a:rPr lang="ru-RU" sz="1600" u="sng" dirty="0" smtClean="0">
                <a:latin typeface="Bahnschrift Condensed" pitchFamily="34" charset="0"/>
              </a:rPr>
              <a:t>млн рублей</a:t>
            </a:r>
            <a:endParaRPr lang="ru-RU" sz="1600" u="sng" dirty="0">
              <a:latin typeface="Bahnschrift Condensed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80" y="6336754"/>
            <a:ext cx="201069" cy="201069"/>
          </a:xfrm>
          <a:prstGeom prst="rect">
            <a:avLst/>
          </a:prstGeom>
        </p:spPr>
      </p:pic>
      <p:pic>
        <p:nvPicPr>
          <p:cNvPr id="42" name="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5162" y="4677538"/>
            <a:ext cx="477791" cy="4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18672</TotalTime>
  <Words>2350</Words>
  <Application>Microsoft Office PowerPoint</Application>
  <PresentationFormat>Произвольный</PresentationFormat>
  <Paragraphs>715</Paragraphs>
  <Slides>18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ИСПОЛНЕНИЕ БЮДЖЕТА ОКРУГА ЗА 2025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Пикина Надежда Анатольевна</cp:lastModifiedBy>
  <cp:revision>851</cp:revision>
  <cp:lastPrinted>2026-04-01T09:39:08Z</cp:lastPrinted>
  <dcterms:created xsi:type="dcterms:W3CDTF">2022-04-18T14:32:00Z</dcterms:created>
  <dcterms:modified xsi:type="dcterms:W3CDTF">2026-04-08T11:52:34Z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2021-06-02T00:00:00Z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2022-04-18T00:00:00Z</vt:filetime>
  </property>
</Properties>
</file>