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67E08-5735-4AC7-AED5-219693E6FE57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540D0-306B-429B-A16D-BC64BECB24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50951-4B92-4104-96AB-6E63FFD4CA46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9F230-4616-488F-893E-4BFEA0C7F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7319E-5771-4E71-9B9C-7EBA69D3AA7F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AAAD3-3853-4589-A95A-4005BEF00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1B4D-169E-49D7-95EF-80B07E051A4C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E5B3-3A60-4750-9C07-618C690E6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822EC-E64F-4716-BBA9-194D84265FC0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564C2-4DBF-4133-9AE3-3391E79EE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1E645-F9E8-4F1A-8111-3C144028358F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8A126-B1EF-4A17-B545-AD7860134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AF282-B096-4B73-BCED-5AE9F0DCBB16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33CA0-2A40-46CC-8166-2197F68BC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B43F9-F69D-4D9A-92FB-442787B5D685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37E68-FCC6-4C0A-98E2-0DE41F5D8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ED334-B155-42A8-9FCC-3BED54D0850C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F54DC-922D-4982-B7CD-BA19921F1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E848D-3E8D-4A10-B2B6-D658687AE501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3BA8F-5EF9-466B-A347-BFD318892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7A446-B094-48D9-B625-98CE796BB9FB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8D036-CA3C-41C9-B46E-69D16EED35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8C6E20-DC8C-42CF-B764-56FECF6114CE}" type="datetimeFigureOut">
              <a:rPr lang="ru-RU"/>
              <a:pPr>
                <a:defRPr/>
              </a:pPr>
              <a:t>24.04.2024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78DB9D-4BC0-4703-BD15-FB92B464DE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3B3589ED-6746-4FE1-AAD8-6F95743FADF6}" type="slidenum">
              <a:rPr lang="ru-RU"/>
              <a:pPr>
                <a:defRPr/>
              </a:pPr>
              <a:t>1</a:t>
            </a:fld>
            <a:endParaRPr lang="ru-RU"/>
          </a:p>
        </p:txBody>
      </p:sp>
      <p:pic>
        <p:nvPicPr>
          <p:cNvPr id="13314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187325"/>
            <a:ext cx="29527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Прямоугольник 12"/>
          <p:cNvSpPr>
            <a:spLocks noChangeArrowheads="1"/>
          </p:cNvSpPr>
          <p:nvPr/>
        </p:nvSpPr>
        <p:spPr bwMode="auto">
          <a:xfrm>
            <a:off x="468313" y="2133600"/>
            <a:ext cx="8351837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r>
              <a:rPr lang="ru-RU">
                <a:latin typeface="Arial Black" pitchFamily="34" charset="0"/>
              </a:rPr>
              <a:t>Статьей 159 УК РФ </a:t>
            </a:r>
            <a:r>
              <a:rPr lang="ru-RU" i="1">
                <a:solidFill>
                  <a:srgbClr val="000066"/>
                </a:solidFill>
                <a:latin typeface="Arial Black" pitchFamily="34" charset="0"/>
              </a:rPr>
              <a:t>мошенничество</a:t>
            </a:r>
            <a:r>
              <a:rPr lang="ru-RU">
                <a:latin typeface="Arial Black" pitchFamily="34" charset="0"/>
              </a:rPr>
              <a:t> определяется как «хищение чужого имущества или приобретение права на чужое имущество путем обмана или злоупотребления доверием».</a:t>
            </a:r>
          </a:p>
          <a:p>
            <a:pPr indent="457200" algn="just"/>
            <a:endParaRPr lang="en-US" i="1">
              <a:latin typeface="Arial Black" pitchFamily="34" charset="0"/>
            </a:endParaRPr>
          </a:p>
          <a:p>
            <a:pPr indent="457200" algn="just"/>
            <a:endParaRPr lang="en-US" i="1">
              <a:latin typeface="Arial Black" pitchFamily="34" charset="0"/>
            </a:endParaRPr>
          </a:p>
          <a:p>
            <a:pPr indent="457200" algn="just"/>
            <a:r>
              <a:rPr lang="ru-RU" i="1">
                <a:solidFill>
                  <a:srgbClr val="000066"/>
                </a:solidFill>
                <a:latin typeface="Arial Black" pitchFamily="34" charset="0"/>
              </a:rPr>
              <a:t>Финансовое мошенничество</a:t>
            </a:r>
            <a:r>
              <a:rPr lang="ru-RU" i="1">
                <a:latin typeface="Arial Black" pitchFamily="34" charset="0"/>
              </a:rPr>
              <a:t> – </a:t>
            </a:r>
            <a:r>
              <a:rPr lang="ru-RU">
                <a:latin typeface="Arial Black" pitchFamily="34" charset="0"/>
              </a:rPr>
              <a:t>совершение противоправных действий в сфере денежного обращения путем обмана, злоупотребления доверием и других манипуляций с целью незаконного обогащения.</a:t>
            </a:r>
          </a:p>
        </p:txBody>
      </p:sp>
      <p:pic>
        <p:nvPicPr>
          <p:cNvPr id="13318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55650" y="1196975"/>
            <a:ext cx="8064500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  <a:latin typeface="Arial Black" pitchFamily="34" charset="0"/>
                <a:cs typeface="+mn-cs"/>
              </a:rPr>
              <a:t>7. Никогда никому не сообщайте Ваши пароли. Вводить пароли  нужно только на самих сайтах платежных систем, но никак не на других ресурсах.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  <a:latin typeface="Arial Black" pitchFamily="34" charset="0"/>
                <a:cs typeface="+mn-cs"/>
              </a:rPr>
              <a:t>8. Не храните файлы с секретной информацией на доступных или недостаточно надежных носителях информации. Всегда делайте несколько копий таких файлов на разных носителях.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  <a:latin typeface="Arial Black" pitchFamily="34" charset="0"/>
                <a:cs typeface="+mn-cs"/>
              </a:rPr>
              <a:t>9. Если Вам предлагают удаленную работу и  просят оплатить регистрационный взнос, в качестве гарантии, за пересылку данных и тому подобное ‑ не попадайтесь на эту ловушку. Настоящие работодатели никогда не просят денег с соискателей, они сами платят за работу!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  <a:latin typeface="Arial Black" pitchFamily="34" charset="0"/>
                <a:cs typeface="+mn-cs"/>
              </a:rPr>
              <a:t>10. Предложения в духе «вышлите туда-то небольшую сумму и вскоре Вы будете завалены деньгами» ‑ это предложения от участников финансовых пирамид. Игнорируйте их, в пирамидах выигрывают только их создатели.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74CC26B5-535E-43D5-B746-F1DE212EB2F1}" type="slidenum">
              <a:rPr lang="ru-RU"/>
              <a:pPr>
                <a:defRPr/>
              </a:pPr>
              <a:t>11</a:t>
            </a:fld>
            <a:endParaRPr lang="ru-RU"/>
          </a:p>
        </p:txBody>
      </p:sp>
      <p:pic>
        <p:nvPicPr>
          <p:cNvPr id="2355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6375" y="2924175"/>
            <a:ext cx="7056438" cy="7858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23558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C0000"/>
                </a:solidFill>
                <a:latin typeface="Arial Black" pitchFamily="34" charset="0"/>
              </a:rPr>
              <a:t>4. Мошенничества с мобильными телефонами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00113" y="2205038"/>
            <a:ext cx="7704137" cy="397033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r>
              <a:rPr lang="ru-RU" dirty="0">
                <a:solidFill>
                  <a:srgbClr val="000066"/>
                </a:solidFill>
                <a:latin typeface="Arial Black" pitchFamily="34" charset="0"/>
                <a:cs typeface="+mn-cs"/>
              </a:rPr>
              <a:t>Наиболее распространенные варианты мошенничества с использованием мобильных телефонов:</a:t>
            </a: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000066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93713" algn="l"/>
              </a:tabLst>
              <a:defRPr/>
            </a:pPr>
            <a:r>
              <a:rPr lang="ru-RU" dirty="0">
                <a:latin typeface="Arial Black" pitchFamily="34" charset="0"/>
                <a:cs typeface="+mn-cs"/>
              </a:rPr>
              <a:t> «Мама, я в беде…». </a:t>
            </a: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93713" algn="l"/>
              </a:tabLst>
              <a:defRPr/>
            </a:pPr>
            <a:r>
              <a:rPr lang="ru-RU" dirty="0">
                <a:latin typeface="Arial Black" pitchFamily="34" charset="0"/>
                <a:cs typeface="+mn-cs"/>
              </a:rPr>
              <a:t>«Благотворительность».</a:t>
            </a: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93713" algn="l"/>
              </a:tabLst>
              <a:defRPr/>
            </a:pPr>
            <a:r>
              <a:rPr lang="ru-RU" dirty="0">
                <a:latin typeface="Arial Black" pitchFamily="34" charset="0"/>
                <a:cs typeface="+mn-cs"/>
              </a:rPr>
              <a:t> </a:t>
            </a:r>
            <a:r>
              <a:rPr lang="en-US" dirty="0">
                <a:latin typeface="Arial Black" pitchFamily="34" charset="0"/>
                <a:cs typeface="+mn-cs"/>
              </a:rPr>
              <a:t>SMS-</a:t>
            </a:r>
            <a:r>
              <a:rPr lang="ru-RU" dirty="0">
                <a:latin typeface="Arial Black" pitchFamily="34" charset="0"/>
                <a:cs typeface="+mn-cs"/>
              </a:rPr>
              <a:t>викторина.</a:t>
            </a: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  <a:p>
            <a:pPr indent="457200" algn="just" fontAlgn="auto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93713" algn="l"/>
              </a:tabLst>
              <a:defRPr/>
            </a:pPr>
            <a:r>
              <a:rPr lang="ru-RU" dirty="0">
                <a:latin typeface="Arial Black" pitchFamily="34" charset="0"/>
                <a:cs typeface="+mn-cs"/>
              </a:rPr>
              <a:t>«Ошибочный платеж».</a:t>
            </a:r>
          </a:p>
          <a:p>
            <a:pPr indent="457200"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  <a:p>
            <a:pPr indent="457200" fontAlgn="auto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493713" algn="l"/>
              </a:tabLst>
              <a:defRPr/>
            </a:pPr>
            <a:r>
              <a:rPr lang="ru-RU" dirty="0">
                <a:latin typeface="Arial Black" pitchFamily="34" charset="0"/>
                <a:cs typeface="+mn-cs"/>
              </a:rPr>
              <a:t>«Блокировка» карты.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32581035-9959-4AE2-BD72-26DCD0B6C9AD}" type="slidenum">
              <a:rPr lang="ru-RU"/>
              <a:pPr>
                <a:defRPr/>
              </a:pPr>
              <a:t>12</a:t>
            </a:fld>
            <a:endParaRPr lang="ru-RU"/>
          </a:p>
        </p:txBody>
      </p:sp>
      <p:pic>
        <p:nvPicPr>
          <p:cNvPr id="2457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05038"/>
            <a:ext cx="9144000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24582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Arial Black" pitchFamily="34" charset="0"/>
              </a:rPr>
              <a:t>Что делать?</a:t>
            </a:r>
          </a:p>
          <a:p>
            <a:pPr algn="ctr"/>
            <a:r>
              <a:rPr lang="ru-RU" b="1">
                <a:solidFill>
                  <a:srgbClr val="002060"/>
                </a:solidFill>
                <a:latin typeface="Arial Black" pitchFamily="34" charset="0"/>
              </a:rPr>
              <a:t>Правила безопасного использования мобильного телефона</a:t>
            </a:r>
          </a:p>
        </p:txBody>
      </p:sp>
      <p:sp>
        <p:nvSpPr>
          <p:cNvPr id="24583" name="Прямоугольник 8"/>
          <p:cNvSpPr>
            <a:spLocks noChangeArrowheads="1"/>
          </p:cNvSpPr>
          <p:nvPr/>
        </p:nvSpPr>
        <p:spPr bwMode="auto">
          <a:xfrm>
            <a:off x="755650" y="2060575"/>
            <a:ext cx="8064500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1.</a:t>
            </a:r>
            <a:r>
              <a:rPr lang="ru-RU">
                <a:latin typeface="Arial Black" pitchFamily="34" charset="0"/>
              </a:rPr>
              <a:t> </a:t>
            </a: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Не открывайте СМС и ММС–сообщения от неизвестных абонентов. Это относится и к поздравительным сообщениям, и к открыткам. С Вас могут просто списать деньги или использовать в иных мошеннических схемах.</a:t>
            </a:r>
          </a:p>
          <a:p>
            <a:pPr marL="342900" indent="-342900" algn="just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2. Если Вы все-таки открыли сообщение, пришедшее с неизвестного номера, то никогда не открывайте прикрепленные файлы, не ходите по ссылкам, не отправляйте сообщения и не звоните по указанным телефонам.</a:t>
            </a:r>
          </a:p>
          <a:p>
            <a:pPr marL="342900" indent="-342900" algn="just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3. Никогда не сообщайте никаких</a:t>
            </a:r>
            <a:r>
              <a:rPr lang="ru-RU" b="1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персональных данных (дату рождения, ФИО,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PIN-</a:t>
            </a: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код, код безопасности), даже если Вам кто-то звонит и представляется сотрудником банка, полиции, мобильных операторов и т.д. </a:t>
            </a:r>
          </a:p>
          <a:p>
            <a:pPr marL="342900" indent="-342900" algn="just"/>
            <a:endParaRPr lang="ru-RU">
              <a:latin typeface="Arial Black" pitchFamily="34" charset="0"/>
            </a:endParaRPr>
          </a:p>
          <a:p>
            <a:pPr marL="342900" indent="-342900" algn="just"/>
            <a:endParaRPr lang="ru-RU">
              <a:latin typeface="Arial Black" pitchFamily="34" charset="0"/>
            </a:endParaRPr>
          </a:p>
          <a:p>
            <a:pPr marL="342900" indent="-342900" algn="just"/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1" descr="Снимок экрана 2016-02-26 в 16.31.00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88913"/>
            <a:ext cx="7645400" cy="636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азвание 1"/>
          <p:cNvSpPr>
            <a:spLocks noGrp="1"/>
          </p:cNvSpPr>
          <p:nvPr>
            <p:ph type="title" idx="4294967295"/>
          </p:nvPr>
        </p:nvSpPr>
        <p:spPr>
          <a:xfrm>
            <a:off x="684213" y="1916113"/>
            <a:ext cx="7920037" cy="1800225"/>
          </a:xfrm>
        </p:spPr>
        <p:txBody>
          <a:bodyPr lIns="99551" tIns="49775" rIns="99551" bIns="49775" anchor="t"/>
          <a:lstStyle/>
          <a:p>
            <a:r>
              <a:rPr lang="ru-RU" sz="5400" b="1" smtClean="0">
                <a:solidFill>
                  <a:srgbClr val="00909B"/>
                </a:solidFill>
              </a:rPr>
              <a:t>ФАЛЬШИВОМОНЕТЧИКИ</a:t>
            </a:r>
            <a:br>
              <a:rPr lang="ru-RU" sz="5400" b="1" smtClean="0">
                <a:solidFill>
                  <a:srgbClr val="00909B"/>
                </a:solidFill>
              </a:rPr>
            </a:br>
            <a:r>
              <a:rPr lang="ru-RU" sz="5400" b="1" smtClean="0">
                <a:solidFill>
                  <a:srgbClr val="00909B"/>
                </a:solidFill>
              </a:rPr>
              <a:t/>
            </a:r>
            <a:br>
              <a:rPr lang="ru-RU" sz="5400" b="1" smtClean="0">
                <a:solidFill>
                  <a:srgbClr val="00909B"/>
                </a:solidFill>
              </a:rPr>
            </a:br>
            <a:endParaRPr lang="ru-RU" sz="5400" b="1" smtClean="0">
              <a:solidFill>
                <a:srgbClr val="00909B"/>
              </a:solidFill>
            </a:endParaRPr>
          </a:p>
        </p:txBody>
      </p:sp>
      <p:pic>
        <p:nvPicPr>
          <p:cNvPr id="26629" name="Picture 2" descr="Снимок экрана 2016-02-26 в 16.38.19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4005263"/>
            <a:ext cx="3517900" cy="234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Box 1"/>
          <p:cNvSpPr txBox="1">
            <a:spLocks noChangeArrowheads="1"/>
          </p:cNvSpPr>
          <p:nvPr/>
        </p:nvSpPr>
        <p:spPr bwMode="auto">
          <a:xfrm>
            <a:off x="323850" y="1125538"/>
            <a:ext cx="85693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496888"/>
            <a:r>
              <a:rPr lang="ru-RU" sz="2000">
                <a:latin typeface="Arial Unicode MS" pitchFamily="34" charset="-128"/>
              </a:rPr>
              <a:t>Самый простой и распространённый вид финансового мошенничества — подделка купюр. Расцвет этого вида мошенничества пришёлся на 1990-е гг., когда многие сделки (в том числе и по обмену валюты) проводились нелегально, «с рук». Но и сегодня риск встречи с фальшивомонетчиками существует, например в пунктах обмена валюты. Они работают по одной из двух схем:</a:t>
            </a:r>
          </a:p>
          <a:p>
            <a:pPr algn="just" defTabSz="496888"/>
            <a:r>
              <a:rPr lang="ru-RU" sz="2000">
                <a:latin typeface="Arial Unicode MS" pitchFamily="34" charset="-128"/>
              </a:rPr>
              <a:t>• Вы приносите в пункт обмена настоящие деньги, и вам меняют их на фальшивые.</a:t>
            </a:r>
          </a:p>
          <a:p>
            <a:pPr algn="just" defTabSz="496888"/>
            <a:r>
              <a:rPr lang="ru-RU" sz="2000">
                <a:latin typeface="Arial Unicode MS" pitchFamily="34" charset="-128"/>
              </a:rPr>
              <a:t>• Вы приносите в пункт обмена настоящие деньги. Вас просят положить их в лоток для совершения обмена. Сотрудник обменного пункта (которого обычно не видно за маленьким окошком) что-то делает с вашими деньгами, возвращает их вам обратно через лоток и говорит, что не может произвести сделку, так как ваши деньги фальшивые. На самом деле ваши деньги были настоящие, но, когда они попали в руки сотруднику обменного пункта, он заменил их на под</a:t>
            </a:r>
            <a:r>
              <a:rPr lang="en-US" sz="2000">
                <a:latin typeface="Arial Unicode MS" pitchFamily="34" charset="-128"/>
              </a:rPr>
              <a:t>делку.</a:t>
            </a:r>
          </a:p>
        </p:txBody>
      </p:sp>
      <p:pic>
        <p:nvPicPr>
          <p:cNvPr id="28678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TextBox 1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2952750"/>
          </a:xfrm>
          <a:noFill/>
          <a:ln/>
        </p:spPr>
        <p:txBody>
          <a:bodyPr/>
          <a:lstStyle/>
          <a:p>
            <a:pPr defTabSz="496888">
              <a:lnSpc>
                <a:spcPct val="80000"/>
              </a:lnSpc>
            </a:pPr>
            <a:r>
              <a:rPr lang="ru-RU" sz="1800" smtClean="0"/>
              <a:t>Доказать свою правоту в этом случае будет очень сложно.</a:t>
            </a:r>
          </a:p>
          <a:p>
            <a:pPr defTabSz="496888">
              <a:lnSpc>
                <a:spcPct val="80000"/>
              </a:lnSpc>
            </a:pPr>
            <a:r>
              <a:rPr lang="ru-RU" sz="1800" smtClean="0"/>
              <a:t>Если такое произойдёт с вами или вашими близкими, вы, конечно же, должны сразу обратиться в полицию. Но, к сожалению, фальшивомонетчики сегодня стали очень осторожными и обыски в таких обменных пунктах зачастую ничего не дают. Поэтому лучше вообще не допускать попадания в такую ситуацию. Ста</a:t>
            </a:r>
            <a:r>
              <a:rPr lang="uk-UA" sz="1800" smtClean="0"/>
              <a:t>райтесь не покупать и не продавать валюту в ларьках-обменни</a:t>
            </a:r>
            <a:r>
              <a:rPr lang="ru-RU" sz="1800" smtClean="0"/>
              <a:t>ках. Обратитесь в ближайшее отделение банка, где на купленную валюту вам выдадут чек. Если по какой-то причине вы не </a:t>
            </a:r>
            <a:r>
              <a:rPr lang="uk-UA" sz="1800" smtClean="0"/>
              <a:t>можете поменять деньги в банке, попробуйте узнать о конкрет</a:t>
            </a:r>
            <a:r>
              <a:rPr lang="ru-RU" sz="1800" smtClean="0"/>
              <a:t>ном ларьке-обменнике в Интернете, введя в поисковике его физический адрес. Если обменный пункт был когда-то уличён клиентами в мошенничестве, информация об этом, скорее всего, появится на форумах и в блогах.</a:t>
            </a:r>
          </a:p>
          <a:p>
            <a:pPr defTabSz="496888">
              <a:lnSpc>
                <a:spcPct val="80000"/>
              </a:lnSpc>
            </a:pPr>
            <a:endParaRPr lang="ru-RU" sz="1800" smtClean="0"/>
          </a:p>
          <a:p>
            <a:pPr defTabSz="496888">
              <a:lnSpc>
                <a:spcPct val="80000"/>
              </a:lnSpc>
            </a:pPr>
            <a:endParaRPr lang="ru-RU" sz="1800" smtClean="0"/>
          </a:p>
          <a:p>
            <a:pPr defTabSz="496888">
              <a:lnSpc>
                <a:spcPct val="80000"/>
              </a:lnSpc>
            </a:pPr>
            <a:endParaRPr lang="en-US" sz="1800" smtClean="0"/>
          </a:p>
        </p:txBody>
      </p:sp>
      <p:pic>
        <p:nvPicPr>
          <p:cNvPr id="29703" name="Picture 2" descr="Снимок экрана 2016-02-26 в 16.38.19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4437063"/>
            <a:ext cx="3455988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algn="ctr">
              <a:buFont typeface="Arial" charset="0"/>
              <a:buNone/>
            </a:pPr>
            <a:endParaRPr lang="ru-RU" sz="6000" b="1" smtClean="0">
              <a:solidFill>
                <a:srgbClr val="00909B"/>
              </a:solidFill>
            </a:endParaRPr>
          </a:p>
          <a:p>
            <a:pPr lvl="1" algn="ctr">
              <a:buFont typeface="Arial" charset="0"/>
              <a:buNone/>
            </a:pPr>
            <a:r>
              <a:rPr lang="en-US" sz="6000" b="1" smtClean="0">
                <a:solidFill>
                  <a:srgbClr val="00909B"/>
                </a:solidFill>
              </a:rPr>
              <a:t>Ф</a:t>
            </a:r>
            <a:r>
              <a:rPr lang="ru-RU" sz="6000" b="1" smtClean="0">
                <a:solidFill>
                  <a:srgbClr val="00909B"/>
                </a:solidFill>
              </a:rPr>
              <a:t>АЛЬШИВЫЕ БАНКИ</a:t>
            </a:r>
          </a:p>
        </p:txBody>
      </p:sp>
      <p:pic>
        <p:nvPicPr>
          <p:cNvPr id="30724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3" descr="Снимок экрана 2016-02-26 в 16.46.57.png"/>
          <p:cNvPicPr>
            <a:picLocks noGrp="1" noChangeAspect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196975"/>
            <a:ext cx="6105525" cy="2087563"/>
          </a:xfrm>
          <a:noFill/>
          <a:ln/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827088" y="3284538"/>
            <a:ext cx="76327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Клиенты фиктивного банка не просто теряли 2000 р. Мошенники могли использовать их полные персональные данные для получения кредитов на их имя. Их номера телефонов и электронные адреса могли быть проданы фирмам, занимающимся</a:t>
            </a:r>
          </a:p>
          <a:p>
            <a:r>
              <a:rPr lang="ru-RU"/>
              <a:t>рассылкой нежелательной рекламы.</a:t>
            </a:r>
          </a:p>
          <a:p>
            <a:r>
              <a:rPr lang="ru-RU" b="1"/>
              <a:t>Чтобы не попасть в такую ситуацию:</a:t>
            </a:r>
          </a:p>
          <a:p>
            <a:r>
              <a:rPr lang="ru-RU"/>
              <a:t>• никогда не пересылайте деньги и свои персональные дан-</a:t>
            </a:r>
          </a:p>
          <a:p>
            <a:r>
              <a:rPr lang="ru-RU"/>
              <a:t>ные непроверенным организациям;</a:t>
            </a:r>
          </a:p>
          <a:p>
            <a:r>
              <a:rPr lang="ru-RU"/>
              <a:t>• если банк кажется вам подозрительным, проверьте, есть ли</a:t>
            </a:r>
          </a:p>
          <a:p>
            <a:r>
              <a:rPr lang="bg-BG"/>
              <a:t>он на сайте АСВ, или позвоните по горячей линии АСВ и на-</a:t>
            </a:r>
          </a:p>
          <a:p>
            <a:r>
              <a:rPr lang="ru-RU"/>
              <a:t>ведите о нём справки.</a:t>
            </a:r>
            <a:endParaRPr lang="en-US"/>
          </a:p>
        </p:txBody>
      </p:sp>
      <p:pic>
        <p:nvPicPr>
          <p:cNvPr id="31750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endParaRPr lang="ru-RU" sz="5400" b="1" smtClean="0">
              <a:solidFill>
                <a:srgbClr val="00909B"/>
              </a:solidFill>
            </a:endParaRPr>
          </a:p>
          <a:p>
            <a:pPr algn="ctr"/>
            <a:r>
              <a:rPr lang="en-US" sz="5400" b="1" smtClean="0">
                <a:solidFill>
                  <a:srgbClr val="00909B"/>
                </a:solidFill>
              </a:rPr>
              <a:t>К</a:t>
            </a:r>
            <a:r>
              <a:rPr lang="ru-RU" sz="5400" b="1" smtClean="0">
                <a:solidFill>
                  <a:srgbClr val="00909B"/>
                </a:solidFill>
              </a:rPr>
              <a:t>РЕДИТ НА ВАШЕ ИМЯ</a:t>
            </a:r>
          </a:p>
        </p:txBody>
      </p:sp>
      <p:pic>
        <p:nvPicPr>
          <p:cNvPr id="32772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E009D83C-AC43-4759-8B0B-77BBA3911B22}" type="slidenum">
              <a:rPr lang="ru-RU"/>
              <a:pPr>
                <a:defRPr/>
              </a:pPr>
              <a:t>2</a:t>
            </a:fld>
            <a:endParaRPr lang="ru-RU"/>
          </a:p>
        </p:txBody>
      </p:sp>
      <p:pic>
        <p:nvPicPr>
          <p:cNvPr id="14338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468313" y="2133600"/>
            <a:ext cx="8351837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ru-RU" sz="2800">
                <a:latin typeface="Arial Black" pitchFamily="34" charset="0"/>
              </a:rPr>
              <a:t>1. Финансовые пирамиды.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>
                <a:latin typeface="Arial Black" pitchFamily="34" charset="0"/>
              </a:rPr>
              <a:t>2. Мошенничества с использованием банковских карт.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>
                <a:latin typeface="Arial Black" pitchFamily="34" charset="0"/>
              </a:rPr>
              <a:t>3. Интернет - мошенничества.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>
                <a:latin typeface="Arial Black" pitchFamily="34" charset="0"/>
              </a:rPr>
              <a:t>4. Мошенничества с мобильными телефонами.</a:t>
            </a:r>
            <a:endParaRPr lang="ru-RU" sz="2800"/>
          </a:p>
          <a:p>
            <a:pPr marL="342900" indent="-342900">
              <a:spcBef>
                <a:spcPct val="20000"/>
              </a:spcBef>
            </a:pPr>
            <a:r>
              <a:rPr lang="ru-RU" sz="2800" b="1"/>
              <a:t>5</a:t>
            </a:r>
            <a:r>
              <a:rPr lang="ru-RU" sz="2800"/>
              <a:t>. Фальшивомонетчики.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 b="1"/>
              <a:t>6</a:t>
            </a:r>
            <a:r>
              <a:rPr lang="ru-RU" sz="2800"/>
              <a:t>. Фальшивые банки.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800" b="1"/>
              <a:t>7</a:t>
            </a:r>
            <a:r>
              <a:rPr lang="ru-RU" sz="2800"/>
              <a:t>.Кредит на ваше имя.</a:t>
            </a:r>
          </a:p>
        </p:txBody>
      </p:sp>
      <p:sp>
        <p:nvSpPr>
          <p:cNvPr id="14341" name="Прямоугольник 6"/>
          <p:cNvSpPr>
            <a:spLocks noChangeArrowheads="1"/>
          </p:cNvSpPr>
          <p:nvPr/>
        </p:nvSpPr>
        <p:spPr bwMode="auto">
          <a:xfrm>
            <a:off x="971550" y="1052513"/>
            <a:ext cx="73453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0066"/>
                </a:solidFill>
                <a:latin typeface="Arial Black" pitchFamily="34" charset="0"/>
              </a:rPr>
              <a:t>Наиболее распространенные виды финансового мошенничества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Box 1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362950" cy="2519362"/>
          </a:xfrm>
          <a:noFill/>
          <a:ln/>
        </p:spPr>
        <p:txBody>
          <a:bodyPr/>
          <a:lstStyle/>
          <a:p>
            <a:pPr algn="just" defTabSz="496888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400" smtClean="0"/>
              <a:t>Оформление кредита на чужое имя — это новый распространённый вид мошенничества. Преступнику достаточно знать ваши паспортные данные и создать поддельный документ с теми же данными и собственной фотографией. После этого он идёт в отделение банка, оформляет кредит на ваше имя, получает в кассе деньги и скрывается. А вы через несколько месяцев получаете звонок из банка с просьбой погасить проценты.</a:t>
            </a:r>
          </a:p>
          <a:p>
            <a:pPr algn="just" defTabSz="496888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400" smtClean="0"/>
          </a:p>
          <a:p>
            <a:pPr algn="just" defTabSz="496888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 smtClean="0"/>
          </a:p>
        </p:txBody>
      </p:sp>
      <p:pic>
        <p:nvPicPr>
          <p:cNvPr id="33797" name="Picture 2" descr="Снимок экрана 2016-02-26 в 16.53.0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573463"/>
            <a:ext cx="439261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Рисунок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Box 1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  <a:noFill/>
          <a:ln/>
        </p:spPr>
        <p:txBody>
          <a:bodyPr/>
          <a:lstStyle/>
          <a:p>
            <a:pPr defTabSz="496888">
              <a:lnSpc>
                <a:spcPct val="80000"/>
              </a:lnSpc>
            </a:pPr>
            <a:r>
              <a:rPr lang="ru-RU" sz="2000" b="1" smtClean="0"/>
              <a:t>Чтобы не оказаться в подобной ситуации, вы можете сделать следующее:</a:t>
            </a:r>
          </a:p>
          <a:p>
            <a:pPr defTabSz="496888">
              <a:lnSpc>
                <a:spcPct val="80000"/>
              </a:lnSpc>
            </a:pPr>
            <a:r>
              <a:rPr lang="ru-RU" sz="2000" smtClean="0"/>
              <a:t>– Не предоставлять свои паспортные данные непроверенным организациям, особенно если вас просят переслать их через Интернет или в sms/mms и вы ни разу не имели дела с данной организацией лично. Одна преступная группа собирала данные, присылая людям на мобильный телефон sms о том, что они выиграли приз в лотерее и для получения необходимо прислать фотографию своего паспорта.</a:t>
            </a:r>
          </a:p>
          <a:p>
            <a:pPr defTabSz="496888">
              <a:lnSpc>
                <a:spcPct val="80000"/>
              </a:lnSpc>
            </a:pPr>
            <a:r>
              <a:rPr lang="ru-RU" sz="2000" smtClean="0"/>
              <a:t>– Если вы потеряли (или у вас украли) паспорт, заявите об этом в полицию. Тогда его объявят в розыск и оповестят об этом банки.</a:t>
            </a:r>
          </a:p>
          <a:p>
            <a:pPr defTabSz="496888">
              <a:lnSpc>
                <a:spcPct val="80000"/>
              </a:lnSpc>
            </a:pPr>
            <a:r>
              <a:rPr lang="ru-RU" sz="2000" smtClean="0"/>
              <a:t>– Если на ваше имя всё-таки взяли кредит мошенники, первым делом сообщите банку, что вы такого кредита не брали. Банк может проверить это с помощью графологической экспертизы </a:t>
            </a:r>
            <a:r>
              <a:rPr lang="bg-BG" sz="2000" smtClean="0"/>
              <a:t>(сверки подписей на контракте и в вашем паспорте) или посмо</a:t>
            </a:r>
            <a:r>
              <a:rPr lang="ru-RU" sz="2000" smtClean="0"/>
              <a:t>трев запись с камер видеонаблюдения, где вместо вас в отделение приходил другой человек.</a:t>
            </a:r>
          </a:p>
          <a:p>
            <a:pPr defTabSz="496888">
              <a:lnSpc>
                <a:spcPct val="80000"/>
              </a:lnSpc>
            </a:pPr>
            <a:r>
              <a:rPr lang="ru-RU" sz="2000" smtClean="0"/>
              <a:t>– Если банк продолжает настаивать на том, что кредит брали именно вы, обратитесь в полицию.</a:t>
            </a:r>
            <a:endParaRPr lang="en-US" sz="2000" smtClean="0"/>
          </a:p>
        </p:txBody>
      </p:sp>
      <p:pic>
        <p:nvPicPr>
          <p:cNvPr id="34821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468313" y="1125538"/>
            <a:ext cx="8229600" cy="790575"/>
          </a:xfrm>
        </p:spPr>
        <p:txBody>
          <a:bodyPr/>
          <a:lstStyle/>
          <a:p>
            <a:r>
              <a:rPr lang="ru-RU" sz="2800" b="1" smtClean="0">
                <a:solidFill>
                  <a:srgbClr val="00909B"/>
                </a:solidFill>
              </a:rPr>
              <a:t/>
            </a:r>
            <a:br>
              <a:rPr lang="ru-RU" sz="2800" b="1" smtClean="0">
                <a:solidFill>
                  <a:srgbClr val="00909B"/>
                </a:solidFill>
              </a:rPr>
            </a:br>
            <a:r>
              <a:rPr lang="en-US" sz="2800" b="1" smtClean="0">
                <a:solidFill>
                  <a:srgbClr val="00909B"/>
                </a:solidFill>
              </a:rPr>
              <a:t>К</a:t>
            </a:r>
            <a:r>
              <a:rPr lang="ru-RU" sz="2800" b="1" smtClean="0">
                <a:solidFill>
                  <a:srgbClr val="00909B"/>
                </a:solidFill>
              </a:rPr>
              <a:t>УДА ЗАЯВИТЬ О СЛУЧАЕ ФИНАНСОВОГО МОШЕННИЧЕСТВА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2400" b="1" dirty="0" smtClean="0"/>
          </a:p>
          <a:p>
            <a:pPr>
              <a:lnSpc>
                <a:spcPct val="90000"/>
              </a:lnSpc>
            </a:pPr>
            <a:r>
              <a:rPr lang="ru-RU" sz="2400" b="1" dirty="0" smtClean="0"/>
              <a:t>Вы можете: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сообщить о подозрительном поведении финансовой организации в местное отделение полиции </a:t>
            </a:r>
          </a:p>
          <a:p>
            <a:pPr>
              <a:lnSpc>
                <a:spcPct val="90000"/>
              </a:lnSpc>
            </a:pPr>
            <a:endParaRPr lang="ru-RU" sz="2400" dirty="0" smtClean="0"/>
          </a:p>
          <a:p>
            <a:pPr>
              <a:lnSpc>
                <a:spcPct val="90000"/>
              </a:lnSpc>
            </a:pPr>
            <a:r>
              <a:rPr lang="ru-RU" sz="2400" dirty="0" smtClean="0"/>
              <a:t>оставить заявку на Правоохранительном портале МВД РФ (www.112.</a:t>
            </a:r>
            <a:r>
              <a:rPr lang="nb-NO" sz="2400" dirty="0" smtClean="0"/>
              <a:t>ru) в разделе «Срочная связь» — «Приём обращений» или на сай</a:t>
            </a:r>
            <a:r>
              <a:rPr lang="sk-SK" sz="2400" smtClean="0"/>
              <a:t>те Роспотребнадзора (rospotrebnadzor.ru/virtual/feedback/).</a:t>
            </a:r>
            <a:endParaRPr lang="ru-RU" sz="2400" smtClean="0"/>
          </a:p>
        </p:txBody>
      </p:sp>
      <p:pic>
        <p:nvPicPr>
          <p:cNvPr id="35844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Рисунок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243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756CA121-67CD-4D1A-B258-3606D85BB4B2}" type="slidenum">
              <a:rPr lang="ru-RU"/>
              <a:pPr>
                <a:defRPr/>
              </a:pPr>
              <a:t>3</a:t>
            </a:fld>
            <a:endParaRPr lang="ru-RU"/>
          </a:p>
        </p:txBody>
      </p:sp>
      <p:pic>
        <p:nvPicPr>
          <p:cNvPr id="1536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Box 2"/>
          <p:cNvSpPr txBox="1">
            <a:spLocks noChangeArrowheads="1"/>
          </p:cNvSpPr>
          <p:nvPr/>
        </p:nvSpPr>
        <p:spPr bwMode="auto">
          <a:xfrm>
            <a:off x="500063" y="1052513"/>
            <a:ext cx="82153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C0000"/>
                </a:solidFill>
                <a:latin typeface="Arial Black" pitchFamily="34" charset="0"/>
              </a:rPr>
              <a:t>1. Финансовые пирамиды</a:t>
            </a:r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3276600" y="1773238"/>
            <a:ext cx="5688013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algn="just">
              <a:spcBef>
                <a:spcPct val="20000"/>
              </a:spcBef>
            </a:pPr>
            <a:r>
              <a:rPr lang="ru-RU" sz="3200">
                <a:solidFill>
                  <a:srgbClr val="000066"/>
                </a:solidFill>
                <a:latin typeface="Arial Black" pitchFamily="34" charset="0"/>
              </a:rPr>
              <a:t>Финансовая пирамида</a:t>
            </a:r>
            <a:r>
              <a:rPr lang="ru-RU" sz="3200">
                <a:latin typeface="Arial Black" pitchFamily="34" charset="0"/>
              </a:rPr>
              <a:t> – структура, в которой вознаграждение ранее вступившим участникам выплачивается полностью или частично из взносов вступивших позднее.</a:t>
            </a:r>
          </a:p>
        </p:txBody>
      </p:sp>
      <p:pic>
        <p:nvPicPr>
          <p:cNvPr id="15366" name="Picture 4" descr="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2205038"/>
            <a:ext cx="3008312" cy="403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96FE2189-E180-4CDE-A7FF-37EBA6A52DC1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16386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рямоугольник 5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125538"/>
            <a:ext cx="9144000" cy="5591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tabLst>
                <a:tab pos="493713" algn="l"/>
              </a:tabLst>
            </a:pPr>
            <a:r>
              <a:rPr lang="ru-RU" sz="3200">
                <a:solidFill>
                  <a:srgbClr val="000066"/>
                </a:solidFill>
                <a:latin typeface="Arial Black" pitchFamily="34" charset="0"/>
              </a:rPr>
              <a:t>Признаки финансовых пирамид</a:t>
            </a:r>
          </a:p>
          <a:p>
            <a:pPr algn="ctr">
              <a:tabLst>
                <a:tab pos="493713" algn="l"/>
              </a:tabLst>
            </a:pPr>
            <a:endParaRPr lang="ru-RU">
              <a:solidFill>
                <a:srgbClr val="CC0000"/>
              </a:solidFill>
              <a:latin typeface="Arial Black" pitchFamily="34" charset="0"/>
            </a:endParaRPr>
          </a:p>
          <a:p>
            <a:pPr>
              <a:tabLst>
                <a:tab pos="493713" algn="l"/>
              </a:tabLst>
            </a:pPr>
            <a:r>
              <a:rPr lang="ru-RU" sz="1600"/>
              <a:t>Пирамиды обычно обещают сверхвысокую доходность: 200—300 %, а иногда и 1000 % в год. Так как поначалу число вкладчиков всё время растёт, организаторы пирамиды могут какое-то время поддерживать её платёжеспособность. Например, в первый месяц бумаги пирамиды купили 1000 человек. За месяц её бумаги выросли на 50 %. В следующем месяце к пирамиде присоединились ещё 2000 вкладчиков. Даже если все старые 1000 вкладчиков захотят забрать через месяц свои деньги, у пирамиды будет чем с ними расплатиться. 2000 новых вкладчиков принесут в казну пирамиды больше, чем взнос 1000 старых вкладчиков, умноженный на 1,5.</a:t>
            </a:r>
          </a:p>
          <a:p>
            <a:pPr>
              <a:tabLst>
                <a:tab pos="493713" algn="l"/>
              </a:tabLst>
            </a:pPr>
            <a:endParaRPr lang="ru-RU" sz="1600"/>
          </a:p>
          <a:p>
            <a:pPr>
              <a:tabLst>
                <a:tab pos="493713" algn="l"/>
              </a:tabLst>
            </a:pPr>
            <a:r>
              <a:rPr lang="ru-RU" sz="1600"/>
              <a:t>Опасность пирамиды заключается в том, что рано или поздно она рухнет. Слишком много вкладчиков одновременно захотят продать свои ценные бумаги. Организаторы пирамиды поймут, что расплатиться со всеми не получится, приостановят выплаты, а потом скроются с оставшимися деньгами. Конечно, есть шанс, что вы снимете деньги раньше, чем это произойдёт, и тогда пирамида приумножит ваши средства. Но вероятность такого исхода очень низкая. Обычно человек, окрылённый мечтой быстро разбогатеть, несёт деньги в пирамиду снова и снова и попадает на крючок</a:t>
            </a:r>
            <a:endParaRPr lang="ru-RU" sz="1600">
              <a:latin typeface="Arial Black" pitchFamily="34" charset="0"/>
            </a:endParaRPr>
          </a:p>
          <a:p>
            <a:pPr algn="just">
              <a:lnSpc>
                <a:spcPct val="150000"/>
              </a:lnSpc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algn="just">
              <a:lnSpc>
                <a:spcPct val="150000"/>
              </a:lnSpc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5A760270-1EC0-4FE5-B5D5-BFF779ABF217}" type="slidenum">
              <a:rPr lang="ru-RU"/>
              <a:pPr>
                <a:defRPr/>
              </a:pPr>
              <a:t>5</a:t>
            </a:fld>
            <a:endParaRPr lang="ru-RU"/>
          </a:p>
        </p:txBody>
      </p:sp>
      <p:pic>
        <p:nvPicPr>
          <p:cNvPr id="17410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05038"/>
            <a:ext cx="9144000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17414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C0000"/>
                </a:solidFill>
                <a:latin typeface="Arial Black" pitchFamily="34" charset="0"/>
              </a:rPr>
              <a:t>2. Мошенничества с использованием банковских карт</a:t>
            </a:r>
          </a:p>
        </p:txBody>
      </p:sp>
      <p:sp>
        <p:nvSpPr>
          <p:cNvPr id="17415" name="Прямоугольник 7"/>
          <p:cNvSpPr>
            <a:spLocks noChangeArrowheads="1"/>
          </p:cNvSpPr>
          <p:nvPr/>
        </p:nvSpPr>
        <p:spPr bwMode="auto">
          <a:xfrm>
            <a:off x="250825" y="2349500"/>
            <a:ext cx="8497888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Кардинг</a:t>
            </a:r>
            <a:r>
              <a:rPr lang="ru-RU">
                <a:solidFill>
                  <a:srgbClr val="000066"/>
                </a:solidFill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–</a:t>
            </a:r>
            <a:r>
              <a:rPr lang="ru-RU">
                <a:solidFill>
                  <a:srgbClr val="000066"/>
                </a:solidFill>
                <a:latin typeface="Arial Black" pitchFamily="34" charset="0"/>
              </a:rPr>
              <a:t> </a:t>
            </a:r>
            <a:r>
              <a:rPr lang="ru-RU">
                <a:latin typeface="Arial Black" pitchFamily="34" charset="0"/>
              </a:rPr>
              <a:t>мошенничество с платежной картой, когда операции, производимые с использованием ее реквизитов, совершаются без подтверждения владельцем</a:t>
            </a:r>
            <a:r>
              <a:rPr lang="ru-RU">
                <a:latin typeface="Calibri" pitchFamily="34" charset="0"/>
              </a:rPr>
              <a:t> </a:t>
            </a:r>
          </a:p>
          <a:p>
            <a:pPr algn="ctr"/>
            <a:endParaRPr lang="ru-RU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ru-RU" sz="2400">
                <a:solidFill>
                  <a:srgbClr val="CC0000"/>
                </a:solidFill>
                <a:latin typeface="Arial Black" pitchFamily="34" charset="0"/>
              </a:rPr>
              <a:t>Основные разновидности кардинга:</a:t>
            </a:r>
          </a:p>
          <a:p>
            <a:pPr>
              <a:buFontTx/>
              <a:buChar char="-"/>
            </a:pPr>
            <a:r>
              <a:rPr lang="ru-RU" sz="2400">
                <a:solidFill>
                  <a:srgbClr val="000066"/>
                </a:solidFill>
                <a:latin typeface="Arial Black" pitchFamily="34" charset="0"/>
              </a:rPr>
              <a:t> «Скимминг».</a:t>
            </a:r>
          </a:p>
          <a:p>
            <a:pPr>
              <a:buFontTx/>
              <a:buChar char="-"/>
            </a:pPr>
            <a:r>
              <a:rPr lang="ru-RU" sz="2400">
                <a:solidFill>
                  <a:srgbClr val="000066"/>
                </a:solidFill>
                <a:latin typeface="Arial Black" pitchFamily="34" charset="0"/>
              </a:rPr>
              <a:t> «Шимминг».</a:t>
            </a:r>
          </a:p>
          <a:p>
            <a:pPr>
              <a:buFontTx/>
              <a:buChar char="-"/>
            </a:pPr>
            <a:r>
              <a:rPr lang="ru-RU" sz="2400">
                <a:solidFill>
                  <a:srgbClr val="000066"/>
                </a:solidFill>
                <a:latin typeface="Arial Black" pitchFamily="34" charset="0"/>
              </a:rPr>
              <a:t> «Ливанская петля».</a:t>
            </a:r>
          </a:p>
          <a:p>
            <a:pPr algn="just"/>
            <a:r>
              <a:rPr lang="ru-RU" sz="2400">
                <a:solidFill>
                  <a:srgbClr val="000066"/>
                </a:solidFill>
                <a:latin typeface="Arial Black" pitchFamily="34" charset="0"/>
              </a:rPr>
              <a:t>- Заклеивание скотчем отверстия для выдачи денег.</a:t>
            </a:r>
          </a:p>
          <a:p>
            <a:pPr>
              <a:buFontTx/>
              <a:buChar char="-"/>
            </a:pPr>
            <a:r>
              <a:rPr lang="ru-RU" sz="2400">
                <a:solidFill>
                  <a:srgbClr val="000066"/>
                </a:solidFill>
                <a:latin typeface="Arial Black" pitchFamily="34" charset="0"/>
              </a:rPr>
              <a:t> «Фишинг».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AD09A447-A1A3-4D7F-B223-9FDE860DF293}" type="slidenum">
              <a:rPr lang="ru-RU"/>
              <a:pPr>
                <a:defRPr/>
              </a:pPr>
              <a:t>6</a:t>
            </a:fld>
            <a:endParaRPr lang="ru-RU"/>
          </a:p>
        </p:txBody>
      </p:sp>
      <p:pic>
        <p:nvPicPr>
          <p:cNvPr id="18434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05038"/>
            <a:ext cx="9144000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18438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Arial Black" pitchFamily="34" charset="0"/>
              </a:rPr>
              <a:t>Что делать?</a:t>
            </a:r>
          </a:p>
          <a:p>
            <a:pPr algn="ctr"/>
            <a:r>
              <a:rPr lang="ru-RU" b="1">
                <a:solidFill>
                  <a:srgbClr val="002060"/>
                </a:solidFill>
                <a:latin typeface="Arial Black" pitchFamily="34" charset="0"/>
              </a:rPr>
              <a:t>Правила безопасности при использовании пластиковых карт</a:t>
            </a:r>
          </a:p>
        </p:txBody>
      </p:sp>
      <p:sp>
        <p:nvSpPr>
          <p:cNvPr id="18439" name="Прямоугольник 7"/>
          <p:cNvSpPr>
            <a:spLocks noChangeArrowheads="1"/>
          </p:cNvSpPr>
          <p:nvPr/>
        </p:nvSpPr>
        <p:spPr bwMode="auto">
          <a:xfrm>
            <a:off x="250825" y="1989138"/>
            <a:ext cx="8497888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1. </a:t>
            </a:r>
            <a:r>
              <a:rPr lang="en-US">
                <a:solidFill>
                  <a:srgbClr val="CC0000"/>
                </a:solidFill>
                <a:latin typeface="Arial Black" pitchFamily="34" charset="0"/>
              </a:rPr>
              <a:t>PIN-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код нужно помнить, </a:t>
            </a:r>
            <a:r>
              <a:rPr lang="ru-RU" u="sng">
                <a:solidFill>
                  <a:srgbClr val="CC0000"/>
                </a:solidFill>
                <a:latin typeface="Arial Black" pitchFamily="34" charset="0"/>
              </a:rPr>
              <a:t>нигде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 не записывать, </a:t>
            </a:r>
            <a:r>
              <a:rPr lang="ru-RU" u="sng">
                <a:solidFill>
                  <a:srgbClr val="CC0000"/>
                </a:solidFill>
                <a:latin typeface="Arial Black" pitchFamily="34" charset="0"/>
              </a:rPr>
              <a:t>никому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 не говорить, </a:t>
            </a:r>
            <a:r>
              <a:rPr lang="ru-RU" u="sng">
                <a:solidFill>
                  <a:srgbClr val="CC0000"/>
                </a:solidFill>
                <a:latin typeface="Arial Black" pitchFamily="34" charset="0"/>
              </a:rPr>
              <a:t>никогда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 не вводить в интернете, прикрывать рукой при вводе через терминал.</a:t>
            </a:r>
          </a:p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2. При пользовании банкоматом необходимо проявлять осторожность, обращать внимание на посторонних лиц вокруг и подозрительные устройства или накладки в местах ввода </a:t>
            </a:r>
            <a:r>
              <a:rPr lang="en-US">
                <a:solidFill>
                  <a:srgbClr val="CC0000"/>
                </a:solidFill>
                <a:latin typeface="Arial Black" pitchFamily="34" charset="0"/>
              </a:rPr>
              <a:t>PIN-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кода и карты.</a:t>
            </a:r>
          </a:p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3. Подключите </a:t>
            </a:r>
            <a:r>
              <a:rPr lang="en-US">
                <a:solidFill>
                  <a:srgbClr val="CC0000"/>
                </a:solidFill>
                <a:latin typeface="Arial Black" pitchFamily="34" charset="0"/>
              </a:rPr>
              <a:t>SMS-</a:t>
            </a:r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уведомление.</a:t>
            </a:r>
          </a:p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4. Желательно использовать банкоматы, установленные в безопасных местах (подразделения банков, гостиницы, крупные торговые центры, госучреждения).</a:t>
            </a:r>
          </a:p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5.Расплачиваясь, настаивайте на проведении операций оплаты в вашем присутствии. Убедитесь, что сумма, отображенная на дисплее, соответствует указанной на ценнике.</a:t>
            </a:r>
          </a:p>
          <a:p>
            <a:pPr algn="just"/>
            <a:r>
              <a:rPr lang="ru-RU">
                <a:solidFill>
                  <a:srgbClr val="CC0000"/>
                </a:solidFill>
                <a:latin typeface="Arial Black" pitchFamily="34" charset="0"/>
              </a:rPr>
              <a:t>6. Незамедлительно сообщите в банк, если карта потерялась или с нее без вашего согласия списаны деньги.</a:t>
            </a:r>
          </a:p>
          <a:p>
            <a:pPr algn="just"/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AF31D99A-5335-438C-A459-55F52C7BE474}" type="slidenum">
              <a:rPr lang="ru-RU"/>
              <a:pPr>
                <a:defRPr/>
              </a:pPr>
              <a:t>7</a:t>
            </a:fld>
            <a:endParaRPr lang="ru-RU"/>
          </a:p>
        </p:txBody>
      </p:sp>
      <p:pic>
        <p:nvPicPr>
          <p:cNvPr id="1945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463" y="2205038"/>
            <a:ext cx="4427537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19462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CC0000"/>
                </a:solidFill>
                <a:latin typeface="Arial Black" pitchFamily="34" charset="0"/>
              </a:rPr>
              <a:t>3. Интернет - мошенничества </a:t>
            </a:r>
          </a:p>
        </p:txBody>
      </p:sp>
      <p:sp>
        <p:nvSpPr>
          <p:cNvPr id="19463" name="Прямоугольник 8"/>
          <p:cNvSpPr>
            <a:spLocks noChangeArrowheads="1"/>
          </p:cNvSpPr>
          <p:nvPr/>
        </p:nvSpPr>
        <p:spPr bwMode="auto">
          <a:xfrm>
            <a:off x="2987675" y="1700213"/>
            <a:ext cx="5905500" cy="495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ru-RU" sz="2000">
                <a:latin typeface="Arial Black" pitchFamily="34" charset="0"/>
              </a:rPr>
              <a:t>Говорить о мошенничестве в Сети – это все равно, что перечислять все существующие виды обмана и афер, придуманные человечеством за всю историю его существования.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ru-RU" sz="2000">
                <a:latin typeface="Arial Black" pitchFamily="34" charset="0"/>
              </a:rPr>
              <a:t>Этот перечень обширен, поскольку мошенники по максимуму используют все преимущества данного вида коммуникации: 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ru-RU" sz="2000">
                <a:latin typeface="Arial Black" pitchFamily="34" charset="0"/>
              </a:rPr>
              <a:t>массовый охват; 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ru-RU" sz="2000">
                <a:latin typeface="Arial Black" pitchFamily="34" charset="0"/>
              </a:rPr>
              <a:t>возможность выбора целевой группы; 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ru-RU" sz="2000">
                <a:latin typeface="Arial Black" pitchFamily="34" charset="0"/>
              </a:rPr>
              <a:t>Оперативность, чтобы реализовать тот или иной способ «отъема денег»</a:t>
            </a:r>
            <a:r>
              <a:rPr lang="ru-RU" sz="2000">
                <a:solidFill>
                  <a:srgbClr val="000066"/>
                </a:solidFill>
                <a:latin typeface="Arial Black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pic>
        <p:nvPicPr>
          <p:cNvPr id="19464" name="Picture 4" descr="331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2060575"/>
            <a:ext cx="27368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F14935C5-4267-495C-B3AE-FD2F3AE34FCA}" type="slidenum">
              <a:rPr lang="ru-RU"/>
              <a:pPr>
                <a:defRPr/>
              </a:pPr>
              <a:t>8</a:t>
            </a:fld>
            <a:endParaRPr lang="ru-RU"/>
          </a:p>
        </p:txBody>
      </p:sp>
      <p:pic>
        <p:nvPicPr>
          <p:cNvPr id="2048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6463" y="2205038"/>
            <a:ext cx="4427537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20486" name="Прямоугольник 9"/>
          <p:cNvSpPr>
            <a:spLocks noChangeArrowheads="1"/>
          </p:cNvSpPr>
          <p:nvPr/>
        </p:nvSpPr>
        <p:spPr bwMode="auto">
          <a:xfrm>
            <a:off x="971550" y="1196975"/>
            <a:ext cx="73453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>
              <a:tabLst>
                <a:tab pos="493713" algn="l"/>
              </a:tabLst>
            </a:pPr>
            <a:r>
              <a:rPr lang="ru-RU">
                <a:solidFill>
                  <a:srgbClr val="000066"/>
                </a:solidFill>
                <a:latin typeface="Arial Black" pitchFamily="34" charset="0"/>
              </a:rPr>
              <a:t>Наиболее распространенные варианты мошенничества в Интернете:</a:t>
            </a:r>
          </a:p>
          <a:p>
            <a:pPr indent="457200" algn="just">
              <a:tabLst>
                <a:tab pos="493713" algn="l"/>
              </a:tabLst>
            </a:pPr>
            <a:endParaRPr lang="ru-RU">
              <a:solidFill>
                <a:srgbClr val="000066"/>
              </a:solidFill>
              <a:latin typeface="Arial Black" pitchFamily="34" charset="0"/>
            </a:endParaRPr>
          </a:p>
          <a:p>
            <a:pPr indent="457200" algn="just">
              <a:buFontTx/>
              <a:buChar char="-"/>
              <a:tabLst>
                <a:tab pos="493713" algn="l"/>
              </a:tabLst>
            </a:pPr>
            <a:r>
              <a:rPr lang="ru-RU">
                <a:latin typeface="Arial Black" pitchFamily="34" charset="0"/>
              </a:rPr>
              <a:t> Попрошайничество. </a:t>
            </a:r>
          </a:p>
          <a:p>
            <a:pPr indent="457200" algn="just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 algn="just">
              <a:buFontTx/>
              <a:buChar char="-"/>
              <a:tabLst>
                <a:tab pos="493713" algn="l"/>
              </a:tabLst>
            </a:pPr>
            <a:r>
              <a:rPr lang="ru-RU">
                <a:latin typeface="Arial Black" pitchFamily="34" charset="0"/>
              </a:rPr>
              <a:t> Покупки через </a:t>
            </a:r>
          </a:p>
          <a:p>
            <a:pPr indent="457200" algn="just">
              <a:tabLst>
                <a:tab pos="493713" algn="l"/>
              </a:tabLst>
            </a:pPr>
            <a:r>
              <a:rPr lang="ru-RU">
                <a:latin typeface="Arial Black" pitchFamily="34" charset="0"/>
              </a:rPr>
              <a:t>Интернет.</a:t>
            </a:r>
          </a:p>
          <a:p>
            <a:pPr indent="457200" algn="just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 algn="just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 algn="just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 algn="just">
              <a:buFontTx/>
              <a:buChar char="-"/>
              <a:tabLst>
                <a:tab pos="493713" algn="l"/>
              </a:tabLst>
            </a:pPr>
            <a:r>
              <a:rPr lang="ru-RU">
                <a:latin typeface="Arial Black" pitchFamily="34" charset="0"/>
              </a:rPr>
              <a:t>«Ваш аккаунт заблокирован».</a:t>
            </a:r>
          </a:p>
          <a:p>
            <a:pPr indent="457200" algn="ctr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>
              <a:buFontTx/>
              <a:buChar char="-"/>
              <a:tabLst>
                <a:tab pos="493713" algn="l"/>
              </a:tabLst>
            </a:pPr>
            <a:r>
              <a:rPr lang="ru-RU">
                <a:latin typeface="Arial Black" pitchFamily="34" charset="0"/>
              </a:rPr>
              <a:t>Письма якобы от администрации платежной системы (e-gold, Paypal).</a:t>
            </a:r>
          </a:p>
          <a:p>
            <a:pPr indent="457200">
              <a:buFontTx/>
              <a:buChar char="-"/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  <a:p>
            <a:pPr indent="457200" algn="just">
              <a:tabLst>
                <a:tab pos="493713" algn="l"/>
              </a:tabLst>
            </a:pPr>
            <a:endParaRPr lang="ru-RU">
              <a:latin typeface="Arial Black" pitchFamily="34" charset="0"/>
            </a:endParaRPr>
          </a:p>
        </p:txBody>
      </p:sp>
      <p:pic>
        <p:nvPicPr>
          <p:cNvPr id="20487" name="Picture 5" descr="porposhay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1844675"/>
            <a:ext cx="352901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75463" y="6356350"/>
            <a:ext cx="1811337" cy="365125"/>
          </a:xfrm>
        </p:spPr>
        <p:txBody>
          <a:bodyPr/>
          <a:lstStyle/>
          <a:p>
            <a:pPr>
              <a:defRPr/>
            </a:pPr>
            <a:fld id="{8F14F18D-585B-4D3E-8BA6-5251306476C0}" type="slidenum">
              <a:rPr lang="ru-RU"/>
              <a:pPr>
                <a:defRPr/>
              </a:pPr>
              <a:t>9</a:t>
            </a:fld>
            <a:endParaRPr lang="ru-RU"/>
          </a:p>
        </p:txBody>
      </p:sp>
      <p:pic>
        <p:nvPicPr>
          <p:cNvPr id="21506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400"/>
            <a:ext cx="39243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Изображение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18732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971550" y="1341438"/>
            <a:ext cx="73453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8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05038"/>
            <a:ext cx="9144000" cy="7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solidFill>
                <a:srgbClr val="CC0000"/>
              </a:solidFill>
              <a:latin typeface="Arial Black" pitchFamily="34" charset="0"/>
              <a:cs typeface="+mn-cs"/>
            </a:endParaRPr>
          </a:p>
          <a:p>
            <a:pPr indent="457200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93713" algn="l"/>
              </a:tabLst>
              <a:defRPr/>
            </a:pPr>
            <a:endParaRPr lang="ru-RU" dirty="0">
              <a:latin typeface="Arial Black" pitchFamily="34" charset="0"/>
              <a:cs typeface="+mn-cs"/>
            </a:endParaRPr>
          </a:p>
        </p:txBody>
      </p:sp>
      <p:sp>
        <p:nvSpPr>
          <p:cNvPr id="21510" name="Прямоугольник 6"/>
          <p:cNvSpPr>
            <a:spLocks noChangeArrowheads="1"/>
          </p:cNvSpPr>
          <p:nvPr/>
        </p:nvSpPr>
        <p:spPr bwMode="auto">
          <a:xfrm>
            <a:off x="0" y="1052513"/>
            <a:ext cx="914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Arial Black" pitchFamily="34" charset="0"/>
              </a:rPr>
              <a:t>Что делать?</a:t>
            </a:r>
          </a:p>
          <a:p>
            <a:pPr algn="ctr"/>
            <a:r>
              <a:rPr lang="ru-RU" b="1">
                <a:solidFill>
                  <a:srgbClr val="002060"/>
                </a:solidFill>
                <a:latin typeface="Arial Black" pitchFamily="34" charset="0"/>
              </a:rPr>
              <a:t>Как не стать жертвой Интернет-мошенников</a:t>
            </a:r>
          </a:p>
        </p:txBody>
      </p:sp>
      <p:sp>
        <p:nvSpPr>
          <p:cNvPr id="21511" name="Прямоугольник 7"/>
          <p:cNvSpPr>
            <a:spLocks noChangeArrowheads="1"/>
          </p:cNvSpPr>
          <p:nvPr/>
        </p:nvSpPr>
        <p:spPr bwMode="auto">
          <a:xfrm>
            <a:off x="431800" y="1989138"/>
            <a:ext cx="8532813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Tx/>
              <a:buAutoNum type="arabicPeriod"/>
            </a:pP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Если вы пользуетесь банковскими интернет-сервисами, обязательно установите и обновляйте на вашем компьютере антивирус.</a:t>
            </a:r>
          </a:p>
          <a:p>
            <a:pPr marL="342900" indent="-342900" algn="just">
              <a:buFontTx/>
              <a:buAutoNum type="arabicPeriod"/>
            </a:pP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Никогда не пользуйтесь общественными точками доступа в Интернет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(Wi-Fi) </a:t>
            </a: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для осуществления онлайн - платежей. </a:t>
            </a:r>
          </a:p>
          <a:p>
            <a:pPr marL="342900" indent="-342900" algn="just">
              <a:buFontTx/>
              <a:buAutoNum type="arabicPeriod"/>
            </a:pP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Для онлайн - платежей пользуйтесь только проверенными устройствами (компьютерами, планшетами). Желательно- только своими</a:t>
            </a:r>
          </a:p>
          <a:p>
            <a:pPr marL="342900" indent="-342900" algn="just">
              <a:buFontTx/>
              <a:buAutoNum type="arabicPeriod"/>
            </a:pP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Для онлайн–платежей старайтесь использовать виртуальную карту.</a:t>
            </a:r>
          </a:p>
          <a:p>
            <a:pPr marL="342900" indent="-342900" algn="just">
              <a:buFontTx/>
              <a:buAutoNum type="arabicPeriod"/>
            </a:pPr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  Старайтесь не открывать сайты платежных систем по ссылке (например, в письмах). Вы можете попасть на сайт-обманку, внешне очень похожий, практически неотличимый от сайта платежной системы.</a:t>
            </a:r>
          </a:p>
          <a:p>
            <a:pPr marL="342900" indent="-342900" algn="just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6.  Всегда проверяйте корректность написания адреса. Ошибка в одной букве может привести вас на поддельную страницу, которая неотличима от оригинала.</a:t>
            </a:r>
          </a:p>
          <a:p>
            <a:pPr marL="342900" indent="-342900" algn="just">
              <a:buFontTx/>
              <a:buAutoNum type="arabicPeriod"/>
            </a:pPr>
            <a:endParaRPr lang="ru-RU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1704</Words>
  <Application>Microsoft Office PowerPoint</Application>
  <PresentationFormat>Экран (4:3)</PresentationFormat>
  <Paragraphs>126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 Unicode MS</vt:lpstr>
      <vt:lpstr>Arial</vt:lpstr>
      <vt:lpstr>Arial Black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ФАЛЬШИВОМОНЕТЧИКИ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КУДА ЗАЯВИТЬ О СЛУЧАЕ ФИНАНСОВОГО МОШЕННИЧЕСТВА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Анатолий</dc:creator>
  <cp:lastModifiedBy>Пользователь Windows</cp:lastModifiedBy>
  <cp:revision>37</cp:revision>
  <dcterms:created xsi:type="dcterms:W3CDTF">2017-02-16T21:03:34Z</dcterms:created>
  <dcterms:modified xsi:type="dcterms:W3CDTF">2024-04-24T06:26:17Z</dcterms:modified>
</cp:coreProperties>
</file>