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1" r:id="rId1"/>
  </p:sldMasterIdLst>
  <p:notesMasterIdLst>
    <p:notesMasterId r:id="rId4"/>
  </p:notesMasterIdLst>
  <p:sldIdLst>
    <p:sldId id="257" r:id="rId2"/>
    <p:sldId id="258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90" y="6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1BADF4-3E28-4347-8F27-9F0C5DEEA9D9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6057A1-AE1A-465A-81A5-B3C4E1796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8954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057A1-AE1A-465A-81A5-B3C4E179667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2055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057A1-AE1A-465A-81A5-B3C4E179667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86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1CFA5-F55E-4555-B336-DE3C772E5728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DB6BC-C42E-4978-938B-456DCBE86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922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1CFA5-F55E-4555-B336-DE3C772E5728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DB6BC-C42E-4978-938B-456DCBE86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134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1CFA5-F55E-4555-B336-DE3C772E5728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DB6BC-C42E-4978-938B-456DCBE86B72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54458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1CFA5-F55E-4555-B336-DE3C772E5728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DB6BC-C42E-4978-938B-456DCBE86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5098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1CFA5-F55E-4555-B336-DE3C772E5728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DB6BC-C42E-4978-938B-456DCBE86B7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447295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1CFA5-F55E-4555-B336-DE3C772E5728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DB6BC-C42E-4978-938B-456DCBE86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0422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1CFA5-F55E-4555-B336-DE3C772E5728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DB6BC-C42E-4978-938B-456DCBE86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1896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1CFA5-F55E-4555-B336-DE3C772E5728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DB6BC-C42E-4978-938B-456DCBE86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814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1CFA5-F55E-4555-B336-DE3C772E5728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DB6BC-C42E-4978-938B-456DCBE86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383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1CFA5-F55E-4555-B336-DE3C772E5728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DB6BC-C42E-4978-938B-456DCBE86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82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1CFA5-F55E-4555-B336-DE3C772E5728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DB6BC-C42E-4978-938B-456DCBE86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66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1CFA5-F55E-4555-B336-DE3C772E5728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DB6BC-C42E-4978-938B-456DCBE86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143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1CFA5-F55E-4555-B336-DE3C772E5728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DB6BC-C42E-4978-938B-456DCBE86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546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1CFA5-F55E-4555-B336-DE3C772E5728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DB6BC-C42E-4978-938B-456DCBE86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80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1CFA5-F55E-4555-B336-DE3C772E5728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DB6BC-C42E-4978-938B-456DCBE86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139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1CFA5-F55E-4555-B336-DE3C772E5728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DB6BC-C42E-4978-938B-456DCBE86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42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B1CFA5-F55E-4555-B336-DE3C772E5728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FDDB6BC-C42E-4978-938B-456DCBE86B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877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  <p:sldLayoutId id="2147483993" r:id="rId12"/>
    <p:sldLayoutId id="2147483994" r:id="rId13"/>
    <p:sldLayoutId id="2147483995" r:id="rId14"/>
    <p:sldLayoutId id="2147483996" r:id="rId15"/>
    <p:sldLayoutId id="214748399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1727" y="1086415"/>
            <a:ext cx="2535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</a:p>
          <a:p>
            <a:endParaRPr lang="ru-RU" dirty="0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1696" y="1569170"/>
            <a:ext cx="2786358" cy="27863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/>
          <p:cNvSpPr txBox="1"/>
          <p:nvPr/>
        </p:nvSpPr>
        <p:spPr>
          <a:xfrm>
            <a:off x="0" y="0"/>
            <a:ext cx="4789233" cy="698652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Законы родительской истины </a:t>
            </a:r>
          </a:p>
          <a:p>
            <a:pPr algn="ctr"/>
            <a:r>
              <a:rPr lang="ru-RU" sz="10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</a:t>
            </a:r>
            <a:r>
              <a:rPr lang="ru-RU" sz="1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pPr algn="ctr"/>
            <a:r>
              <a:rPr lang="ru-RU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Дорожите любовью своего ребёнка. </a:t>
            </a:r>
            <a:endParaRPr lang="ru-RU" sz="1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Помните, от </a:t>
            </a:r>
            <a:r>
              <a:rPr lang="ru-RU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любви до ненависти только один шаг, не </a:t>
            </a:r>
            <a:r>
              <a:rPr lang="ru-RU" sz="1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делайте необдуманных </a:t>
            </a:r>
            <a:r>
              <a:rPr lang="ru-RU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шагов!</a:t>
            </a:r>
          </a:p>
          <a:p>
            <a:pPr algn="ctr"/>
            <a:r>
              <a:rPr lang="ru-RU" sz="1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2</a:t>
            </a:r>
          </a:p>
          <a:p>
            <a:pPr algn="ctr"/>
            <a:r>
              <a:rPr lang="ru-RU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унижайте своего ребёнка. Унижая </a:t>
            </a:r>
            <a:r>
              <a:rPr lang="ru-RU" sz="1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 самого</a:t>
            </a:r>
            <a:r>
              <a:rPr lang="ru-RU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 формируете у него умение и навык унижения, который он сможет использовать по отношению к</a:t>
            </a:r>
          </a:p>
          <a:p>
            <a:pPr algn="ctr"/>
            <a:r>
              <a:rPr lang="ru-RU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другим людям. Не исключено, что ими будете вы.</a:t>
            </a:r>
          </a:p>
          <a:p>
            <a:pPr algn="ctr"/>
            <a:r>
              <a:rPr lang="ru-RU" sz="1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3</a:t>
            </a:r>
          </a:p>
          <a:p>
            <a:pPr algn="ctr"/>
            <a:r>
              <a:rPr lang="ru-RU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угрожайте своему ребёнку. Угрозы взрослого порождают ложь ребёнка, приводят к </a:t>
            </a:r>
            <a:endParaRPr lang="ru-RU" sz="1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боязни и ненависти</a:t>
            </a:r>
            <a:r>
              <a:rPr lang="ru-RU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1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4</a:t>
            </a:r>
          </a:p>
          <a:p>
            <a:pPr algn="ctr"/>
            <a:r>
              <a:rPr lang="ru-RU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налагайте запретов. В природе ребёнка -</a:t>
            </a:r>
          </a:p>
          <a:p>
            <a:pPr algn="ctr"/>
            <a:r>
              <a:rPr lang="ru-RU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дух бунтарства. То, что категорически запрещено,</a:t>
            </a:r>
          </a:p>
          <a:p>
            <a:pPr algn="ctr"/>
            <a:r>
              <a:rPr lang="ru-RU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хочется попробовать, не забывайте об этом.</a:t>
            </a:r>
          </a:p>
          <a:p>
            <a:pPr algn="ctr"/>
            <a:r>
              <a:rPr lang="ru-RU" sz="1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5</a:t>
            </a:r>
          </a:p>
          <a:p>
            <a:pPr algn="ctr"/>
            <a:r>
              <a:rPr lang="ru-RU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опекайте своего ребёнка там, где можно</a:t>
            </a:r>
          </a:p>
          <a:p>
            <a:pPr algn="ctr"/>
            <a:r>
              <a:rPr lang="ru-RU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обойтись без опеки; дайте возможность маленькому</a:t>
            </a:r>
          </a:p>
          <a:p>
            <a:pPr algn="ctr"/>
            <a:r>
              <a:rPr lang="ru-RU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человеку самостоятельно стать большим.</a:t>
            </a:r>
          </a:p>
          <a:p>
            <a:pPr algn="ctr"/>
            <a:r>
              <a:rPr lang="ru-RU" sz="1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6</a:t>
            </a:r>
          </a:p>
          <a:p>
            <a:pPr algn="ctr"/>
            <a:r>
              <a:rPr lang="ru-RU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идите на поводу у своего ребёнка, умейте</a:t>
            </a:r>
          </a:p>
          <a:p>
            <a:pPr algn="ctr"/>
            <a:r>
              <a:rPr lang="ru-RU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соблюдать меру своей любви и меру своей</a:t>
            </a:r>
          </a:p>
          <a:p>
            <a:pPr algn="ctr"/>
            <a:r>
              <a:rPr lang="ru-RU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родительской ответственности.</a:t>
            </a:r>
          </a:p>
          <a:p>
            <a:pPr algn="ctr"/>
            <a:r>
              <a:rPr lang="ru-RU" sz="1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7</a:t>
            </a:r>
          </a:p>
          <a:p>
            <a:pPr algn="ctr"/>
            <a:r>
              <a:rPr lang="ru-RU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Развивайте в себе чувство юмора. Учитесь</a:t>
            </a:r>
          </a:p>
          <a:p>
            <a:pPr algn="ctr"/>
            <a:r>
              <a:rPr lang="ru-RU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смеяться над своими слабостями, разрешайте</a:t>
            </a:r>
          </a:p>
          <a:p>
            <a:pPr algn="ctr"/>
            <a:r>
              <a:rPr lang="ru-RU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ребёнку смеяться вместе с вами. Учите ребёнка</a:t>
            </a:r>
          </a:p>
          <a:p>
            <a:pPr algn="ctr"/>
            <a:r>
              <a:rPr lang="ru-RU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смеяться над собой!!! Это лучше, чем если над </a:t>
            </a:r>
            <a:r>
              <a:rPr lang="ru-RU" sz="1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ним будут </a:t>
            </a:r>
            <a:r>
              <a:rPr lang="ru-RU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смеяться другие.</a:t>
            </a:r>
          </a:p>
          <a:p>
            <a:pPr algn="ctr"/>
            <a:r>
              <a:rPr lang="ru-RU" sz="1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8</a:t>
            </a:r>
          </a:p>
          <a:p>
            <a:pPr algn="ctr"/>
            <a:r>
              <a:rPr lang="ru-RU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читайте своему ребёнку </a:t>
            </a:r>
            <a:r>
              <a:rPr lang="ru-RU" sz="1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бесконечные нотации</a:t>
            </a:r>
            <a:r>
              <a:rPr lang="ru-RU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он их просто не слышит!!!</a:t>
            </a:r>
          </a:p>
          <a:p>
            <a:pPr algn="ctr"/>
            <a:r>
              <a:rPr lang="ru-RU" sz="1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9</a:t>
            </a:r>
          </a:p>
          <a:p>
            <a:pPr algn="ctr"/>
            <a:r>
              <a:rPr lang="ru-RU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всегда последовательны в своих</a:t>
            </a:r>
          </a:p>
          <a:p>
            <a:pPr algn="ctr"/>
            <a:r>
              <a:rPr lang="ru-RU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требованиях. Хорошо ориентируйтесь в своих "да " </a:t>
            </a:r>
            <a:r>
              <a:rPr lang="ru-RU" sz="1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"нет</a:t>
            </a:r>
            <a:r>
              <a:rPr lang="ru-RU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</a:p>
          <a:p>
            <a:pPr algn="ctr"/>
            <a:r>
              <a:rPr lang="ru-RU" sz="1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10</a:t>
            </a:r>
          </a:p>
          <a:p>
            <a:pPr algn="ctr"/>
            <a:r>
              <a:rPr lang="ru-RU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лишайте своего ребёнка права </a:t>
            </a:r>
            <a:r>
              <a:rPr lang="ru-RU" sz="1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ребёнком</a:t>
            </a:r>
            <a:r>
              <a:rPr lang="ru-RU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Дайте </a:t>
            </a:r>
            <a:r>
              <a:rPr lang="ru-RU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ему возможность побыть озорником, бунтарём и шалуном. Период </a:t>
            </a:r>
            <a:r>
              <a:rPr lang="ru-RU" sz="1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детства весьма быстротечен</a:t>
            </a:r>
            <a:r>
              <a:rPr lang="ru-RU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 много нужно успеть </a:t>
            </a:r>
            <a:r>
              <a:rPr lang="ru-RU" sz="1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попробовать, прежде </a:t>
            </a:r>
            <a:r>
              <a:rPr lang="ru-RU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 стать взрослым. Дайте </a:t>
            </a:r>
            <a:r>
              <a:rPr lang="ru-RU" sz="1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своему </a:t>
            </a:r>
            <a:r>
              <a:rPr lang="ru-RU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ребёнку быть им во время детства, </a:t>
            </a:r>
            <a:r>
              <a:rPr lang="ru-RU" sz="1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иначе период </a:t>
            </a:r>
            <a:r>
              <a:rPr lang="ru-RU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детства будет продолжаться и в его взрослой</a:t>
            </a:r>
          </a:p>
          <a:p>
            <a:pPr algn="ctr"/>
            <a:r>
              <a:rPr lang="ru-RU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жизни.  </a:t>
            </a:r>
            <a:r>
              <a:rPr lang="ru-RU" sz="1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обернуться серьёзными последствиями и для вашего ребёнка, и для вас, родители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0" y="5130981"/>
            <a:ext cx="3676650" cy="17270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TextBox 17"/>
          <p:cNvSpPr txBox="1"/>
          <p:nvPr/>
        </p:nvSpPr>
        <p:spPr>
          <a:xfrm>
            <a:off x="6788054" y="31130"/>
            <a:ext cx="4745210" cy="587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Телефоны доверия </a:t>
            </a:r>
          </a:p>
          <a:p>
            <a:endParaRPr lang="ru-RU" sz="1000" b="1" cap="all" dirty="0" smtClean="0">
              <a:solidFill>
                <a:srgbClr val="00B0F0"/>
              </a:solidFill>
              <a:latin typeface="BS Cyrillic"/>
            </a:endParaRPr>
          </a:p>
          <a:p>
            <a:r>
              <a:rPr lang="ru-RU" sz="1000" b="1" cap="all" dirty="0" smtClean="0">
                <a:solidFill>
                  <a:srgbClr val="00B0F0"/>
                </a:solidFill>
                <a:latin typeface="BS Cyrillic"/>
              </a:rPr>
              <a:t>Единый </a:t>
            </a:r>
            <a:r>
              <a:rPr lang="ru-RU" sz="1000" b="1" cap="all" dirty="0">
                <a:solidFill>
                  <a:srgbClr val="00B0F0"/>
                </a:solidFill>
                <a:latin typeface="BS Cyrillic"/>
              </a:rPr>
              <a:t>Всероссийский телефон доверия для детей, </a:t>
            </a:r>
            <a:endParaRPr lang="ru-RU" sz="1000" b="1" cap="all" dirty="0" smtClean="0">
              <a:solidFill>
                <a:srgbClr val="00B0F0"/>
              </a:solidFill>
              <a:latin typeface="BS Cyrillic"/>
            </a:endParaRPr>
          </a:p>
          <a:p>
            <a:r>
              <a:rPr lang="ru-RU" sz="1000" b="1" cap="all" dirty="0" smtClean="0">
                <a:solidFill>
                  <a:srgbClr val="00B0F0"/>
                </a:solidFill>
                <a:latin typeface="BS Cyrillic"/>
              </a:rPr>
              <a:t>подростков </a:t>
            </a:r>
            <a:r>
              <a:rPr lang="ru-RU" sz="1000" b="1" cap="all" dirty="0">
                <a:solidFill>
                  <a:srgbClr val="00B0F0"/>
                </a:solidFill>
                <a:latin typeface="BS Cyrillic"/>
              </a:rPr>
              <a:t>и их родителей</a:t>
            </a:r>
          </a:p>
          <a:p>
            <a:endParaRPr lang="ru-RU" sz="1000" b="1" cap="all" dirty="0" smtClean="0">
              <a:solidFill>
                <a:schemeClr val="tx2"/>
              </a:solidFill>
              <a:latin typeface="BS Cyrillic"/>
            </a:endParaRPr>
          </a:p>
          <a:p>
            <a:r>
              <a:rPr lang="ru-RU" sz="1000" b="1" cap="all" dirty="0" smtClean="0">
                <a:solidFill>
                  <a:schemeClr val="tx2"/>
                </a:solidFill>
                <a:latin typeface="BS Cyrillic"/>
              </a:rPr>
              <a:t>8-800-2000-122</a:t>
            </a:r>
          </a:p>
          <a:p>
            <a:endParaRPr lang="ru-RU" sz="1000" cap="all" dirty="0">
              <a:solidFill>
                <a:schemeClr val="tx2"/>
              </a:solidFill>
              <a:latin typeface="BS Cyrillic"/>
            </a:endParaRPr>
          </a:p>
          <a:p>
            <a:r>
              <a:rPr lang="ru-RU" sz="1000" b="1" cap="all" dirty="0">
                <a:solidFill>
                  <a:srgbClr val="00B0F0"/>
                </a:solidFill>
              </a:rPr>
              <a:t>Круглосуточный кризисный телефон психологической </a:t>
            </a:r>
            <a:endParaRPr lang="ru-RU" sz="1000" b="1" cap="all" dirty="0" smtClean="0">
              <a:solidFill>
                <a:srgbClr val="00B0F0"/>
              </a:solidFill>
            </a:endParaRPr>
          </a:p>
          <a:p>
            <a:r>
              <a:rPr lang="ru-RU" sz="1000" b="1" cap="all" dirty="0" smtClean="0">
                <a:solidFill>
                  <a:srgbClr val="00B0F0"/>
                </a:solidFill>
              </a:rPr>
              <a:t>помощи населению</a:t>
            </a:r>
          </a:p>
          <a:p>
            <a:r>
              <a:rPr lang="ru-RU" sz="1000" b="1" cap="all" dirty="0" smtClean="0">
                <a:solidFill>
                  <a:srgbClr val="00B0F0"/>
                </a:solidFill>
              </a:rPr>
              <a:t>(</a:t>
            </a:r>
            <a:r>
              <a:rPr lang="ru-RU" sz="1000" b="1" cap="all" dirty="0">
                <a:solidFill>
                  <a:srgbClr val="00B0F0"/>
                </a:solidFill>
              </a:rPr>
              <a:t>телефон доверия)</a:t>
            </a:r>
          </a:p>
          <a:p>
            <a:endParaRPr lang="ru-RU" sz="1000" b="1" cap="all" dirty="0" smtClean="0">
              <a:solidFill>
                <a:schemeClr val="tx2"/>
              </a:solidFill>
            </a:endParaRPr>
          </a:p>
          <a:p>
            <a:r>
              <a:rPr lang="ru-RU" sz="1200" b="1" cap="all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8-800-333-44-34</a:t>
            </a:r>
            <a:endParaRPr lang="ru-RU" sz="1200" b="1" cap="all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chemeClr val="tx2"/>
              </a:solidFill>
            </a:endParaRPr>
          </a:p>
          <a:p>
            <a:r>
              <a:rPr lang="ru-RU" sz="1000" b="1" cap="all" dirty="0">
                <a:solidFill>
                  <a:srgbClr val="00B0F0"/>
                </a:solidFill>
                <a:latin typeface="BS Cyrillic"/>
              </a:rPr>
              <a:t>Уполномоченный по правам ребенка </a:t>
            </a:r>
            <a:endParaRPr lang="ru-RU" sz="1000" b="1" cap="all" dirty="0" smtClean="0">
              <a:solidFill>
                <a:srgbClr val="00B0F0"/>
              </a:solidFill>
              <a:latin typeface="BS Cyrillic"/>
            </a:endParaRPr>
          </a:p>
          <a:p>
            <a:r>
              <a:rPr lang="ru-RU" sz="1000" b="1" cap="all" dirty="0" smtClean="0">
                <a:solidFill>
                  <a:srgbClr val="00B0F0"/>
                </a:solidFill>
                <a:latin typeface="BS Cyrillic"/>
              </a:rPr>
              <a:t>в </a:t>
            </a:r>
            <a:r>
              <a:rPr lang="ru-RU" sz="1000" b="1" cap="all" dirty="0">
                <a:solidFill>
                  <a:srgbClr val="00B0F0"/>
                </a:solidFill>
                <a:latin typeface="BS Cyrillic"/>
              </a:rPr>
              <a:t>Мурманской </a:t>
            </a:r>
            <a:r>
              <a:rPr lang="ru-RU" sz="1000" b="1" cap="all" dirty="0" smtClean="0">
                <a:solidFill>
                  <a:srgbClr val="00B0F0"/>
                </a:solidFill>
                <a:latin typeface="BS Cyrillic"/>
              </a:rPr>
              <a:t>области</a:t>
            </a:r>
          </a:p>
          <a:p>
            <a:r>
              <a:rPr lang="ru-RU" sz="1000" b="1" cap="all" dirty="0" smtClean="0">
                <a:solidFill>
                  <a:srgbClr val="00B0F0"/>
                </a:solidFill>
                <a:latin typeface="BS Cyrillic"/>
              </a:rPr>
              <a:t>Андреева </a:t>
            </a:r>
            <a:r>
              <a:rPr lang="ru-RU" sz="1000" b="1" cap="all" dirty="0">
                <a:solidFill>
                  <a:srgbClr val="00B0F0"/>
                </a:solidFill>
                <a:latin typeface="BS Cyrillic"/>
              </a:rPr>
              <a:t>Алевтина </a:t>
            </a:r>
            <a:r>
              <a:rPr lang="ru-RU" sz="1000" b="1" cap="all" dirty="0" smtClean="0">
                <a:solidFill>
                  <a:srgbClr val="00B0F0"/>
                </a:solidFill>
                <a:latin typeface="BS Cyrillic"/>
              </a:rPr>
              <a:t>Васильевна</a:t>
            </a:r>
          </a:p>
          <a:p>
            <a:endParaRPr lang="ru-RU" sz="1000" b="1" cap="all" dirty="0">
              <a:solidFill>
                <a:schemeClr val="tx2"/>
              </a:solidFill>
              <a:latin typeface="BS Cyrillic"/>
            </a:endParaRPr>
          </a:p>
          <a:p>
            <a:r>
              <a:rPr lang="ru-RU" sz="1000" b="1" cap="all" dirty="0" smtClean="0">
                <a:solidFill>
                  <a:schemeClr val="tx2"/>
                </a:solidFill>
              </a:rPr>
              <a:t>8 (8152</a:t>
            </a:r>
            <a:r>
              <a:rPr lang="ru-RU" sz="1000" b="1" cap="all" dirty="0">
                <a:solidFill>
                  <a:schemeClr val="tx2"/>
                </a:solidFill>
              </a:rPr>
              <a:t>) </a:t>
            </a:r>
            <a:r>
              <a:rPr lang="ru-RU" sz="1000" b="1" cap="all" dirty="0" smtClean="0">
                <a:solidFill>
                  <a:schemeClr val="tx2"/>
                </a:solidFill>
              </a:rPr>
              <a:t>486-596</a:t>
            </a:r>
          </a:p>
          <a:p>
            <a:endParaRPr lang="ru-RU" sz="1000" b="1" cap="all" dirty="0">
              <a:solidFill>
                <a:schemeClr val="tx2"/>
              </a:solidFill>
            </a:endParaRPr>
          </a:p>
          <a:p>
            <a:r>
              <a:rPr lang="ru-RU" sz="1000" b="1" cap="all" dirty="0" smtClean="0">
                <a:solidFill>
                  <a:srgbClr val="00B0F0"/>
                </a:solidFill>
                <a:latin typeface="BS Cyrillic"/>
              </a:rPr>
              <a:t>Круглосуточный </a:t>
            </a:r>
            <a:r>
              <a:rPr lang="ru-RU" sz="1000" b="1" cap="all" dirty="0">
                <a:solidFill>
                  <a:srgbClr val="00B0F0"/>
                </a:solidFill>
                <a:latin typeface="BS Cyrillic"/>
              </a:rPr>
              <a:t>телефон </a:t>
            </a:r>
            <a:r>
              <a:rPr lang="ru-RU" sz="1000" b="1" cap="all" dirty="0" smtClean="0">
                <a:solidFill>
                  <a:srgbClr val="00B0F0"/>
                </a:solidFill>
                <a:latin typeface="BS Cyrillic"/>
              </a:rPr>
              <a:t>доверия</a:t>
            </a:r>
          </a:p>
          <a:p>
            <a:endParaRPr lang="ru-RU" sz="1000" b="1" cap="all" dirty="0" smtClean="0">
              <a:solidFill>
                <a:schemeClr val="tx2"/>
              </a:solidFill>
              <a:latin typeface="BS Cyrillic"/>
            </a:endParaRPr>
          </a:p>
          <a:p>
            <a:r>
              <a:rPr lang="ru-RU" sz="1000" b="1" cap="all" dirty="0" smtClean="0">
                <a:solidFill>
                  <a:schemeClr val="tx2"/>
                </a:solidFill>
                <a:latin typeface="BS Cyrillic"/>
              </a:rPr>
              <a:t>8 (8152</a:t>
            </a:r>
            <a:r>
              <a:rPr lang="ru-RU" sz="1000" b="1" cap="all" dirty="0">
                <a:solidFill>
                  <a:schemeClr val="tx2"/>
                </a:solidFill>
                <a:latin typeface="BS Cyrillic"/>
              </a:rPr>
              <a:t>) 277-555</a:t>
            </a:r>
          </a:p>
          <a:p>
            <a:endParaRPr lang="ru-RU" sz="1000" cap="all" dirty="0">
              <a:solidFill>
                <a:schemeClr val="tx2"/>
              </a:solidFill>
            </a:endParaRPr>
          </a:p>
          <a:p>
            <a:r>
              <a:rPr lang="ru-RU" sz="1000" b="1" cap="all" dirty="0">
                <a:solidFill>
                  <a:srgbClr val="00B0F0"/>
                </a:solidFill>
                <a:latin typeface="BS Cyrillic"/>
              </a:rPr>
              <a:t>Мурманский телефон доверия для женщин, </a:t>
            </a:r>
            <a:endParaRPr lang="ru-RU" sz="1000" b="1" cap="all" dirty="0" smtClean="0">
              <a:solidFill>
                <a:srgbClr val="00B0F0"/>
              </a:solidFill>
              <a:latin typeface="BS Cyrillic"/>
            </a:endParaRPr>
          </a:p>
          <a:p>
            <a:r>
              <a:rPr lang="ru-RU" sz="1000" b="1" cap="all" dirty="0" smtClean="0">
                <a:solidFill>
                  <a:srgbClr val="00B0F0"/>
                </a:solidFill>
                <a:latin typeface="BS Cyrillic"/>
              </a:rPr>
              <a:t>оказавшихся </a:t>
            </a:r>
            <a:r>
              <a:rPr lang="ru-RU" sz="1000" b="1" cap="all" dirty="0">
                <a:solidFill>
                  <a:srgbClr val="00B0F0"/>
                </a:solidFill>
                <a:latin typeface="BS Cyrillic"/>
              </a:rPr>
              <a:t>в трудной жизненной ситуации</a:t>
            </a:r>
          </a:p>
          <a:p>
            <a:endParaRPr lang="ru-RU" sz="1000" cap="all" dirty="0" smtClean="0">
              <a:solidFill>
                <a:schemeClr val="tx2"/>
              </a:solidFill>
              <a:latin typeface="BS Cyrillic"/>
            </a:endParaRPr>
          </a:p>
          <a:p>
            <a:r>
              <a:rPr lang="ru-RU" sz="1000" b="1" cap="all" dirty="0" smtClean="0">
                <a:solidFill>
                  <a:schemeClr val="tx2"/>
                </a:solidFill>
                <a:latin typeface="BS Cyrillic"/>
              </a:rPr>
              <a:t>8-953-308-69-36</a:t>
            </a:r>
            <a:r>
              <a:rPr lang="ru-RU" sz="1000" b="1" cap="all" dirty="0">
                <a:solidFill>
                  <a:schemeClr val="tx2"/>
                </a:solidFill>
                <a:latin typeface="BS Cyrillic"/>
              </a:rPr>
              <a:t/>
            </a:r>
            <a:br>
              <a:rPr lang="ru-RU" sz="1000" b="1" cap="all" dirty="0">
                <a:solidFill>
                  <a:schemeClr val="tx2"/>
                </a:solidFill>
                <a:latin typeface="BS Cyrillic"/>
              </a:rPr>
            </a:br>
            <a:r>
              <a:rPr lang="ru-RU" sz="1000" b="1" cap="all" dirty="0" smtClean="0">
                <a:solidFill>
                  <a:schemeClr val="tx2"/>
                </a:solidFill>
                <a:latin typeface="BS Cyrillic"/>
              </a:rPr>
              <a:t>8 (8152</a:t>
            </a:r>
            <a:r>
              <a:rPr lang="ru-RU" sz="1000" b="1" cap="all" dirty="0">
                <a:solidFill>
                  <a:schemeClr val="tx2"/>
                </a:solidFill>
                <a:latin typeface="BS Cyrillic"/>
              </a:rPr>
              <a:t>) 26-01-42</a:t>
            </a:r>
          </a:p>
          <a:p>
            <a:endParaRPr lang="ru-RU" sz="1000" b="1" cap="all" dirty="0">
              <a:solidFill>
                <a:schemeClr val="tx2"/>
              </a:solidFill>
              <a:latin typeface="BS Cyrillic"/>
            </a:endParaRPr>
          </a:p>
          <a:p>
            <a:r>
              <a:rPr lang="ru-RU" sz="1000" b="1" cap="all" dirty="0">
                <a:solidFill>
                  <a:srgbClr val="00B0F0"/>
                </a:solidFill>
                <a:latin typeface="BS Cyrillic"/>
              </a:rPr>
              <a:t>Психологическая помощь в городе Мурманске </a:t>
            </a:r>
            <a:endParaRPr lang="ru-RU" sz="1000" b="1" cap="all" dirty="0" smtClean="0">
              <a:solidFill>
                <a:srgbClr val="00B0F0"/>
              </a:solidFill>
              <a:latin typeface="BS Cyrillic"/>
            </a:endParaRPr>
          </a:p>
          <a:p>
            <a:r>
              <a:rPr lang="ru-RU" sz="1000" b="1" cap="all" dirty="0" smtClean="0">
                <a:solidFill>
                  <a:srgbClr val="00B0F0"/>
                </a:solidFill>
                <a:latin typeface="BS Cyrillic"/>
              </a:rPr>
              <a:t>ГОБУЗ </a:t>
            </a:r>
            <a:r>
              <a:rPr lang="ru-RU" sz="1000" b="1" cap="all" dirty="0">
                <a:solidFill>
                  <a:srgbClr val="00B0F0"/>
                </a:solidFill>
                <a:latin typeface="BS Cyrillic"/>
              </a:rPr>
              <a:t>«МОПНД» Центр психотерапевтической помощи детям </a:t>
            </a:r>
            <a:endParaRPr lang="ru-RU" sz="1000" b="1" cap="all" dirty="0" smtClean="0">
              <a:solidFill>
                <a:srgbClr val="00B0F0"/>
              </a:solidFill>
              <a:latin typeface="BS Cyrillic"/>
            </a:endParaRPr>
          </a:p>
          <a:p>
            <a:r>
              <a:rPr lang="ru-RU" sz="1000" b="1" cap="all" dirty="0" smtClean="0">
                <a:solidFill>
                  <a:srgbClr val="00B0F0"/>
                </a:solidFill>
                <a:latin typeface="BS Cyrillic"/>
              </a:rPr>
              <a:t>и </a:t>
            </a:r>
            <a:r>
              <a:rPr lang="ru-RU" sz="1000" b="1" cap="all" dirty="0">
                <a:solidFill>
                  <a:srgbClr val="00B0F0"/>
                </a:solidFill>
                <a:latin typeface="BS Cyrillic"/>
              </a:rPr>
              <a:t>подросткам</a:t>
            </a:r>
          </a:p>
          <a:p>
            <a:endParaRPr lang="ru-RU" sz="1000" cap="all" dirty="0" smtClean="0">
              <a:solidFill>
                <a:srgbClr val="000000"/>
              </a:solidFill>
              <a:latin typeface="BS Cyrillic"/>
            </a:endParaRPr>
          </a:p>
          <a:p>
            <a:r>
              <a:rPr lang="ru-RU" sz="1000" b="1" cap="all" dirty="0" smtClean="0">
                <a:solidFill>
                  <a:srgbClr val="000000"/>
                </a:solidFill>
                <a:latin typeface="BS Cyrillic"/>
              </a:rPr>
              <a:t>8(8152</a:t>
            </a:r>
            <a:r>
              <a:rPr lang="ru-RU" sz="1000" b="1" cap="all" dirty="0">
                <a:solidFill>
                  <a:srgbClr val="000000"/>
                </a:solidFill>
                <a:latin typeface="BS Cyrillic"/>
              </a:rPr>
              <a:t>) 38-80-51</a:t>
            </a:r>
          </a:p>
          <a:p>
            <a:endParaRPr lang="ru-RU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9838569" y="6366510"/>
            <a:ext cx="114807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8(81554)61614</a:t>
            </a:r>
            <a:endParaRPr lang="ru-RU" sz="105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51460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1727" y="1086415"/>
            <a:ext cx="2535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</a:p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048000" y="-6866126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452110" y="247952"/>
            <a:ext cx="6739890" cy="587083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05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 </a:t>
            </a:r>
            <a:r>
              <a:rPr lang="ru-RU" sz="1400" b="1" dirty="0" smtClean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ЧТО </a:t>
            </a:r>
            <a:r>
              <a:rPr lang="ru-RU" sz="1400" b="1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ТАКОЕ ОТВЕТСТВЕННОЕ РОДИТЕЛЬСТВО </a:t>
            </a:r>
          </a:p>
          <a:p>
            <a:pPr algn="just"/>
            <a:endParaRPr lang="ru-RU" sz="105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1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 существует мнение о том, что с ребенком обязательно </a:t>
            </a:r>
            <a:r>
              <a:rPr lang="ru-RU" sz="11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надо дружить</a:t>
            </a:r>
            <a:r>
              <a:rPr lang="ru-RU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1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1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Таким </a:t>
            </a:r>
            <a:r>
              <a:rPr lang="ru-RU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образом, понятие родительской ответственности часто подменяется понятиями доброго отношения, заботы и расположения к ребенку – это, несомненно, важные компоненты </a:t>
            </a:r>
            <a:r>
              <a:rPr lang="ru-RU" sz="11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родительства</a:t>
            </a:r>
            <a:r>
              <a:rPr lang="ru-RU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но </a:t>
            </a:r>
            <a:r>
              <a:rPr lang="ru-RU" sz="11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недостаточные</a:t>
            </a:r>
          </a:p>
          <a:p>
            <a:pPr algn="just"/>
            <a:r>
              <a:rPr lang="ru-RU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мнению специалистов, ответственный родитель, в первую очередь, – зрелый человек, способный </a:t>
            </a:r>
            <a:r>
              <a:rPr lang="ru-RU" sz="11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отвечать </a:t>
            </a:r>
            <a:r>
              <a:rPr lang="ru-RU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 свои поступки и за свою </a:t>
            </a:r>
            <a:r>
              <a:rPr lang="ru-RU" sz="11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жизнь, ведь</a:t>
            </a:r>
            <a:r>
              <a:rPr lang="ru-RU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если этого нет в отношении самого себя, </a:t>
            </a:r>
            <a:r>
              <a:rPr lang="ru-RU" sz="11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можно </a:t>
            </a:r>
            <a:r>
              <a:rPr lang="ru-RU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говорить </a:t>
            </a:r>
            <a:r>
              <a:rPr lang="ru-RU" sz="11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 ответственности </a:t>
            </a:r>
            <a:r>
              <a:rPr lang="ru-RU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 маленького человека? </a:t>
            </a:r>
            <a:endParaRPr lang="ru-RU" sz="11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1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Являясь </a:t>
            </a:r>
            <a:r>
              <a:rPr lang="ru-RU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зрелой личностью, человек </a:t>
            </a:r>
            <a:r>
              <a:rPr lang="ru-RU" sz="11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состоянии </a:t>
            </a:r>
            <a:r>
              <a:rPr lang="ru-RU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себя работой, жильем </a:t>
            </a:r>
            <a:r>
              <a:rPr lang="ru-RU" sz="11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создать благоприятные </a:t>
            </a:r>
            <a:r>
              <a:rPr lang="ru-RU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для </a:t>
            </a:r>
            <a:r>
              <a:rPr lang="ru-RU" sz="11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ребенка</a:t>
            </a:r>
            <a:r>
              <a:rPr lang="ru-RU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Итак, ответственное </a:t>
            </a:r>
            <a:r>
              <a:rPr lang="ru-RU" sz="11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родительство</a:t>
            </a:r>
            <a:r>
              <a:rPr lang="ru-RU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это, </a:t>
            </a:r>
            <a:r>
              <a:rPr lang="ru-RU" sz="11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прежде всего</a:t>
            </a:r>
            <a:r>
              <a:rPr lang="ru-RU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1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сбалансированность разных </a:t>
            </a:r>
            <a:r>
              <a:rPr lang="ru-RU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сторон воспитания:</a:t>
            </a:r>
          </a:p>
          <a:p>
            <a:pPr algn="just"/>
            <a:r>
              <a:rPr lang="ru-RU" sz="11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1.Коммуникативная </a:t>
            </a:r>
            <a:r>
              <a:rPr lang="ru-RU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сторона – это регулярное общение с ребенком. </a:t>
            </a:r>
            <a:r>
              <a:rPr lang="ru-RU" sz="11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условиях </a:t>
            </a:r>
            <a:r>
              <a:rPr lang="ru-RU" sz="11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современного мира</a:t>
            </a:r>
            <a:r>
              <a:rPr lang="ru-RU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полного опасностей и соблазнов, </a:t>
            </a:r>
            <a:r>
              <a:rPr lang="ru-RU" sz="11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 должен </a:t>
            </a:r>
            <a:r>
              <a:rPr lang="ru-RU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быть всегда в курсе того, что происходит </a:t>
            </a:r>
            <a:r>
              <a:rPr lang="ru-RU" sz="11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жизни </a:t>
            </a:r>
            <a:r>
              <a:rPr lang="ru-RU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– его интересов и предпочтений, </a:t>
            </a:r>
            <a:r>
              <a:rPr lang="ru-RU" sz="11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возможности </a:t>
            </a:r>
            <a:r>
              <a:rPr lang="ru-RU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разделять их и иметь на него влияние</a:t>
            </a:r>
            <a:r>
              <a:rPr lang="ru-RU" sz="11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1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Эмоциональная сторона – родитель должен быть готов не просто слушать ребенка и говорить с ним на важные темы, стараясь избегать оценок в суждениях и осуждения, но выступать в роли помощника и советчика, вызывать в ребенке ответную реакцию, давать ему возможность обсуждать проблемы и делиться </a:t>
            </a:r>
            <a:r>
              <a:rPr lang="ru-RU" sz="11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своими переживаниями. </a:t>
            </a:r>
          </a:p>
          <a:p>
            <a:pPr algn="just"/>
            <a:r>
              <a:rPr lang="ru-RU" sz="11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Экономическая </a:t>
            </a:r>
            <a:r>
              <a:rPr lang="ru-RU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сторона – сейчас даже обучение в государственных образовательных структурах становится все более затратным. Поэтому родитель должен иметь возможность оплачивать обучение ребенка, обеспечить его необходимой одеждой, желательно, карманными деньгами. </a:t>
            </a:r>
            <a:endParaRPr lang="ru-RU" sz="11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1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Охранительная сторона – сохранение и укрепление здоровья ребенка, что в условиях современного российского общества становится очень актуальным и полностью ложится на плечи родителей; </a:t>
            </a:r>
            <a:endParaRPr lang="ru-RU" sz="11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1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Нормативная сторона – родителю необходимо выступать в роли эксперта, обладающего опытом общения с социальными институтами. Это означает, что ребенка надо учить следовать правилам, установленным обществом, в котором он живет. </a:t>
            </a:r>
            <a:endParaRPr lang="ru-RU" sz="11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1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Духовная сторона – способность привить ребенку базовые жизненные ценности, такие как семья, культура. Родители должны научить ребенка ценить свои жизнь и здоровье. Дети, как известно, сильно подвержены влиянию сверстников, информационных ресурсов и окружающих взрослых, будь то положительный или негативный опыт. Поэтому в детском возрасте особенно важно наличие рядом взрослых, которые хранят духовное наследие и в состоянии передавать его своим потомкам. Ведь, не имея собственного мнения и понятия о том, что есть зло, а что добро, не умея самостоятельно анализировать ситуацию и принимать решения, ребенок легко может стать объектом манипуляции.</a:t>
            </a:r>
          </a:p>
          <a:p>
            <a:pPr algn="just"/>
            <a:endParaRPr lang="ru-RU" sz="10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98741" y="5794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55121" y="8419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18" y="419677"/>
            <a:ext cx="4491275" cy="36536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2694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1181</TotalTime>
  <Words>800</Words>
  <Application>Microsoft Office PowerPoint</Application>
  <PresentationFormat>Широкоэкранный</PresentationFormat>
  <Paragraphs>88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9" baseType="lpstr">
      <vt:lpstr>Arial</vt:lpstr>
      <vt:lpstr>BS Cyrillic</vt:lpstr>
      <vt:lpstr>Calibri</vt:lpstr>
      <vt:lpstr>Times New Roman</vt:lpstr>
      <vt:lpstr>Trebuchet MS</vt:lpstr>
      <vt:lpstr>Wingdings 3</vt:lpstr>
      <vt:lpstr>Грань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28</cp:revision>
  <dcterms:created xsi:type="dcterms:W3CDTF">2026-03-02T12:59:46Z</dcterms:created>
  <dcterms:modified xsi:type="dcterms:W3CDTF">2026-03-03T08:45:23Z</dcterms:modified>
</cp:coreProperties>
</file>