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31"/>
  </p:notesMasterIdLst>
  <p:sldIdLst>
    <p:sldId id="256" r:id="rId2"/>
    <p:sldId id="257" r:id="rId3"/>
    <p:sldId id="274" r:id="rId4"/>
    <p:sldId id="258" r:id="rId5"/>
    <p:sldId id="259" r:id="rId6"/>
    <p:sldId id="277" r:id="rId7"/>
    <p:sldId id="278" r:id="rId8"/>
    <p:sldId id="260" r:id="rId9"/>
    <p:sldId id="294" r:id="rId10"/>
    <p:sldId id="293" r:id="rId11"/>
    <p:sldId id="279" r:id="rId12"/>
    <p:sldId id="280" r:id="rId13"/>
    <p:sldId id="281" r:id="rId14"/>
    <p:sldId id="282" r:id="rId15"/>
    <p:sldId id="283" r:id="rId16"/>
    <p:sldId id="284" r:id="rId17"/>
    <p:sldId id="286" r:id="rId18"/>
    <p:sldId id="285" r:id="rId19"/>
    <p:sldId id="287" r:id="rId20"/>
    <p:sldId id="290" r:id="rId21"/>
    <p:sldId id="295" r:id="rId22"/>
    <p:sldId id="296" r:id="rId23"/>
    <p:sldId id="297" r:id="rId24"/>
    <p:sldId id="299" r:id="rId25"/>
    <p:sldId id="300" r:id="rId26"/>
    <p:sldId id="291" r:id="rId27"/>
    <p:sldId id="275" r:id="rId28"/>
    <p:sldId id="276" r:id="rId29"/>
    <p:sldId id="298" r:id="rId30"/>
  </p:sldIdLst>
  <p:sldSz cx="9906000" cy="6858000" type="A4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AED6"/>
    <a:srgbClr val="B693C9"/>
    <a:srgbClr val="A47ABC"/>
    <a:srgbClr val="9A6CB4"/>
    <a:srgbClr val="8EDE92"/>
    <a:srgbClr val="38C23F"/>
    <a:srgbClr val="32AC38"/>
    <a:srgbClr val="28882D"/>
    <a:srgbClr val="D4BC98"/>
    <a:srgbClr val="CEB2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22" autoAdjust="0"/>
  </p:normalViewPr>
  <p:slideViewPr>
    <p:cSldViewPr>
      <p:cViewPr varScale="1">
        <p:scale>
          <a:sx n="71" d="100"/>
          <a:sy n="71" d="100"/>
        </p:scale>
        <p:origin x="-114" y="-91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1281566170508579E-2"/>
          <c:y val="7.0504700019781014E-2"/>
          <c:w val="0.91084952522244911"/>
          <c:h val="0.606372605424794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бевозмездные поступления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1.8221816177027096E-2"/>
                  <c:y val="-3.1494516482295618E-3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20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9740300858446021E-2"/>
                  <c:y val="-3.14945164822961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221816177027041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184846814189247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703331495608282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Факт 2024</c:v>
                </c:pt>
                <c:pt idx="1">
                  <c:v>Оценка 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2628.5</c:v>
                </c:pt>
                <c:pt idx="1">
                  <c:v>2839.17</c:v>
                </c:pt>
                <c:pt idx="2">
                  <c:v>3224.8</c:v>
                </c:pt>
                <c:pt idx="3">
                  <c:v>1561</c:v>
                </c:pt>
                <c:pt idx="4">
                  <c:v>1523.5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ysClr val="windowText" lastClr="000000"/>
              </a:solidFill>
            </a:ln>
          </c:spPr>
          <c:invertIfNegative val="0"/>
          <c:dLbls>
            <c:dLbl>
              <c:idx val="0"/>
              <c:layout>
                <c:manualLayout>
                  <c:x val="2.7332485134094753E-2"/>
                  <c:y val="1.574725824114781E-2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1258665974141999E-2"/>
                  <c:y val="3.1494516482295618E-3"/>
                </c:manualLayout>
              </c:layout>
              <c:numFmt formatCode="#,##0.0" sourceLinked="0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1258785539864891E-2"/>
                  <c:y val="-3.14945164822956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666362132770322E-2"/>
                  <c:y val="-3.14945164822950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8221816177027207E-2"/>
                  <c:y val="-6.29890329645906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Факт 2024</c:v>
                </c:pt>
                <c:pt idx="1">
                  <c:v>Оценка 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</c:strCache>
            </c:strRef>
          </c:cat>
          <c:val>
            <c:numRef>
              <c:f>Лист1!$C$2:$C$6</c:f>
              <c:numCache>
                <c:formatCode>#,##0.00</c:formatCode>
                <c:ptCount val="5"/>
                <c:pt idx="0">
                  <c:v>245.2</c:v>
                </c:pt>
                <c:pt idx="1">
                  <c:v>374.15899999999999</c:v>
                </c:pt>
                <c:pt idx="2">
                  <c:v>1028.5</c:v>
                </c:pt>
                <c:pt idx="3">
                  <c:v>1026.9000000000001</c:v>
                </c:pt>
                <c:pt idx="4">
                  <c:v>1026.3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bg1"/>
            </a:solidFill>
            <a:ln>
              <a:solidFill>
                <a:sysClr val="windowText" lastClr="00000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2.125878553986497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369693628378495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369693628378495E-2"/>
                  <c:y val="-9.44835494468865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184846814189247E-2"/>
                  <c:y val="-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703331495608282E-2"/>
                  <c:y val="6.298903296459123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Факт 2024</c:v>
                </c:pt>
                <c:pt idx="1">
                  <c:v>Оценка 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</c:strCache>
            </c:strRef>
          </c:cat>
          <c:val>
            <c:numRef>
              <c:f>Лист1!$D$2:$D$6</c:f>
              <c:numCache>
                <c:formatCode>#,##0.00</c:formatCode>
                <c:ptCount val="5"/>
                <c:pt idx="0">
                  <c:v>966.5</c:v>
                </c:pt>
                <c:pt idx="1">
                  <c:v>930.21</c:v>
                </c:pt>
                <c:pt idx="2">
                  <c:v>910.1</c:v>
                </c:pt>
                <c:pt idx="3">
                  <c:v>939.6</c:v>
                </c:pt>
                <c:pt idx="4">
                  <c:v>973.9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gapDepth val="75"/>
        <c:shape val="cylinder"/>
        <c:axId val="70453888"/>
        <c:axId val="70454272"/>
        <c:axId val="0"/>
      </c:bar3DChart>
      <c:catAx>
        <c:axId val="70453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0454272"/>
        <c:crosses val="autoZero"/>
        <c:auto val="1"/>
        <c:lblAlgn val="ctr"/>
        <c:lblOffset val="100"/>
        <c:noMultiLvlLbl val="0"/>
      </c:catAx>
      <c:valAx>
        <c:axId val="70454272"/>
        <c:scaling>
          <c:orientation val="minMax"/>
        </c:scaling>
        <c:delete val="0"/>
        <c:axPos val="l"/>
        <c:majorGridlines/>
        <c:minorGridlines/>
        <c:title>
          <c:tx>
            <c:rich>
              <a:bodyPr/>
              <a:lstStyle/>
              <a:p>
                <a:pPr>
                  <a:defRPr sz="1100"/>
                </a:pPr>
                <a:r>
                  <a:rPr lang="ru-RU" sz="1100" dirty="0" smtClean="0"/>
                  <a:t>Млн. рублей</a:t>
                </a:r>
                <a:endParaRPr lang="ru-RU" sz="1100" dirty="0"/>
              </a:p>
            </c:rich>
          </c:tx>
          <c:layout>
            <c:manualLayout>
              <c:xMode val="edge"/>
              <c:yMode val="edge"/>
              <c:x val="1.0716830629105773E-3"/>
              <c:y val="0.36383491265198181"/>
            </c:manualLayout>
          </c:layout>
          <c:overlay val="0"/>
        </c:title>
        <c:numFmt formatCode="#,##0.00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70453888"/>
        <c:crosses val="autoZero"/>
        <c:crossBetween val="between"/>
      </c:valAx>
      <c:spPr>
        <a:scene3d>
          <a:camera prst="orthographicFront"/>
          <a:lightRig rig="threePt" dir="t"/>
        </a:scene3d>
        <a:sp3d>
          <a:bevelT w="165100" prst="coolSlant"/>
        </a:sp3d>
      </c:spPr>
    </c:plotArea>
    <c:legend>
      <c:legendPos val="r"/>
      <c:layout>
        <c:manualLayout>
          <c:xMode val="edge"/>
          <c:yMode val="edge"/>
          <c:x val="1.6617602872255624E-2"/>
          <c:y val="0.85345918354750716"/>
          <c:w val="0.96151789163543311"/>
          <c:h val="0.13371559538652084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 b="1" i="1"/>
      </a:pPr>
      <a:endParaRPr lang="ru-RU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16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4.5311928026105378E-3"/>
          <c:w val="0.80963827653882159"/>
          <c:h val="0.819823512622939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explosion val="23"/>
          <c:dPt>
            <c:idx val="0"/>
            <c:bubble3D val="0"/>
            <c:explosion val="59"/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2"/>
            <c:bubble3D val="0"/>
            <c:explosion val="53"/>
            <c:spPr>
              <a:solidFill>
                <a:schemeClr val="tx1"/>
              </a:solidFill>
            </c:spPr>
          </c:dPt>
          <c:dPt>
            <c:idx val="3"/>
            <c:bubble3D val="0"/>
            <c:explosion val="12"/>
            <c:spPr>
              <a:solidFill>
                <a:schemeClr val="bg1">
                  <a:lumMod val="85000"/>
                </a:schemeClr>
              </a:solidFill>
            </c:spPr>
          </c:dPt>
          <c:dPt>
            <c:idx val="4"/>
            <c:bubble3D val="0"/>
            <c:spPr>
              <a:solidFill>
                <a:schemeClr val="bg1"/>
              </a:solidFill>
            </c:spPr>
          </c:dPt>
          <c:dPt>
            <c:idx val="5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</c:spPr>
          </c:dPt>
          <c:dLbls>
            <c:dLbl>
              <c:idx val="4"/>
              <c:layout>
                <c:manualLayout>
                  <c:x val="3.8065995716533046E-2"/>
                  <c:y val="6.5207401197846671E-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 на доходы физических лиц</c:v>
                </c:pt>
                <c:pt idx="1">
                  <c:v>акцизы по подакцизным товарам</c:v>
                </c:pt>
                <c:pt idx="2">
                  <c:v>туристический налог</c:v>
                </c:pt>
                <c:pt idx="3">
                  <c:v>налоги на совокупный доход</c:v>
                </c:pt>
                <c:pt idx="4">
                  <c:v>налоги на имущество</c:v>
                </c:pt>
                <c:pt idx="5">
                  <c:v>государственная пошлина</c:v>
                </c:pt>
              </c:strCache>
            </c:strRef>
          </c:cat>
          <c:val>
            <c:numRef>
              <c:f>Лист1!$B$2:$B$7</c:f>
              <c:numCache>
                <c:formatCode>#,##0.00</c:formatCode>
                <c:ptCount val="6"/>
                <c:pt idx="0">
                  <c:v>780</c:v>
                </c:pt>
                <c:pt idx="1">
                  <c:v>19.670000000000002</c:v>
                </c:pt>
                <c:pt idx="2">
                  <c:v>1.83</c:v>
                </c:pt>
                <c:pt idx="3">
                  <c:v>70.81</c:v>
                </c:pt>
                <c:pt idx="4" formatCode="0.00">
                  <c:v>13.106999999999999</c:v>
                </c:pt>
                <c:pt idx="5" formatCode="0.00">
                  <c:v>24.75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"/>
          <c:y val="0.76932691239435036"/>
          <c:w val="0.9969993501378086"/>
          <c:h val="0.18715157005346983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4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4655140801777414E-2"/>
          <c:y val="2.0996344321530414E-2"/>
          <c:w val="0.77761303267000825"/>
          <c:h val="0.790199737566697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70C0"/>
            </a:solidFill>
          </c:spPr>
          <c:explosion val="28"/>
          <c:dPt>
            <c:idx val="0"/>
            <c:bubble3D val="0"/>
            <c:explosion val="63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explosion val="65"/>
            <c:spPr>
              <a:solidFill>
                <a:schemeClr val="accent4">
                  <a:lumMod val="50000"/>
                </a:schemeClr>
              </a:solidFill>
            </c:spPr>
          </c:dPt>
          <c:dPt>
            <c:idx val="2"/>
            <c:bubble3D val="0"/>
            <c:explosion val="41"/>
            <c:spPr>
              <a:solidFill>
                <a:schemeClr val="accent3">
                  <a:lumMod val="20000"/>
                  <a:lumOff val="80000"/>
                </a:schemeClr>
              </a:solidFill>
            </c:spPr>
          </c:dPt>
          <c:dPt>
            <c:idx val="3"/>
            <c:bubble3D val="0"/>
            <c:explosion val="6"/>
            <c:spPr>
              <a:solidFill>
                <a:srgbClr val="9BE5FF"/>
              </a:solidFill>
            </c:spPr>
          </c:dPt>
          <c:dLbls>
            <c:dLbl>
              <c:idx val="0"/>
              <c:layout>
                <c:manualLayout>
                  <c:x val="0.19016814245192462"/>
                  <c:y val="-0.2961228275206820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1018,99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использования имущества</c:v>
                </c:pt>
                <c:pt idx="1">
                  <c:v>доходы от компенсации затрат государства</c:v>
                </c:pt>
                <c:pt idx="2">
                  <c:v>доходы от продажи материальных и нематериальных активов</c:v>
                </c:pt>
                <c:pt idx="3">
                  <c:v>штрафы,санкции,возмещение ущерба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1018.9892</c:v>
                </c:pt>
                <c:pt idx="1">
                  <c:v>4.8</c:v>
                </c:pt>
                <c:pt idx="2" formatCode="#,##0">
                  <c:v>3.7</c:v>
                </c:pt>
                <c:pt idx="3" formatCode="#,##0">
                  <c:v>1.08924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"/>
          <c:y val="0.73119315571543098"/>
          <c:w val="1"/>
          <c:h val="0.23005214135366342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2091158781958747E-2"/>
          <c:y val="0.10401265956204296"/>
          <c:w val="0.7652175920311346"/>
          <c:h val="0.77441644660564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explosion val="21"/>
          <c:dPt>
            <c:idx val="0"/>
            <c:bubble3D val="0"/>
            <c:explosion val="15"/>
            <c:spPr>
              <a:solidFill>
                <a:srgbClr val="FF0000"/>
              </a:solidFill>
            </c:spPr>
          </c:dPt>
          <c:dPt>
            <c:idx val="1"/>
            <c:bubble3D val="0"/>
            <c:explosion val="12"/>
            <c:spPr>
              <a:solidFill>
                <a:srgbClr val="C00000"/>
              </a:solidFill>
            </c:spPr>
          </c:dPt>
          <c:dPt>
            <c:idx val="2"/>
            <c:bubble3D val="0"/>
            <c:explosion val="11"/>
            <c:spPr>
              <a:solidFill>
                <a:srgbClr val="F06A6A"/>
              </a:solidFill>
            </c:spPr>
          </c:dPt>
          <c:dPt>
            <c:idx val="3"/>
            <c:bubble3D val="0"/>
            <c:spPr>
              <a:solidFill>
                <a:srgbClr val="FFABAB"/>
              </a:solidFill>
            </c:spPr>
          </c:dPt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165,68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371.48</c:v>
                </c:pt>
                <c:pt idx="1">
                  <c:v>1599.61</c:v>
                </c:pt>
                <c:pt idx="2" formatCode="General">
                  <c:v>1165.68</c:v>
                </c:pt>
                <c:pt idx="3" formatCode="General">
                  <c:v>88.02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"/>
          <c:y val="0.87163819404681564"/>
          <c:w val="0.9969993501378086"/>
          <c:h val="0.12836180595318467"/>
        </c:manualLayout>
      </c:layout>
      <c:overlay val="0"/>
      <c:txPr>
        <a:bodyPr/>
        <a:lstStyle/>
        <a:p>
          <a:pPr>
            <a:defRPr sz="9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8825740044647913E-2"/>
          <c:y val="0"/>
          <c:w val="0.93972799808846341"/>
          <c:h val="0.84504477820636092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средства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1938.65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Источники финансирования дефицита</c:v>
                </c:pt>
              </c:strCache>
            </c:strRef>
          </c:tx>
          <c:spPr>
            <a:solidFill>
              <a:srgbClr val="FDBC03"/>
            </a:solidFill>
          </c:spPr>
          <c:invertIfNegative val="0"/>
          <c:dLbls>
            <c:dLbl>
              <c:idx val="0"/>
              <c:layout>
                <c:manualLayout>
                  <c:x val="6.6515925169479434E-2"/>
                  <c:y val="-0.176369292300855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134.74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3224.78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76945792"/>
        <c:axId val="179446144"/>
        <c:axId val="0"/>
      </c:bar3DChart>
      <c:catAx>
        <c:axId val="1769457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79446144"/>
        <c:crosses val="autoZero"/>
        <c:auto val="1"/>
        <c:lblAlgn val="ctr"/>
        <c:lblOffset val="100"/>
        <c:noMultiLvlLbl val="0"/>
      </c:catAx>
      <c:valAx>
        <c:axId val="179446144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76945792"/>
        <c:crosses val="autoZero"/>
        <c:crossBetween val="between"/>
      </c:valAx>
    </c:plotArea>
    <c:legend>
      <c:legendPos val="b"/>
      <c:legendEntry>
        <c:idx val="0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3.2740081113813879E-2"/>
          <c:y val="0.60098409204532832"/>
          <c:w val="0.4900803281927173"/>
          <c:h val="0.3870384193422953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350452821563646E-2"/>
          <c:y val="0"/>
          <c:w val="0.93972799808846341"/>
          <c:h val="0.84504477820636092"/>
        </c:manualLayout>
      </c:layout>
      <c:bar3D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Текущие расходы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3885.24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на капитальные вложения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Sans Serif" panose="020B0604020202020204" pitchFamily="34" charset="0"/>
                    <a:ea typeface="Microsoft Sans Serif" panose="020B0604020202020204" pitchFamily="34" charset="0"/>
                    <a:cs typeface="Microsoft Sans Serif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1412.93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79493888"/>
        <c:axId val="200262400"/>
        <c:axId val="0"/>
      </c:bar3DChart>
      <c:catAx>
        <c:axId val="1794938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0262400"/>
        <c:crosses val="autoZero"/>
        <c:auto val="1"/>
        <c:lblAlgn val="ctr"/>
        <c:lblOffset val="100"/>
        <c:noMultiLvlLbl val="0"/>
      </c:catAx>
      <c:valAx>
        <c:axId val="200262400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79493888"/>
        <c:crosses val="autoZero"/>
        <c:crossBetween val="between"/>
      </c:valAx>
    </c:plotArea>
    <c:legend>
      <c:legendPos val="b"/>
      <c:legendEntry>
        <c:idx val="0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44247818015780721"/>
          <c:y val="0.65169026358182425"/>
          <c:w val="0.48459250249251407"/>
          <c:h val="0.2543193117431396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0.25267</cdr:x>
      <cdr:y>0.09536</cdr:y>
    </cdr:from>
    <cdr:to>
      <cdr:x>0.39021</cdr:x>
      <cdr:y>0.18735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9848" y="447824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0.53855</cdr:x>
      <cdr:y>0.63528</cdr:y>
    </cdr:from>
    <cdr:to>
      <cdr:x>0.64322</cdr:x>
      <cdr:y>0.73647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4107676" y="1875554"/>
          <a:ext cx="798344" cy="298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bg1"/>
              </a:solidFill>
            </a:rPr>
            <a:t>1 662,6</a:t>
          </a:r>
          <a:endParaRPr lang="ru-RU" sz="1200" b="1" dirty="0">
            <a:solidFill>
              <a:schemeClr val="bg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0.69591</cdr:x>
      <cdr:y>0.0254</cdr:y>
    </cdr:from>
    <cdr:to>
      <cdr:x>1</cdr:x>
      <cdr:y>0.43182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304522" y="80476"/>
          <a:ext cx="1443968" cy="12876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Налоговые доходы </a:t>
          </a:r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910,10</a:t>
          </a:r>
        </a:p>
        <a:p xmlns:a="http://schemas.openxmlformats.org/drawingml/2006/main">
          <a:pPr algn="ctr"/>
          <a:r>
            <a:rPr lang="ru-RU" sz="12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м</a:t>
          </a:r>
          <a:r>
            <a:rPr lang="ru-RU" sz="1200" b="1" dirty="0" smtClean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лн. рублей</a:t>
          </a:r>
        </a:p>
        <a:p xmlns:a="http://schemas.openxmlformats.org/drawingml/2006/main">
          <a:pPr algn="ctr"/>
          <a:endParaRPr lang="ru-RU" sz="1600" b="1" dirty="0"/>
        </a:p>
      </cdr:txBody>
    </cdr:sp>
  </cdr:relSizeAnchor>
  <cdr:relSizeAnchor xmlns:cdr="http://schemas.openxmlformats.org/drawingml/2006/chartDrawing">
    <cdr:from>
      <cdr:x>0.21619</cdr:x>
      <cdr:y>0.00671</cdr:y>
    </cdr:from>
    <cdr:to>
      <cdr:x>0.35564</cdr:x>
      <cdr:y>0.11346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873199" y="18807"/>
          <a:ext cx="563233" cy="2991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0.63008</cdr:x>
      <cdr:y>0.02564</cdr:y>
    </cdr:from>
    <cdr:to>
      <cdr:x>0.8934</cdr:x>
      <cdr:y>0.23077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12268" y="72008"/>
          <a:ext cx="1008112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0.63154</cdr:x>
      <cdr:y>0.00995</cdr:y>
    </cdr:from>
    <cdr:to>
      <cdr:x>1</cdr:x>
      <cdr:y>0.49507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927804" y="30092"/>
          <a:ext cx="1708146" cy="14671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Неналоговые доходы</a:t>
          </a:r>
          <a:r>
            <a:rPr lang="ru-RU" b="1" dirty="0" smtClean="0"/>
            <a:t> </a:t>
          </a:r>
        </a:p>
        <a:p xmlns:a="http://schemas.openxmlformats.org/drawingml/2006/main">
          <a:pPr algn="ctr"/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1 028,55</a:t>
          </a:r>
        </a:p>
        <a:p xmlns:a="http://schemas.openxmlformats.org/drawingml/2006/main">
          <a:pPr lvl="0" algn="ctr"/>
          <a:r>
            <a:rPr lang="ru-RU" sz="1200" b="1" dirty="0" err="1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млн.рублей</a:t>
          </a:r>
          <a:endParaRPr lang="ru-RU" sz="1200" b="1" dirty="0">
            <a:latin typeface="Microsoft Sans Serif" panose="020B0604020202020204" pitchFamily="34" charset="0"/>
            <a:ea typeface="Microsoft Sans Serif" panose="020B0604020202020204" pitchFamily="34" charset="0"/>
            <a:cs typeface="Microsoft Sans Serif" panose="020B0604020202020204" pitchFamily="34" charset="0"/>
          </a:endParaRPr>
        </a:p>
        <a:p xmlns:a="http://schemas.openxmlformats.org/drawingml/2006/main">
          <a:pPr algn="ctr"/>
          <a:endParaRPr lang="ru-RU" sz="1600" b="1" dirty="0"/>
        </a:p>
      </cdr:txBody>
    </cdr:sp>
  </cdr:relSizeAnchor>
  <cdr:relSizeAnchor xmlns:cdr="http://schemas.openxmlformats.org/drawingml/2006/chartDrawing">
    <cdr:from>
      <cdr:x>0.02195</cdr:x>
      <cdr:y>0.08108</cdr:y>
    </cdr:from>
    <cdr:to>
      <cdr:x>0.19122</cdr:x>
      <cdr:y>0.21622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84022" y="216024"/>
          <a:ext cx="64807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0.23838</cdr:x>
      <cdr:y>0.37838</cdr:y>
    </cdr:from>
    <cdr:to>
      <cdr:x>0.52444</cdr:x>
      <cdr:y>0.5364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020126" y="1008112"/>
          <a:ext cx="1224136" cy="4210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0.67065</cdr:x>
      <cdr:y>0.10256</cdr:y>
    </cdr:from>
    <cdr:to>
      <cdr:x>1</cdr:x>
      <cdr:y>0.66667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21912" y="265864"/>
          <a:ext cx="1778688" cy="14623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/>
            <a:t>Безвозмездные доходы </a:t>
          </a:r>
        </a:p>
        <a:p xmlns:a="http://schemas.openxmlformats.org/drawingml/2006/main">
          <a:pPr algn="ctr"/>
          <a:r>
            <a: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3 224,78</a:t>
          </a:r>
        </a:p>
        <a:p xmlns:a="http://schemas.openxmlformats.org/drawingml/2006/main">
          <a:pPr lvl="0" algn="ctr"/>
          <a:r>
            <a:rPr lang="ru-RU" sz="1200" b="1" dirty="0" err="1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rPr>
            <a:t>млн.рублей</a:t>
          </a:r>
          <a:endParaRPr lang="ru-RU" sz="1200" b="1" dirty="0">
            <a:latin typeface="Microsoft Sans Serif" panose="020B0604020202020204" pitchFamily="34" charset="0"/>
            <a:ea typeface="Microsoft Sans Serif" panose="020B0604020202020204" pitchFamily="34" charset="0"/>
            <a:cs typeface="Microsoft Sans Serif" panose="020B0604020202020204" pitchFamily="34" charset="0"/>
          </a:endParaRPr>
        </a:p>
        <a:p xmlns:a="http://schemas.openxmlformats.org/drawingml/2006/main">
          <a:pPr algn="ctr"/>
          <a:endParaRPr lang="ru-RU" sz="16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170C9C-2FE8-475A-8788-5149773A462F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88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96F0A-B350-4C38-A2B6-51B17F241D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152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67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29CAB-2615-406B-90AC-8AF620C28EBF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5672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46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13" y="3132290"/>
            <a:ext cx="7773297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69342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28" y="2172648"/>
            <a:ext cx="6463888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75" y="4607511"/>
            <a:ext cx="6468035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49" y="731519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0"/>
            <a:ext cx="3625596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8" y="1400327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7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1399032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0" y="2209801"/>
            <a:ext cx="3939092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09" y="731520"/>
            <a:ext cx="4351842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2" y="3497802"/>
            <a:ext cx="3671048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4" y="1010486"/>
            <a:ext cx="4001957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3" y="4464421"/>
            <a:ext cx="6915500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19"/>
            <a:ext cx="69342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4" y="376517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3" y="731519"/>
            <a:ext cx="5231728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730" y="4372168"/>
            <a:ext cx="70552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2260"/>
            <a:ext cx="69342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01"/>
            <a:ext cx="2724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00" y="6172201"/>
            <a:ext cx="3632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01"/>
            <a:ext cx="198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9.png"/><Relationship Id="rId4" Type="http://schemas.openxmlformats.org/officeDocument/2006/relationships/image" Target="../media/image12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10" Type="http://schemas.openxmlformats.org/officeDocument/2006/relationships/image" Target="../media/image9.png"/><Relationship Id="rId4" Type="http://schemas.openxmlformats.org/officeDocument/2006/relationships/image" Target="../media/image25.png"/><Relationship Id="rId9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9.png"/><Relationship Id="rId4" Type="http://schemas.openxmlformats.org/officeDocument/2006/relationships/image" Target="../media/image31.png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9.png"/><Relationship Id="rId7" Type="http://schemas.openxmlformats.org/officeDocument/2006/relationships/image" Target="../media/image4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04528" y="2020091"/>
            <a:ext cx="8671560" cy="15830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lIns="0" tIns="0" rIns="0" bIns="0">
            <a:noAutofit/>
          </a:bodyPr>
          <a:lstStyle/>
          <a:p>
            <a:pPr indent="0" algn="ctr">
              <a:spcBef>
                <a:spcPts val="1890"/>
              </a:spcBef>
              <a:spcAft>
                <a:spcPts val="1890"/>
              </a:spcAft>
            </a:pPr>
            <a:r>
              <a:rPr lang="ru" sz="3300" b="1" dirty="0" smtClean="0">
                <a:solidFill>
                  <a:srgbClr val="1D3B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бюджета для граждан на 2026 год и плановый период 2027-2028 годов</a:t>
            </a:r>
            <a:endParaRPr lang="ru" sz="2600" b="1" dirty="0">
              <a:solidFill>
                <a:srgbClr val="1D3B5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6" name="Picture 2" descr="H:\Управление бюджетного развития и бюджетной политики\09_РАЗВИТИЕ(семинары, новое)\СОВЕЩАНИЕ 27.01.12\Макеты\murmanskaya_oblast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8824" y="116633"/>
            <a:ext cx="1440160" cy="165618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O:\Авакова\ЭБ\Герб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48" y="116633"/>
            <a:ext cx="1440000" cy="1656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032" y="3212976"/>
            <a:ext cx="4392488" cy="310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75.userapi.com/s/v1/ig2/yZYgRvSifRR7D3wacmmiqIY8CxVUIp_-Y8TvHhRpO4vEBfpDeGgpsP-CCIpUBXsws89hmbnM5wTTs8uyjnNneZUW.jpg?quality=95&amp;as=32x21,48x32,72x48,108x72,160x107,240x160,360x240,480x320,540x360,640x427,720x480,1080x720,1280x853,1440x960,1620x1080&amp;from=bu&amp;cs=1280x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61" y="3212976"/>
            <a:ext cx="4609823" cy="306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5646736" y="6463048"/>
            <a:ext cx="4258101" cy="3810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endParaRPr lang="en-US" sz="2000" i="1" kern="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4788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Вступление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>
                <a:latin typeface="Times New Roman"/>
              </a:rP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43693" y="836712"/>
            <a:ext cx="7378654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жители Печенгского муниципального округа!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92560" y="1340768"/>
            <a:ext cx="8208912" cy="36004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представлен проект бюджета для граждан, в котором кратко и доступно отражены основные параметры проект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бюджета Печенгского муниципального округа на 2026 год и на плановый период 2027 и 2028 годов. Основным приоритетом бюджетной политики в предстоящий период, как и прежде, является обеспечение населения доступными и качественными муниципальными услугами, решение социальных вопросов, создание комфортных условий для проживания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3184" y="4941168"/>
            <a:ext cx="737182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дате и месте проведения публичных слушаний доводится до населения через средства массовой информации, путем опубликования в газете «Печенга», и размещается на официальном сайте Печенгского муниципального округа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https://pechengamr.gov-murman.ru//</a:t>
            </a:r>
          </a:p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84" y="607927"/>
            <a:ext cx="1190509" cy="119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766"/>
            <a:ext cx="1475298" cy="117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008" y="4941168"/>
            <a:ext cx="2176307" cy="144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Рисунок 11" descr="O:\Авакова\ЭБ\Герб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4788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Что такое бюджет?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6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Рисунок 6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344488" y="908720"/>
            <a:ext cx="9220136" cy="12961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(от старонормандского </a:t>
            </a:r>
            <a:r>
              <a:rPr lang="en-US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bougette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кошель,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2514788" y="2204864"/>
            <a:ext cx="12500" cy="3178019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7329264" y="2204864"/>
            <a:ext cx="3189" cy="3178019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44742" y="2456892"/>
            <a:ext cx="4357010" cy="17281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ДОХОДЫ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поступающие в бюджет денежные средства (налоги, неналоговые поступления, безвозмездные поступления)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07360" y="2456892"/>
            <a:ext cx="4357264" cy="17281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выплачиваемые из бюджета денежные средства (социальные выплаты населению, содержание муниципальных учреждений и прочее)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6283" y="4509120"/>
            <a:ext cx="4357010" cy="86409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Превышение доходов над расходами – </a:t>
            </a:r>
          </a:p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ПРОФИЦИТ</a:t>
            </a:r>
            <a:endParaRPr lang="ru-RU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0782" y="4512618"/>
            <a:ext cx="4357010" cy="86409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Превышение расходов над доходами – </a:t>
            </a:r>
          </a:p>
          <a:p>
            <a:pPr algn="ctr"/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</a:t>
            </a:r>
            <a:endParaRPr lang="ru-RU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4488" y="5691816"/>
            <a:ext cx="9219882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i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  <a:endParaRPr lang="ru-RU" b="1" i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74560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774192" y="73152"/>
            <a:ext cx="8400288" cy="105159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algn="ctr">
              <a:spcAft>
                <a:spcPts val="1890"/>
              </a:spcAft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Бюджетный процесс -это ежегодное формирование и исполнение бюджета</a:t>
            </a:r>
          </a:p>
        </p:txBody>
      </p:sp>
      <p:sp>
        <p:nvSpPr>
          <p:cNvPr id="19" name="Овал 18"/>
          <p:cNvSpPr/>
          <p:nvPr/>
        </p:nvSpPr>
        <p:spPr>
          <a:xfrm>
            <a:off x="209047" y="1556792"/>
            <a:ext cx="2736304" cy="197800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1. Составление проекта бюджета очередного года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440832" y="1124744"/>
            <a:ext cx="2901656" cy="2088232"/>
          </a:xfrm>
          <a:prstGeom prst="ellipse">
            <a:avLst/>
          </a:prstGeom>
          <a:solidFill>
            <a:srgbClr val="80C5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2. Рассмотрение проекта бюджета очередного года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825256" y="1626396"/>
            <a:ext cx="2736304" cy="2018628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3. Утверждение бюджета очередного года 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6956622" y="4149080"/>
            <a:ext cx="2748954" cy="2341982"/>
          </a:xfrm>
          <a:prstGeom prst="ellipse">
            <a:avLst/>
          </a:prstGeom>
          <a:solidFill>
            <a:srgbClr val="19CF9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4. Исполнение бюджета в текущем году </a:t>
            </a:r>
            <a:r>
              <a:rPr lang="ru-RU" sz="2000" i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(в </a:t>
            </a:r>
            <a:r>
              <a:rPr lang="ru-RU" sz="2000" i="1" dirty="0" err="1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т.ч</a:t>
            </a:r>
            <a:r>
              <a:rPr lang="ru-RU" sz="2000" i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внесение изменений в бюджет)</a:t>
            </a:r>
            <a:endParaRPr lang="ru-RU" sz="2000" i="1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3390160" y="4509120"/>
            <a:ext cx="3168352" cy="208823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Формирование отчета об исполнении бюджета предыдущего года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5031" y="4005064"/>
            <a:ext cx="3024336" cy="2376264"/>
          </a:xfrm>
          <a:prstGeom prst="ellipse">
            <a:avLst/>
          </a:prstGeom>
          <a:solidFill>
            <a:srgbClr val="8875C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Утверждение отчета об исполнении бюджета предыдущего года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трелка вправо 24"/>
          <p:cNvSpPr/>
          <p:nvPr/>
        </p:nvSpPr>
        <p:spPr>
          <a:xfrm rot="20632449">
            <a:off x="2944024" y="2159253"/>
            <a:ext cx="562893" cy="50165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трелка вправо 25"/>
          <p:cNvSpPr/>
          <p:nvPr/>
        </p:nvSpPr>
        <p:spPr>
          <a:xfrm rot="1207416">
            <a:off x="6324614" y="2146038"/>
            <a:ext cx="562893" cy="501652"/>
          </a:xfrm>
          <a:prstGeom prst="rightArrow">
            <a:avLst/>
          </a:prstGeom>
          <a:solidFill>
            <a:srgbClr val="80C5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7983969" y="3709264"/>
            <a:ext cx="562893" cy="501652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10434500">
            <a:off x="6510305" y="5307325"/>
            <a:ext cx="470265" cy="501652"/>
          </a:xfrm>
          <a:prstGeom prst="rightArrow">
            <a:avLst/>
          </a:prstGeom>
          <a:solidFill>
            <a:srgbClr val="19CF9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Стрелка вправо 28"/>
          <p:cNvSpPr/>
          <p:nvPr/>
        </p:nvSpPr>
        <p:spPr>
          <a:xfrm rot="11523524">
            <a:off x="2956705" y="5258201"/>
            <a:ext cx="470265" cy="501652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Стрелка вправо 29"/>
          <p:cNvSpPr/>
          <p:nvPr/>
        </p:nvSpPr>
        <p:spPr>
          <a:xfrm rot="16200000">
            <a:off x="1342067" y="3519105"/>
            <a:ext cx="470265" cy="501652"/>
          </a:xfrm>
          <a:prstGeom prst="rightArrow">
            <a:avLst/>
          </a:prstGeom>
          <a:solidFill>
            <a:srgbClr val="8473C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3225470" y="3350292"/>
            <a:ext cx="3589732" cy="8912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бюджетного процесса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7" name="Рисунок 16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Прямоугольник 17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4</a:t>
            </a:r>
            <a:endParaRPr lang="ru" sz="1100" b="1" i="1" dirty="0">
              <a:latin typeface="Times New Roman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рямоугольник 49"/>
          <p:cNvSpPr/>
          <p:nvPr/>
        </p:nvSpPr>
        <p:spPr>
          <a:xfrm>
            <a:off x="717431" y="5824903"/>
            <a:ext cx="8628057" cy="930576"/>
          </a:xfrm>
          <a:prstGeom prst="rect">
            <a:avLst/>
          </a:prstGeom>
          <a:solidFill>
            <a:srgbClr val="D9ADB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бюджета с дефицитом, не превышающим законодательно установленных ограничений, и проведение работы, направленной на постепенное снижение дефицита в ходе исполнения бюджета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167807" y="5037538"/>
            <a:ext cx="8434252" cy="644823"/>
          </a:xfrm>
          <a:prstGeom prst="rect">
            <a:avLst/>
          </a:prstGeom>
          <a:solidFill>
            <a:srgbClr val="ECC59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Первоочередное обеспечение приоритетных расходов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535444" y="4029161"/>
            <a:ext cx="8247467" cy="88373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межбюджетных трансфертов в соответствии с проектом Закона Мурманской области «Об областном бюджете Мурманской области на 2026 год и на плановый период 2027 и 2028 годов»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654481" y="3156153"/>
            <a:ext cx="8009392" cy="7352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Сохранение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уровней заработной платы работников социальной сферы с учетом использования внутренних ресурсов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отраслей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144573" y="2154346"/>
            <a:ext cx="8434252" cy="73528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федерального и областного законодательства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911236" y="1288796"/>
            <a:ext cx="8434252" cy="742968"/>
          </a:xfrm>
          <a:prstGeom prst="rect">
            <a:avLst/>
          </a:prstGeom>
          <a:solidFill>
            <a:srgbClr val="D8A19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прогноза социально-экономического развития Печенгского муниципального округа на среднесрочный период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60512" y="225552"/>
            <a:ext cx="8784976" cy="62179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64"/>
              </a:lnSpc>
              <a:spcAft>
                <a:spcPts val="1890"/>
              </a:spcAft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Основополагающие принципы, принятые для формирования проекта бюджета округа на 2026 - 2028 </a:t>
            </a: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годы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" name="object 5"/>
          <p:cNvSpPr/>
          <p:nvPr/>
        </p:nvSpPr>
        <p:spPr>
          <a:xfrm>
            <a:off x="560511" y="1271160"/>
            <a:ext cx="955207" cy="5266003"/>
          </a:xfrm>
          <a:custGeom>
            <a:avLst/>
            <a:gdLst/>
            <a:ahLst/>
            <a:cxnLst/>
            <a:rect l="l" t="t" r="r" b="b"/>
            <a:pathLst>
              <a:path w="1154430" h="5500370">
                <a:moveTo>
                  <a:pt x="15290" y="0"/>
                </a:moveTo>
                <a:lnTo>
                  <a:pt x="49291" y="34417"/>
                </a:lnTo>
                <a:lnTo>
                  <a:pt x="82776" y="69150"/>
                </a:lnTo>
                <a:lnTo>
                  <a:pt x="115746" y="104194"/>
                </a:lnTo>
                <a:lnTo>
                  <a:pt x="148201" y="139543"/>
                </a:lnTo>
                <a:lnTo>
                  <a:pt x="180140" y="175193"/>
                </a:lnTo>
                <a:lnTo>
                  <a:pt x="211565" y="211139"/>
                </a:lnTo>
                <a:lnTo>
                  <a:pt x="242474" y="247376"/>
                </a:lnTo>
                <a:lnTo>
                  <a:pt x="272869" y="283900"/>
                </a:lnTo>
                <a:lnTo>
                  <a:pt x="302748" y="320705"/>
                </a:lnTo>
                <a:lnTo>
                  <a:pt x="332112" y="357788"/>
                </a:lnTo>
                <a:lnTo>
                  <a:pt x="360960" y="395142"/>
                </a:lnTo>
                <a:lnTo>
                  <a:pt x="389294" y="432763"/>
                </a:lnTo>
                <a:lnTo>
                  <a:pt x="417112" y="470647"/>
                </a:lnTo>
                <a:lnTo>
                  <a:pt x="444416" y="508788"/>
                </a:lnTo>
                <a:lnTo>
                  <a:pt x="471204" y="547181"/>
                </a:lnTo>
                <a:lnTo>
                  <a:pt x="497477" y="585823"/>
                </a:lnTo>
                <a:lnTo>
                  <a:pt x="523235" y="624708"/>
                </a:lnTo>
                <a:lnTo>
                  <a:pt x="548477" y="663831"/>
                </a:lnTo>
                <a:lnTo>
                  <a:pt x="573205" y="703188"/>
                </a:lnTo>
                <a:lnTo>
                  <a:pt x="597417" y="742773"/>
                </a:lnTo>
                <a:lnTo>
                  <a:pt x="621114" y="782582"/>
                </a:lnTo>
                <a:lnTo>
                  <a:pt x="644297" y="822610"/>
                </a:lnTo>
                <a:lnTo>
                  <a:pt x="666963" y="862852"/>
                </a:lnTo>
                <a:lnTo>
                  <a:pt x="689115" y="903304"/>
                </a:lnTo>
                <a:lnTo>
                  <a:pt x="710752" y="943960"/>
                </a:lnTo>
                <a:lnTo>
                  <a:pt x="731873" y="984816"/>
                </a:lnTo>
                <a:lnTo>
                  <a:pt x="752479" y="1025867"/>
                </a:lnTo>
                <a:lnTo>
                  <a:pt x="772571" y="1067108"/>
                </a:lnTo>
                <a:lnTo>
                  <a:pt x="792146" y="1108535"/>
                </a:lnTo>
                <a:lnTo>
                  <a:pt x="811207" y="1150142"/>
                </a:lnTo>
                <a:lnTo>
                  <a:pt x="829753" y="1191925"/>
                </a:lnTo>
                <a:lnTo>
                  <a:pt x="847783" y="1233878"/>
                </a:lnTo>
                <a:lnTo>
                  <a:pt x="865299" y="1275998"/>
                </a:lnTo>
                <a:lnTo>
                  <a:pt x="882299" y="1318279"/>
                </a:lnTo>
                <a:lnTo>
                  <a:pt x="898784" y="1360716"/>
                </a:lnTo>
                <a:lnTo>
                  <a:pt x="914754" y="1403305"/>
                </a:lnTo>
                <a:lnTo>
                  <a:pt x="930208" y="1446041"/>
                </a:lnTo>
                <a:lnTo>
                  <a:pt x="945148" y="1488918"/>
                </a:lnTo>
                <a:lnTo>
                  <a:pt x="959572" y="1531933"/>
                </a:lnTo>
                <a:lnTo>
                  <a:pt x="973482" y="1575081"/>
                </a:lnTo>
                <a:lnTo>
                  <a:pt x="986876" y="1618355"/>
                </a:lnTo>
                <a:lnTo>
                  <a:pt x="999755" y="1661753"/>
                </a:lnTo>
                <a:lnTo>
                  <a:pt x="1012118" y="1705269"/>
                </a:lnTo>
                <a:lnTo>
                  <a:pt x="1023967" y="1748897"/>
                </a:lnTo>
                <a:lnTo>
                  <a:pt x="1035300" y="1792634"/>
                </a:lnTo>
                <a:lnTo>
                  <a:pt x="1046119" y="1836475"/>
                </a:lnTo>
                <a:lnTo>
                  <a:pt x="1056422" y="1880414"/>
                </a:lnTo>
                <a:lnTo>
                  <a:pt x="1066210" y="1924447"/>
                </a:lnTo>
                <a:lnTo>
                  <a:pt x="1075483" y="1968569"/>
                </a:lnTo>
                <a:lnTo>
                  <a:pt x="1084240" y="2012775"/>
                </a:lnTo>
                <a:lnTo>
                  <a:pt x="1092483" y="2057061"/>
                </a:lnTo>
                <a:lnTo>
                  <a:pt x="1100210" y="2101422"/>
                </a:lnTo>
                <a:lnTo>
                  <a:pt x="1107422" y="2145852"/>
                </a:lnTo>
                <a:lnTo>
                  <a:pt x="1114119" y="2190347"/>
                </a:lnTo>
                <a:lnTo>
                  <a:pt x="1120301" y="2234902"/>
                </a:lnTo>
                <a:lnTo>
                  <a:pt x="1125968" y="2279513"/>
                </a:lnTo>
                <a:lnTo>
                  <a:pt x="1131120" y="2324174"/>
                </a:lnTo>
                <a:lnTo>
                  <a:pt x="1135756" y="2368881"/>
                </a:lnTo>
                <a:lnTo>
                  <a:pt x="1139877" y="2413629"/>
                </a:lnTo>
                <a:lnTo>
                  <a:pt x="1143483" y="2458413"/>
                </a:lnTo>
                <a:lnTo>
                  <a:pt x="1146574" y="2503228"/>
                </a:lnTo>
                <a:lnTo>
                  <a:pt x="1149150" y="2548070"/>
                </a:lnTo>
                <a:lnTo>
                  <a:pt x="1151211" y="2592933"/>
                </a:lnTo>
                <a:lnTo>
                  <a:pt x="1152756" y="2637813"/>
                </a:lnTo>
                <a:lnTo>
                  <a:pt x="1153786" y="2682706"/>
                </a:lnTo>
                <a:lnTo>
                  <a:pt x="1154302" y="2727605"/>
                </a:lnTo>
                <a:lnTo>
                  <a:pt x="1154302" y="2772507"/>
                </a:lnTo>
                <a:lnTo>
                  <a:pt x="1153786" y="2817406"/>
                </a:lnTo>
                <a:lnTo>
                  <a:pt x="1152756" y="2862299"/>
                </a:lnTo>
                <a:lnTo>
                  <a:pt x="1151211" y="2907179"/>
                </a:lnTo>
                <a:lnTo>
                  <a:pt x="1149150" y="2952042"/>
                </a:lnTo>
                <a:lnTo>
                  <a:pt x="1146574" y="2996884"/>
                </a:lnTo>
                <a:lnTo>
                  <a:pt x="1143483" y="3041699"/>
                </a:lnTo>
                <a:lnTo>
                  <a:pt x="1139877" y="3086483"/>
                </a:lnTo>
                <a:lnTo>
                  <a:pt x="1135756" y="3131231"/>
                </a:lnTo>
                <a:lnTo>
                  <a:pt x="1131120" y="3175938"/>
                </a:lnTo>
                <a:lnTo>
                  <a:pt x="1125968" y="3220599"/>
                </a:lnTo>
                <a:lnTo>
                  <a:pt x="1120301" y="3265209"/>
                </a:lnTo>
                <a:lnTo>
                  <a:pt x="1114119" y="3309765"/>
                </a:lnTo>
                <a:lnTo>
                  <a:pt x="1107422" y="3354260"/>
                </a:lnTo>
                <a:lnTo>
                  <a:pt x="1100210" y="3398690"/>
                </a:lnTo>
                <a:lnTo>
                  <a:pt x="1092483" y="3443050"/>
                </a:lnTo>
                <a:lnTo>
                  <a:pt x="1084240" y="3487336"/>
                </a:lnTo>
                <a:lnTo>
                  <a:pt x="1075483" y="3531542"/>
                </a:lnTo>
                <a:lnTo>
                  <a:pt x="1066210" y="3575664"/>
                </a:lnTo>
                <a:lnTo>
                  <a:pt x="1056422" y="3619697"/>
                </a:lnTo>
                <a:lnTo>
                  <a:pt x="1046119" y="3663636"/>
                </a:lnTo>
                <a:lnTo>
                  <a:pt x="1035300" y="3707476"/>
                </a:lnTo>
                <a:lnTo>
                  <a:pt x="1023967" y="3751213"/>
                </a:lnTo>
                <a:lnTo>
                  <a:pt x="1012118" y="3794842"/>
                </a:lnTo>
                <a:lnTo>
                  <a:pt x="999755" y="3838357"/>
                </a:lnTo>
                <a:lnTo>
                  <a:pt x="986876" y="3881755"/>
                </a:lnTo>
                <a:lnTo>
                  <a:pt x="973482" y="3925030"/>
                </a:lnTo>
                <a:lnTo>
                  <a:pt x="959572" y="3968177"/>
                </a:lnTo>
                <a:lnTo>
                  <a:pt x="945148" y="4011192"/>
                </a:lnTo>
                <a:lnTo>
                  <a:pt x="930208" y="4054069"/>
                </a:lnTo>
                <a:lnTo>
                  <a:pt x="914754" y="4096805"/>
                </a:lnTo>
                <a:lnTo>
                  <a:pt x="898784" y="4139394"/>
                </a:lnTo>
                <a:lnTo>
                  <a:pt x="882299" y="4181831"/>
                </a:lnTo>
                <a:lnTo>
                  <a:pt x="865299" y="4224112"/>
                </a:lnTo>
                <a:lnTo>
                  <a:pt x="847783" y="4266231"/>
                </a:lnTo>
                <a:lnTo>
                  <a:pt x="829753" y="4308185"/>
                </a:lnTo>
                <a:lnTo>
                  <a:pt x="811207" y="4349967"/>
                </a:lnTo>
                <a:lnTo>
                  <a:pt x="792146" y="4391574"/>
                </a:lnTo>
                <a:lnTo>
                  <a:pt x="772571" y="4433000"/>
                </a:lnTo>
                <a:lnTo>
                  <a:pt x="752479" y="4474241"/>
                </a:lnTo>
                <a:lnTo>
                  <a:pt x="731873" y="4515292"/>
                </a:lnTo>
                <a:lnTo>
                  <a:pt x="710752" y="4556148"/>
                </a:lnTo>
                <a:lnTo>
                  <a:pt x="689115" y="4596804"/>
                </a:lnTo>
                <a:lnTo>
                  <a:pt x="666963" y="4637255"/>
                </a:lnTo>
                <a:lnTo>
                  <a:pt x="644297" y="4677497"/>
                </a:lnTo>
                <a:lnTo>
                  <a:pt x="621114" y="4717525"/>
                </a:lnTo>
                <a:lnTo>
                  <a:pt x="597417" y="4757334"/>
                </a:lnTo>
                <a:lnTo>
                  <a:pt x="573205" y="4796919"/>
                </a:lnTo>
                <a:lnTo>
                  <a:pt x="548477" y="4836276"/>
                </a:lnTo>
                <a:lnTo>
                  <a:pt x="523235" y="4875399"/>
                </a:lnTo>
                <a:lnTo>
                  <a:pt x="497477" y="4914283"/>
                </a:lnTo>
                <a:lnTo>
                  <a:pt x="471204" y="4952925"/>
                </a:lnTo>
                <a:lnTo>
                  <a:pt x="444416" y="4991318"/>
                </a:lnTo>
                <a:lnTo>
                  <a:pt x="417112" y="5029459"/>
                </a:lnTo>
                <a:lnTo>
                  <a:pt x="389294" y="5067343"/>
                </a:lnTo>
                <a:lnTo>
                  <a:pt x="360960" y="5104964"/>
                </a:lnTo>
                <a:lnTo>
                  <a:pt x="332112" y="5142317"/>
                </a:lnTo>
                <a:lnTo>
                  <a:pt x="302748" y="5179399"/>
                </a:lnTo>
                <a:lnTo>
                  <a:pt x="272869" y="5216204"/>
                </a:lnTo>
                <a:lnTo>
                  <a:pt x="242474" y="5252728"/>
                </a:lnTo>
                <a:lnTo>
                  <a:pt x="211565" y="5288965"/>
                </a:lnTo>
                <a:lnTo>
                  <a:pt x="180140" y="5324911"/>
                </a:lnTo>
                <a:lnTo>
                  <a:pt x="148201" y="5360560"/>
                </a:lnTo>
                <a:lnTo>
                  <a:pt x="115746" y="5395909"/>
                </a:lnTo>
                <a:lnTo>
                  <a:pt x="82776" y="5430953"/>
                </a:lnTo>
                <a:lnTo>
                  <a:pt x="49291" y="5465685"/>
                </a:lnTo>
                <a:lnTo>
                  <a:pt x="15290" y="5500103"/>
                </a:lnTo>
                <a:lnTo>
                  <a:pt x="0" y="5484812"/>
                </a:lnTo>
                <a:lnTo>
                  <a:pt x="34065" y="5450325"/>
                </a:lnTo>
                <a:lnTo>
                  <a:pt x="67610" y="5415520"/>
                </a:lnTo>
                <a:lnTo>
                  <a:pt x="100635" y="5380402"/>
                </a:lnTo>
                <a:lnTo>
                  <a:pt x="133140" y="5344975"/>
                </a:lnTo>
                <a:lnTo>
                  <a:pt x="165125" y="5309244"/>
                </a:lnTo>
                <a:lnTo>
                  <a:pt x="196589" y="5273215"/>
                </a:lnTo>
                <a:lnTo>
                  <a:pt x="227534" y="5236892"/>
                </a:lnTo>
                <a:lnTo>
                  <a:pt x="257959" y="5200280"/>
                </a:lnTo>
                <a:lnTo>
                  <a:pt x="287863" y="5163384"/>
                </a:lnTo>
                <a:lnTo>
                  <a:pt x="317248" y="5126209"/>
                </a:lnTo>
                <a:lnTo>
                  <a:pt x="346112" y="5088760"/>
                </a:lnTo>
                <a:lnTo>
                  <a:pt x="374456" y="5051041"/>
                </a:lnTo>
                <a:lnTo>
                  <a:pt x="402281" y="5013059"/>
                </a:lnTo>
                <a:lnTo>
                  <a:pt x="429585" y="4974816"/>
                </a:lnTo>
                <a:lnTo>
                  <a:pt x="456369" y="4936319"/>
                </a:lnTo>
                <a:lnTo>
                  <a:pt x="482633" y="4897572"/>
                </a:lnTo>
                <a:lnTo>
                  <a:pt x="508377" y="4858581"/>
                </a:lnTo>
                <a:lnTo>
                  <a:pt x="533601" y="4819349"/>
                </a:lnTo>
                <a:lnTo>
                  <a:pt x="558304" y="4779883"/>
                </a:lnTo>
                <a:lnTo>
                  <a:pt x="582488" y="4740186"/>
                </a:lnTo>
                <a:lnTo>
                  <a:pt x="606152" y="4700264"/>
                </a:lnTo>
                <a:lnTo>
                  <a:pt x="629295" y="4660122"/>
                </a:lnTo>
                <a:lnTo>
                  <a:pt x="651919" y="4619764"/>
                </a:lnTo>
                <a:lnTo>
                  <a:pt x="674022" y="4579196"/>
                </a:lnTo>
                <a:lnTo>
                  <a:pt x="695605" y="4538422"/>
                </a:lnTo>
                <a:lnTo>
                  <a:pt x="716668" y="4497447"/>
                </a:lnTo>
                <a:lnTo>
                  <a:pt x="737211" y="4456277"/>
                </a:lnTo>
                <a:lnTo>
                  <a:pt x="757235" y="4414915"/>
                </a:lnTo>
                <a:lnTo>
                  <a:pt x="776737" y="4373368"/>
                </a:lnTo>
                <a:lnTo>
                  <a:pt x="795720" y="4331639"/>
                </a:lnTo>
                <a:lnTo>
                  <a:pt x="814183" y="4289734"/>
                </a:lnTo>
                <a:lnTo>
                  <a:pt x="832126" y="4247658"/>
                </a:lnTo>
                <a:lnTo>
                  <a:pt x="849549" y="4205415"/>
                </a:lnTo>
                <a:lnTo>
                  <a:pt x="866451" y="4163011"/>
                </a:lnTo>
                <a:lnTo>
                  <a:pt x="882834" y="4120449"/>
                </a:lnTo>
                <a:lnTo>
                  <a:pt x="898696" y="4077736"/>
                </a:lnTo>
                <a:lnTo>
                  <a:pt x="914038" y="4034877"/>
                </a:lnTo>
                <a:lnTo>
                  <a:pt x="928861" y="3991875"/>
                </a:lnTo>
                <a:lnTo>
                  <a:pt x="943163" y="3948736"/>
                </a:lnTo>
                <a:lnTo>
                  <a:pt x="956945" y="3905465"/>
                </a:lnTo>
                <a:lnTo>
                  <a:pt x="970207" y="3862066"/>
                </a:lnTo>
                <a:lnTo>
                  <a:pt x="982949" y="3818545"/>
                </a:lnTo>
                <a:lnTo>
                  <a:pt x="995171" y="3774907"/>
                </a:lnTo>
                <a:lnTo>
                  <a:pt x="1006872" y="3731156"/>
                </a:lnTo>
                <a:lnTo>
                  <a:pt x="1018054" y="3687297"/>
                </a:lnTo>
                <a:lnTo>
                  <a:pt x="1028716" y="3643336"/>
                </a:lnTo>
                <a:lnTo>
                  <a:pt x="1038857" y="3599276"/>
                </a:lnTo>
                <a:lnTo>
                  <a:pt x="1048479" y="3555124"/>
                </a:lnTo>
                <a:lnTo>
                  <a:pt x="1057580" y="3510883"/>
                </a:lnTo>
                <a:lnTo>
                  <a:pt x="1066161" y="3466559"/>
                </a:lnTo>
                <a:lnTo>
                  <a:pt x="1074223" y="3422157"/>
                </a:lnTo>
                <a:lnTo>
                  <a:pt x="1081764" y="3377681"/>
                </a:lnTo>
                <a:lnTo>
                  <a:pt x="1088785" y="3333137"/>
                </a:lnTo>
                <a:lnTo>
                  <a:pt x="1095286" y="3288529"/>
                </a:lnTo>
                <a:lnTo>
                  <a:pt x="1101267" y="3243862"/>
                </a:lnTo>
                <a:lnTo>
                  <a:pt x="1106728" y="3199141"/>
                </a:lnTo>
                <a:lnTo>
                  <a:pt x="1111668" y="3154372"/>
                </a:lnTo>
                <a:lnTo>
                  <a:pt x="1116089" y="3109558"/>
                </a:lnTo>
                <a:lnTo>
                  <a:pt x="1119990" y="3064705"/>
                </a:lnTo>
                <a:lnTo>
                  <a:pt x="1123370" y="3019818"/>
                </a:lnTo>
                <a:lnTo>
                  <a:pt x="1126231" y="2974902"/>
                </a:lnTo>
                <a:lnTo>
                  <a:pt x="1128571" y="2929961"/>
                </a:lnTo>
                <a:lnTo>
                  <a:pt x="1130391" y="2885000"/>
                </a:lnTo>
                <a:lnTo>
                  <a:pt x="1131691" y="2840025"/>
                </a:lnTo>
                <a:lnTo>
                  <a:pt x="1132472" y="2795040"/>
                </a:lnTo>
                <a:lnTo>
                  <a:pt x="1132732" y="2750050"/>
                </a:lnTo>
                <a:lnTo>
                  <a:pt x="1132472" y="2705060"/>
                </a:lnTo>
                <a:lnTo>
                  <a:pt x="1131691" y="2660074"/>
                </a:lnTo>
                <a:lnTo>
                  <a:pt x="1130391" y="2615099"/>
                </a:lnTo>
                <a:lnTo>
                  <a:pt x="1128571" y="2570138"/>
                </a:lnTo>
                <a:lnTo>
                  <a:pt x="1126231" y="2525197"/>
                </a:lnTo>
                <a:lnTo>
                  <a:pt x="1123370" y="2480281"/>
                </a:lnTo>
                <a:lnTo>
                  <a:pt x="1119990" y="2435393"/>
                </a:lnTo>
                <a:lnTo>
                  <a:pt x="1116089" y="2390540"/>
                </a:lnTo>
                <a:lnTo>
                  <a:pt x="1111668" y="2345727"/>
                </a:lnTo>
                <a:lnTo>
                  <a:pt x="1106728" y="2300957"/>
                </a:lnTo>
                <a:lnTo>
                  <a:pt x="1101267" y="2256236"/>
                </a:lnTo>
                <a:lnTo>
                  <a:pt x="1095286" y="2211569"/>
                </a:lnTo>
                <a:lnTo>
                  <a:pt x="1088785" y="2166961"/>
                </a:lnTo>
                <a:lnTo>
                  <a:pt x="1081764" y="2122416"/>
                </a:lnTo>
                <a:lnTo>
                  <a:pt x="1074223" y="2077940"/>
                </a:lnTo>
                <a:lnTo>
                  <a:pt x="1066161" y="2033537"/>
                </a:lnTo>
                <a:lnTo>
                  <a:pt x="1057580" y="1989213"/>
                </a:lnTo>
                <a:lnTo>
                  <a:pt x="1048479" y="1944972"/>
                </a:lnTo>
                <a:lnTo>
                  <a:pt x="1038857" y="1900819"/>
                </a:lnTo>
                <a:lnTo>
                  <a:pt x="1028716" y="1856759"/>
                </a:lnTo>
                <a:lnTo>
                  <a:pt x="1018054" y="1812797"/>
                </a:lnTo>
                <a:lnTo>
                  <a:pt x="1006872" y="1768938"/>
                </a:lnTo>
                <a:lnTo>
                  <a:pt x="995171" y="1725186"/>
                </a:lnTo>
                <a:lnTo>
                  <a:pt x="982949" y="1681547"/>
                </a:lnTo>
                <a:lnTo>
                  <a:pt x="970207" y="1638026"/>
                </a:lnTo>
                <a:lnTo>
                  <a:pt x="956945" y="1594627"/>
                </a:lnTo>
                <a:lnTo>
                  <a:pt x="943163" y="1551355"/>
                </a:lnTo>
                <a:lnTo>
                  <a:pt x="928861" y="1508216"/>
                </a:lnTo>
                <a:lnTo>
                  <a:pt x="914038" y="1465213"/>
                </a:lnTo>
                <a:lnTo>
                  <a:pt x="898696" y="1422353"/>
                </a:lnTo>
                <a:lnTo>
                  <a:pt x="882834" y="1379639"/>
                </a:lnTo>
                <a:lnTo>
                  <a:pt x="866451" y="1337077"/>
                </a:lnTo>
                <a:lnTo>
                  <a:pt x="849549" y="1294672"/>
                </a:lnTo>
                <a:lnTo>
                  <a:pt x="832126" y="1252429"/>
                </a:lnTo>
                <a:lnTo>
                  <a:pt x="814183" y="1210352"/>
                </a:lnTo>
                <a:lnTo>
                  <a:pt x="795720" y="1168446"/>
                </a:lnTo>
                <a:lnTo>
                  <a:pt x="776737" y="1126716"/>
                </a:lnTo>
                <a:lnTo>
                  <a:pt x="757235" y="1085168"/>
                </a:lnTo>
                <a:lnTo>
                  <a:pt x="737211" y="1043806"/>
                </a:lnTo>
                <a:lnTo>
                  <a:pt x="716668" y="1002634"/>
                </a:lnTo>
                <a:lnTo>
                  <a:pt x="695605" y="961659"/>
                </a:lnTo>
                <a:lnTo>
                  <a:pt x="674022" y="920884"/>
                </a:lnTo>
                <a:lnTo>
                  <a:pt x="651919" y="880315"/>
                </a:lnTo>
                <a:lnTo>
                  <a:pt x="629295" y="839956"/>
                </a:lnTo>
                <a:lnTo>
                  <a:pt x="606152" y="799813"/>
                </a:lnTo>
                <a:lnTo>
                  <a:pt x="582488" y="759890"/>
                </a:lnTo>
                <a:lnTo>
                  <a:pt x="558304" y="720192"/>
                </a:lnTo>
                <a:lnTo>
                  <a:pt x="533601" y="680725"/>
                </a:lnTo>
                <a:lnTo>
                  <a:pt x="508377" y="641492"/>
                </a:lnTo>
                <a:lnTo>
                  <a:pt x="482633" y="602499"/>
                </a:lnTo>
                <a:lnTo>
                  <a:pt x="456369" y="563752"/>
                </a:lnTo>
                <a:lnTo>
                  <a:pt x="429585" y="525253"/>
                </a:lnTo>
                <a:lnTo>
                  <a:pt x="402281" y="487010"/>
                </a:lnTo>
                <a:lnTo>
                  <a:pt x="374456" y="449026"/>
                </a:lnTo>
                <a:lnTo>
                  <a:pt x="346112" y="411306"/>
                </a:lnTo>
                <a:lnTo>
                  <a:pt x="317248" y="373856"/>
                </a:lnTo>
                <a:lnTo>
                  <a:pt x="287863" y="336680"/>
                </a:lnTo>
                <a:lnTo>
                  <a:pt x="257959" y="299782"/>
                </a:lnTo>
                <a:lnTo>
                  <a:pt x="227534" y="263169"/>
                </a:lnTo>
                <a:lnTo>
                  <a:pt x="196589" y="226845"/>
                </a:lnTo>
                <a:lnTo>
                  <a:pt x="165125" y="190814"/>
                </a:lnTo>
                <a:lnTo>
                  <a:pt x="133140" y="155082"/>
                </a:lnTo>
                <a:lnTo>
                  <a:pt x="100635" y="119654"/>
                </a:lnTo>
                <a:lnTo>
                  <a:pt x="67610" y="84534"/>
                </a:lnTo>
                <a:lnTo>
                  <a:pt x="34065" y="49728"/>
                </a:lnTo>
                <a:lnTo>
                  <a:pt x="0" y="15239"/>
                </a:lnTo>
                <a:lnTo>
                  <a:pt x="15290" y="0"/>
                </a:lnTo>
                <a:close/>
              </a:path>
            </a:pathLst>
          </a:custGeom>
          <a:ln w="254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6" name="Группа 35"/>
          <p:cNvGrpSpPr/>
          <p:nvPr/>
        </p:nvGrpSpPr>
        <p:grpSpPr>
          <a:xfrm>
            <a:off x="854153" y="2154346"/>
            <a:ext cx="760730" cy="768413"/>
            <a:chOff x="3800872" y="2589466"/>
            <a:chExt cx="760730" cy="768413"/>
          </a:xfrm>
        </p:grpSpPr>
        <p:pic>
          <p:nvPicPr>
            <p:cNvPr id="2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00872" y="2597276"/>
              <a:ext cx="760564" cy="760603"/>
            </a:xfrm>
            <a:prstGeom prst="rect">
              <a:avLst/>
            </a:prstGeom>
          </p:spPr>
        </p:pic>
        <p:grpSp>
          <p:nvGrpSpPr>
            <p:cNvPr id="35" name="Группа 34"/>
            <p:cNvGrpSpPr/>
            <p:nvPr/>
          </p:nvGrpSpPr>
          <p:grpSpPr>
            <a:xfrm>
              <a:off x="3800872" y="2589466"/>
              <a:ext cx="760730" cy="760730"/>
              <a:chOff x="855408" y="2049526"/>
              <a:chExt cx="760730" cy="760730"/>
            </a:xfrm>
          </p:grpSpPr>
          <p:pic>
            <p:nvPicPr>
              <p:cNvPr id="14" name="object 32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919162" y="2128901"/>
                <a:ext cx="617537" cy="617474"/>
              </a:xfrm>
              <a:prstGeom prst="rect">
                <a:avLst/>
              </a:prstGeom>
            </p:spPr>
          </p:pic>
          <p:sp>
            <p:nvSpPr>
              <p:cNvPr id="15" name="object 11"/>
              <p:cNvSpPr/>
              <p:nvPr/>
            </p:nvSpPr>
            <p:spPr>
              <a:xfrm>
                <a:off x="855408" y="2049526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30">
                    <a:moveTo>
                      <a:pt x="0" y="380364"/>
                    </a:moveTo>
                    <a:lnTo>
                      <a:pt x="2962" y="332655"/>
                    </a:lnTo>
                    <a:lnTo>
                      <a:pt x="11614" y="286713"/>
                    </a:lnTo>
                    <a:lnTo>
                      <a:pt x="25597" y="242895"/>
                    </a:lnTo>
                    <a:lnTo>
                      <a:pt x="44555" y="201558"/>
                    </a:lnTo>
                    <a:lnTo>
                      <a:pt x="68133" y="163059"/>
                    </a:lnTo>
                    <a:lnTo>
                      <a:pt x="95974" y="127754"/>
                    </a:lnTo>
                    <a:lnTo>
                      <a:pt x="127721" y="95999"/>
                    </a:lnTo>
                    <a:lnTo>
                      <a:pt x="163019" y="68151"/>
                    </a:lnTo>
                    <a:lnTo>
                      <a:pt x="201510" y="44568"/>
                    </a:lnTo>
                    <a:lnTo>
                      <a:pt x="242839" y="25604"/>
                    </a:lnTo>
                    <a:lnTo>
                      <a:pt x="286650" y="11617"/>
                    </a:lnTo>
                    <a:lnTo>
                      <a:pt x="332585" y="2963"/>
                    </a:lnTo>
                    <a:lnTo>
                      <a:pt x="380288" y="0"/>
                    </a:lnTo>
                    <a:lnTo>
                      <a:pt x="427999" y="2963"/>
                    </a:lnTo>
                    <a:lnTo>
                      <a:pt x="473937" y="11617"/>
                    </a:lnTo>
                    <a:lnTo>
                      <a:pt x="517748" y="25604"/>
                    </a:lnTo>
                    <a:lnTo>
                      <a:pt x="559074" y="44568"/>
                    </a:lnTo>
                    <a:lnTo>
                      <a:pt x="597562" y="68151"/>
                    </a:lnTo>
                    <a:lnTo>
                      <a:pt x="632854" y="95999"/>
                    </a:lnTo>
                    <a:lnTo>
                      <a:pt x="664594" y="127754"/>
                    </a:lnTo>
                    <a:lnTo>
                      <a:pt x="692428" y="163059"/>
                    </a:lnTo>
                    <a:lnTo>
                      <a:pt x="715999" y="201558"/>
                    </a:lnTo>
                    <a:lnTo>
                      <a:pt x="734952" y="242895"/>
                    </a:lnTo>
                    <a:lnTo>
                      <a:pt x="748930" y="286713"/>
                    </a:lnTo>
                    <a:lnTo>
                      <a:pt x="757577" y="332655"/>
                    </a:lnTo>
                    <a:lnTo>
                      <a:pt x="760539" y="380364"/>
                    </a:lnTo>
                    <a:lnTo>
                      <a:pt x="757577" y="428072"/>
                    </a:lnTo>
                    <a:lnTo>
                      <a:pt x="748930" y="474008"/>
                    </a:lnTo>
                    <a:lnTo>
                      <a:pt x="734952" y="517817"/>
                    </a:lnTo>
                    <a:lnTo>
                      <a:pt x="715999" y="559142"/>
                    </a:lnTo>
                    <a:lnTo>
                      <a:pt x="692428" y="597628"/>
                    </a:lnTo>
                    <a:lnTo>
                      <a:pt x="664594" y="632919"/>
                    </a:lnTo>
                    <a:lnTo>
                      <a:pt x="632854" y="664659"/>
                    </a:lnTo>
                    <a:lnTo>
                      <a:pt x="597562" y="692492"/>
                    </a:lnTo>
                    <a:lnTo>
                      <a:pt x="559074" y="716063"/>
                    </a:lnTo>
                    <a:lnTo>
                      <a:pt x="517748" y="735015"/>
                    </a:lnTo>
                    <a:lnTo>
                      <a:pt x="473937" y="748993"/>
                    </a:lnTo>
                    <a:lnTo>
                      <a:pt x="427999" y="757641"/>
                    </a:lnTo>
                    <a:lnTo>
                      <a:pt x="380288" y="760602"/>
                    </a:lnTo>
                    <a:lnTo>
                      <a:pt x="332585" y="757641"/>
                    </a:lnTo>
                    <a:lnTo>
                      <a:pt x="286650" y="748993"/>
                    </a:lnTo>
                    <a:lnTo>
                      <a:pt x="242839" y="735015"/>
                    </a:lnTo>
                    <a:lnTo>
                      <a:pt x="201510" y="716063"/>
                    </a:lnTo>
                    <a:lnTo>
                      <a:pt x="163019" y="692492"/>
                    </a:lnTo>
                    <a:lnTo>
                      <a:pt x="127721" y="664659"/>
                    </a:lnTo>
                    <a:lnTo>
                      <a:pt x="95974" y="632919"/>
                    </a:lnTo>
                    <a:lnTo>
                      <a:pt x="68133" y="597628"/>
                    </a:lnTo>
                    <a:lnTo>
                      <a:pt x="44555" y="559142"/>
                    </a:lnTo>
                    <a:lnTo>
                      <a:pt x="25597" y="517817"/>
                    </a:lnTo>
                    <a:lnTo>
                      <a:pt x="11614" y="474008"/>
                    </a:lnTo>
                    <a:lnTo>
                      <a:pt x="2962" y="428072"/>
                    </a:lnTo>
                    <a:lnTo>
                      <a:pt x="0" y="380364"/>
                    </a:lnTo>
                    <a:close/>
                  </a:path>
                </a:pathLst>
              </a:custGeom>
              <a:ln w="9525">
                <a:solidFill>
                  <a:srgbClr val="9BBA58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grpSp>
        <p:nvGrpSpPr>
          <p:cNvPr id="38" name="Группа 37"/>
          <p:cNvGrpSpPr/>
          <p:nvPr/>
        </p:nvGrpSpPr>
        <p:grpSpPr>
          <a:xfrm>
            <a:off x="1119637" y="3143431"/>
            <a:ext cx="760730" cy="760730"/>
            <a:chOff x="4192270" y="3335643"/>
            <a:chExt cx="760730" cy="760730"/>
          </a:xfrm>
        </p:grpSpPr>
        <p:grpSp>
          <p:nvGrpSpPr>
            <p:cNvPr id="37" name="Группа 36"/>
            <p:cNvGrpSpPr/>
            <p:nvPr/>
          </p:nvGrpSpPr>
          <p:grpSpPr>
            <a:xfrm>
              <a:off x="4192436" y="3335707"/>
              <a:ext cx="760564" cy="760603"/>
              <a:chOff x="1075421" y="2962148"/>
              <a:chExt cx="760564" cy="760603"/>
            </a:xfrm>
          </p:grpSpPr>
          <p:pic>
            <p:nvPicPr>
              <p:cNvPr id="28" name="object 7"/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075421" y="2962148"/>
                <a:ext cx="760564" cy="760603"/>
              </a:xfrm>
              <a:prstGeom prst="rect">
                <a:avLst/>
              </a:prstGeom>
            </p:spPr>
          </p:pic>
          <p:pic>
            <p:nvPicPr>
              <p:cNvPr id="16" name="object 34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155973" y="3040851"/>
                <a:ext cx="617334" cy="617474"/>
              </a:xfrm>
              <a:prstGeom prst="rect">
                <a:avLst/>
              </a:prstGeom>
            </p:spPr>
          </p:pic>
        </p:grpSp>
        <p:sp>
          <p:nvSpPr>
            <p:cNvPr id="17" name="object 14"/>
            <p:cNvSpPr/>
            <p:nvPr/>
          </p:nvSpPr>
          <p:spPr>
            <a:xfrm>
              <a:off x="4192270" y="3335643"/>
              <a:ext cx="760730" cy="760730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934021" y="4086710"/>
            <a:ext cx="787812" cy="768635"/>
            <a:chOff x="5601072" y="3347872"/>
            <a:chExt cx="760730" cy="769809"/>
          </a:xfrm>
        </p:grpSpPr>
        <p:pic>
          <p:nvPicPr>
            <p:cNvPr id="29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01238" y="3357078"/>
              <a:ext cx="760564" cy="760603"/>
            </a:xfrm>
            <a:prstGeom prst="rect">
              <a:avLst/>
            </a:prstGeom>
          </p:spPr>
        </p:pic>
        <p:grpSp>
          <p:nvGrpSpPr>
            <p:cNvPr id="39" name="Группа 38"/>
            <p:cNvGrpSpPr/>
            <p:nvPr/>
          </p:nvGrpSpPr>
          <p:grpSpPr>
            <a:xfrm>
              <a:off x="5601072" y="3347872"/>
              <a:ext cx="760730" cy="760730"/>
              <a:chOff x="1084275" y="3874135"/>
              <a:chExt cx="760730" cy="760730"/>
            </a:xfrm>
          </p:grpSpPr>
          <p:pic>
            <p:nvPicPr>
              <p:cNvPr id="19" name="object 36"/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151470" y="3954906"/>
                <a:ext cx="617385" cy="617474"/>
              </a:xfrm>
              <a:prstGeom prst="rect">
                <a:avLst/>
              </a:prstGeom>
            </p:spPr>
          </p:pic>
          <p:sp>
            <p:nvSpPr>
              <p:cNvPr id="20" name="object 17"/>
              <p:cNvSpPr/>
              <p:nvPr/>
            </p:nvSpPr>
            <p:spPr>
              <a:xfrm>
                <a:off x="1084275" y="3874135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29">
                    <a:moveTo>
                      <a:pt x="0" y="380238"/>
                    </a:moveTo>
                    <a:lnTo>
                      <a:pt x="2962" y="332555"/>
                    </a:lnTo>
                    <a:lnTo>
                      <a:pt x="11614" y="286636"/>
                    </a:lnTo>
                    <a:lnTo>
                      <a:pt x="25597" y="242837"/>
                    </a:lnTo>
                    <a:lnTo>
                      <a:pt x="44555" y="201516"/>
                    </a:lnTo>
                    <a:lnTo>
                      <a:pt x="68133" y="163029"/>
                    </a:lnTo>
                    <a:lnTo>
                      <a:pt x="95974" y="127734"/>
                    </a:lnTo>
                    <a:lnTo>
                      <a:pt x="127721" y="95987"/>
                    </a:lnTo>
                    <a:lnTo>
                      <a:pt x="163019" y="68144"/>
                    </a:lnTo>
                    <a:lnTo>
                      <a:pt x="201510" y="44564"/>
                    </a:lnTo>
                    <a:lnTo>
                      <a:pt x="242839" y="25602"/>
                    </a:lnTo>
                    <a:lnTo>
                      <a:pt x="286650" y="11616"/>
                    </a:lnTo>
                    <a:lnTo>
                      <a:pt x="332585" y="2963"/>
                    </a:lnTo>
                    <a:lnTo>
                      <a:pt x="380288" y="0"/>
                    </a:lnTo>
                    <a:lnTo>
                      <a:pt x="427996" y="2963"/>
                    </a:lnTo>
                    <a:lnTo>
                      <a:pt x="473932" y="11616"/>
                    </a:lnTo>
                    <a:lnTo>
                      <a:pt x="517741" y="25602"/>
                    </a:lnTo>
                    <a:lnTo>
                      <a:pt x="559066" y="44564"/>
                    </a:lnTo>
                    <a:lnTo>
                      <a:pt x="597552" y="68144"/>
                    </a:lnTo>
                    <a:lnTo>
                      <a:pt x="632843" y="95987"/>
                    </a:lnTo>
                    <a:lnTo>
                      <a:pt x="664583" y="127734"/>
                    </a:lnTo>
                    <a:lnTo>
                      <a:pt x="692416" y="163029"/>
                    </a:lnTo>
                    <a:lnTo>
                      <a:pt x="715987" y="201516"/>
                    </a:lnTo>
                    <a:lnTo>
                      <a:pt x="734939" y="242837"/>
                    </a:lnTo>
                    <a:lnTo>
                      <a:pt x="748917" y="286636"/>
                    </a:lnTo>
                    <a:lnTo>
                      <a:pt x="757565" y="332555"/>
                    </a:lnTo>
                    <a:lnTo>
                      <a:pt x="760526" y="380238"/>
                    </a:lnTo>
                    <a:lnTo>
                      <a:pt x="757565" y="427947"/>
                    </a:lnTo>
                    <a:lnTo>
                      <a:pt x="748917" y="473889"/>
                    </a:lnTo>
                    <a:lnTo>
                      <a:pt x="734939" y="517707"/>
                    </a:lnTo>
                    <a:lnTo>
                      <a:pt x="715987" y="559044"/>
                    </a:lnTo>
                    <a:lnTo>
                      <a:pt x="692416" y="597543"/>
                    </a:lnTo>
                    <a:lnTo>
                      <a:pt x="664583" y="632848"/>
                    </a:lnTo>
                    <a:lnTo>
                      <a:pt x="632843" y="664603"/>
                    </a:lnTo>
                    <a:lnTo>
                      <a:pt x="597552" y="692451"/>
                    </a:lnTo>
                    <a:lnTo>
                      <a:pt x="559066" y="716034"/>
                    </a:lnTo>
                    <a:lnTo>
                      <a:pt x="517741" y="734998"/>
                    </a:lnTo>
                    <a:lnTo>
                      <a:pt x="473932" y="748985"/>
                    </a:lnTo>
                    <a:lnTo>
                      <a:pt x="427996" y="757639"/>
                    </a:lnTo>
                    <a:lnTo>
                      <a:pt x="380288" y="760602"/>
                    </a:lnTo>
                    <a:lnTo>
                      <a:pt x="332585" y="757639"/>
                    </a:lnTo>
                    <a:lnTo>
                      <a:pt x="286650" y="748985"/>
                    </a:lnTo>
                    <a:lnTo>
                      <a:pt x="242839" y="734998"/>
                    </a:lnTo>
                    <a:lnTo>
                      <a:pt x="201510" y="716034"/>
                    </a:lnTo>
                    <a:lnTo>
                      <a:pt x="163019" y="692451"/>
                    </a:lnTo>
                    <a:lnTo>
                      <a:pt x="127721" y="664603"/>
                    </a:lnTo>
                    <a:lnTo>
                      <a:pt x="95974" y="632848"/>
                    </a:lnTo>
                    <a:lnTo>
                      <a:pt x="68133" y="597543"/>
                    </a:lnTo>
                    <a:lnTo>
                      <a:pt x="44555" y="559044"/>
                    </a:lnTo>
                    <a:lnTo>
                      <a:pt x="25597" y="517707"/>
                    </a:lnTo>
                    <a:lnTo>
                      <a:pt x="11614" y="473889"/>
                    </a:lnTo>
                    <a:lnTo>
                      <a:pt x="2962" y="427947"/>
                    </a:lnTo>
                    <a:lnTo>
                      <a:pt x="0" y="380238"/>
                    </a:lnTo>
                    <a:close/>
                  </a:path>
                </a:pathLst>
              </a:custGeom>
              <a:ln w="9525">
                <a:solidFill>
                  <a:srgbClr val="4AACC5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grpSp>
        <p:nvGrpSpPr>
          <p:cNvPr id="42" name="Группа 41"/>
          <p:cNvGrpSpPr/>
          <p:nvPr/>
        </p:nvGrpSpPr>
        <p:grpSpPr>
          <a:xfrm>
            <a:off x="822343" y="4993259"/>
            <a:ext cx="760730" cy="760730"/>
            <a:chOff x="4016896" y="4808770"/>
            <a:chExt cx="760730" cy="760730"/>
          </a:xfrm>
        </p:grpSpPr>
        <p:pic>
          <p:nvPicPr>
            <p:cNvPr id="30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16896" y="4808897"/>
              <a:ext cx="760564" cy="760603"/>
            </a:xfrm>
            <a:prstGeom prst="rect">
              <a:avLst/>
            </a:prstGeom>
          </p:spPr>
        </p:pic>
        <p:grpSp>
          <p:nvGrpSpPr>
            <p:cNvPr id="41" name="Группа 40"/>
            <p:cNvGrpSpPr/>
            <p:nvPr/>
          </p:nvGrpSpPr>
          <p:grpSpPr>
            <a:xfrm>
              <a:off x="4016896" y="4808770"/>
              <a:ext cx="760730" cy="760730"/>
              <a:chOff x="847648" y="4787773"/>
              <a:chExt cx="760730" cy="760730"/>
            </a:xfrm>
          </p:grpSpPr>
          <p:sp>
            <p:nvSpPr>
              <p:cNvPr id="21" name="object 20"/>
              <p:cNvSpPr/>
              <p:nvPr/>
            </p:nvSpPr>
            <p:spPr>
              <a:xfrm>
                <a:off x="847648" y="4787773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29">
                    <a:moveTo>
                      <a:pt x="0" y="380364"/>
                    </a:moveTo>
                    <a:lnTo>
                      <a:pt x="2962" y="332655"/>
                    </a:lnTo>
                    <a:lnTo>
                      <a:pt x="11614" y="286713"/>
                    </a:lnTo>
                    <a:lnTo>
                      <a:pt x="25597" y="242895"/>
                    </a:lnTo>
                    <a:lnTo>
                      <a:pt x="44555" y="201558"/>
                    </a:lnTo>
                    <a:lnTo>
                      <a:pt x="68133" y="163059"/>
                    </a:lnTo>
                    <a:lnTo>
                      <a:pt x="95973" y="127754"/>
                    </a:lnTo>
                    <a:lnTo>
                      <a:pt x="127719" y="95999"/>
                    </a:lnTo>
                    <a:lnTo>
                      <a:pt x="163016" y="68151"/>
                    </a:lnTo>
                    <a:lnTo>
                      <a:pt x="201506" y="44568"/>
                    </a:lnTo>
                    <a:lnTo>
                      <a:pt x="242834" y="25604"/>
                    </a:lnTo>
                    <a:lnTo>
                      <a:pt x="286642" y="11617"/>
                    </a:lnTo>
                    <a:lnTo>
                      <a:pt x="332575" y="2963"/>
                    </a:lnTo>
                    <a:lnTo>
                      <a:pt x="380276" y="0"/>
                    </a:lnTo>
                    <a:lnTo>
                      <a:pt x="427966" y="2963"/>
                    </a:lnTo>
                    <a:lnTo>
                      <a:pt x="473892" y="11617"/>
                    </a:lnTo>
                    <a:lnTo>
                      <a:pt x="517697" y="25604"/>
                    </a:lnTo>
                    <a:lnTo>
                      <a:pt x="559022" y="44568"/>
                    </a:lnTo>
                    <a:lnTo>
                      <a:pt x="597513" y="68151"/>
                    </a:lnTo>
                    <a:lnTo>
                      <a:pt x="632811" y="95999"/>
                    </a:lnTo>
                    <a:lnTo>
                      <a:pt x="664561" y="127754"/>
                    </a:lnTo>
                    <a:lnTo>
                      <a:pt x="692405" y="163059"/>
                    </a:lnTo>
                    <a:lnTo>
                      <a:pt x="715986" y="201558"/>
                    </a:lnTo>
                    <a:lnTo>
                      <a:pt x="734948" y="242895"/>
                    </a:lnTo>
                    <a:lnTo>
                      <a:pt x="748935" y="286713"/>
                    </a:lnTo>
                    <a:lnTo>
                      <a:pt x="757588" y="332655"/>
                    </a:lnTo>
                    <a:lnTo>
                      <a:pt x="760552" y="380364"/>
                    </a:lnTo>
                    <a:lnTo>
                      <a:pt x="757588" y="428047"/>
                    </a:lnTo>
                    <a:lnTo>
                      <a:pt x="748935" y="473966"/>
                    </a:lnTo>
                    <a:lnTo>
                      <a:pt x="734948" y="517765"/>
                    </a:lnTo>
                    <a:lnTo>
                      <a:pt x="715986" y="559086"/>
                    </a:lnTo>
                    <a:lnTo>
                      <a:pt x="692405" y="597573"/>
                    </a:lnTo>
                    <a:lnTo>
                      <a:pt x="664561" y="632868"/>
                    </a:lnTo>
                    <a:lnTo>
                      <a:pt x="632811" y="664615"/>
                    </a:lnTo>
                    <a:lnTo>
                      <a:pt x="597513" y="692458"/>
                    </a:lnTo>
                    <a:lnTo>
                      <a:pt x="559022" y="716038"/>
                    </a:lnTo>
                    <a:lnTo>
                      <a:pt x="517697" y="735000"/>
                    </a:lnTo>
                    <a:lnTo>
                      <a:pt x="473892" y="748986"/>
                    </a:lnTo>
                    <a:lnTo>
                      <a:pt x="427966" y="757639"/>
                    </a:lnTo>
                    <a:lnTo>
                      <a:pt x="380276" y="760602"/>
                    </a:lnTo>
                    <a:lnTo>
                      <a:pt x="332575" y="757639"/>
                    </a:lnTo>
                    <a:lnTo>
                      <a:pt x="286642" y="748986"/>
                    </a:lnTo>
                    <a:lnTo>
                      <a:pt x="242834" y="735000"/>
                    </a:lnTo>
                    <a:lnTo>
                      <a:pt x="201506" y="716038"/>
                    </a:lnTo>
                    <a:lnTo>
                      <a:pt x="163016" y="692458"/>
                    </a:lnTo>
                    <a:lnTo>
                      <a:pt x="127719" y="664615"/>
                    </a:lnTo>
                    <a:lnTo>
                      <a:pt x="95973" y="632868"/>
                    </a:lnTo>
                    <a:lnTo>
                      <a:pt x="68133" y="597573"/>
                    </a:lnTo>
                    <a:lnTo>
                      <a:pt x="44555" y="559086"/>
                    </a:lnTo>
                    <a:lnTo>
                      <a:pt x="25597" y="517765"/>
                    </a:lnTo>
                    <a:lnTo>
                      <a:pt x="11614" y="473966"/>
                    </a:lnTo>
                    <a:lnTo>
                      <a:pt x="2962" y="428047"/>
                    </a:lnTo>
                    <a:lnTo>
                      <a:pt x="0" y="380364"/>
                    </a:lnTo>
                    <a:close/>
                  </a:path>
                </a:pathLst>
              </a:custGeom>
              <a:ln w="9525">
                <a:solidFill>
                  <a:srgbClr val="F79546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22" name="object 28"/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919162" y="4859274"/>
                <a:ext cx="617537" cy="617601"/>
              </a:xfrm>
              <a:prstGeom prst="rect">
                <a:avLst/>
              </a:prstGeom>
            </p:spPr>
          </p:pic>
        </p:grpSp>
      </p:grpSp>
      <p:grpSp>
        <p:nvGrpSpPr>
          <p:cNvPr id="34" name="Группа 33"/>
          <p:cNvGrpSpPr/>
          <p:nvPr/>
        </p:nvGrpSpPr>
        <p:grpSpPr>
          <a:xfrm>
            <a:off x="441978" y="1271161"/>
            <a:ext cx="760730" cy="778365"/>
            <a:chOff x="2288704" y="2201545"/>
            <a:chExt cx="760730" cy="778365"/>
          </a:xfrm>
        </p:grpSpPr>
        <p:pic>
          <p:nvPicPr>
            <p:cNvPr id="26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8704" y="2201545"/>
              <a:ext cx="760564" cy="760603"/>
            </a:xfrm>
            <a:prstGeom prst="rect">
              <a:avLst/>
            </a:prstGeom>
          </p:spPr>
        </p:pic>
        <p:grpSp>
          <p:nvGrpSpPr>
            <p:cNvPr id="33" name="Группа 32"/>
            <p:cNvGrpSpPr/>
            <p:nvPr/>
          </p:nvGrpSpPr>
          <p:grpSpPr>
            <a:xfrm>
              <a:off x="2288704" y="2219180"/>
              <a:ext cx="760730" cy="760730"/>
              <a:chOff x="354914" y="1137031"/>
              <a:chExt cx="760730" cy="760730"/>
            </a:xfrm>
          </p:grpSpPr>
          <p:pic>
            <p:nvPicPr>
              <p:cNvPr id="13" name="object 26"/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26580" y="1208659"/>
                <a:ext cx="617397" cy="617474"/>
              </a:xfrm>
              <a:prstGeom prst="rect">
                <a:avLst/>
              </a:prstGeom>
            </p:spPr>
          </p:pic>
          <p:sp>
            <p:nvSpPr>
              <p:cNvPr id="12" name="object 8"/>
              <p:cNvSpPr/>
              <p:nvPr/>
            </p:nvSpPr>
            <p:spPr>
              <a:xfrm>
                <a:off x="354914" y="1137031"/>
                <a:ext cx="760730" cy="760730"/>
              </a:xfrm>
              <a:custGeom>
                <a:avLst/>
                <a:gdLst/>
                <a:ahLst/>
                <a:cxnLst/>
                <a:rect l="l" t="t" r="r" b="b"/>
                <a:pathLst>
                  <a:path w="760730" h="760730">
                    <a:moveTo>
                      <a:pt x="0" y="380238"/>
                    </a:moveTo>
                    <a:lnTo>
                      <a:pt x="2962" y="332530"/>
                    </a:lnTo>
                    <a:lnTo>
                      <a:pt x="11614" y="286594"/>
                    </a:lnTo>
                    <a:lnTo>
                      <a:pt x="25597" y="242785"/>
                    </a:lnTo>
                    <a:lnTo>
                      <a:pt x="44555" y="201460"/>
                    </a:lnTo>
                    <a:lnTo>
                      <a:pt x="68133" y="162974"/>
                    </a:lnTo>
                    <a:lnTo>
                      <a:pt x="95974" y="127683"/>
                    </a:lnTo>
                    <a:lnTo>
                      <a:pt x="127721" y="95943"/>
                    </a:lnTo>
                    <a:lnTo>
                      <a:pt x="163019" y="68110"/>
                    </a:lnTo>
                    <a:lnTo>
                      <a:pt x="201510" y="44539"/>
                    </a:lnTo>
                    <a:lnTo>
                      <a:pt x="242839" y="25587"/>
                    </a:lnTo>
                    <a:lnTo>
                      <a:pt x="286650" y="11609"/>
                    </a:lnTo>
                    <a:lnTo>
                      <a:pt x="332585" y="2961"/>
                    </a:lnTo>
                    <a:lnTo>
                      <a:pt x="380288" y="0"/>
                    </a:lnTo>
                    <a:lnTo>
                      <a:pt x="427989" y="2961"/>
                    </a:lnTo>
                    <a:lnTo>
                      <a:pt x="473922" y="11609"/>
                    </a:lnTo>
                    <a:lnTo>
                      <a:pt x="517730" y="25587"/>
                    </a:lnTo>
                    <a:lnTo>
                      <a:pt x="559058" y="44539"/>
                    </a:lnTo>
                    <a:lnTo>
                      <a:pt x="597548" y="68110"/>
                    </a:lnTo>
                    <a:lnTo>
                      <a:pt x="632844" y="95943"/>
                    </a:lnTo>
                    <a:lnTo>
                      <a:pt x="664591" y="127683"/>
                    </a:lnTo>
                    <a:lnTo>
                      <a:pt x="692431" y="162974"/>
                    </a:lnTo>
                    <a:lnTo>
                      <a:pt x="716009" y="201460"/>
                    </a:lnTo>
                    <a:lnTo>
                      <a:pt x="734967" y="242785"/>
                    </a:lnTo>
                    <a:lnTo>
                      <a:pt x="748950" y="286594"/>
                    </a:lnTo>
                    <a:lnTo>
                      <a:pt x="757601" y="332530"/>
                    </a:lnTo>
                    <a:lnTo>
                      <a:pt x="760564" y="380238"/>
                    </a:lnTo>
                    <a:lnTo>
                      <a:pt x="757601" y="427947"/>
                    </a:lnTo>
                    <a:lnTo>
                      <a:pt x="748950" y="473889"/>
                    </a:lnTo>
                    <a:lnTo>
                      <a:pt x="734967" y="517707"/>
                    </a:lnTo>
                    <a:lnTo>
                      <a:pt x="716009" y="559044"/>
                    </a:lnTo>
                    <a:lnTo>
                      <a:pt x="692431" y="597543"/>
                    </a:lnTo>
                    <a:lnTo>
                      <a:pt x="664591" y="632848"/>
                    </a:lnTo>
                    <a:lnTo>
                      <a:pt x="632844" y="664603"/>
                    </a:lnTo>
                    <a:lnTo>
                      <a:pt x="597548" y="692451"/>
                    </a:lnTo>
                    <a:lnTo>
                      <a:pt x="559058" y="716034"/>
                    </a:lnTo>
                    <a:lnTo>
                      <a:pt x="517730" y="734998"/>
                    </a:lnTo>
                    <a:lnTo>
                      <a:pt x="473922" y="748985"/>
                    </a:lnTo>
                    <a:lnTo>
                      <a:pt x="427989" y="757639"/>
                    </a:lnTo>
                    <a:lnTo>
                      <a:pt x="380288" y="760603"/>
                    </a:lnTo>
                    <a:lnTo>
                      <a:pt x="332585" y="757639"/>
                    </a:lnTo>
                    <a:lnTo>
                      <a:pt x="286650" y="748985"/>
                    </a:lnTo>
                    <a:lnTo>
                      <a:pt x="242839" y="734998"/>
                    </a:lnTo>
                    <a:lnTo>
                      <a:pt x="201510" y="716034"/>
                    </a:lnTo>
                    <a:lnTo>
                      <a:pt x="163019" y="692451"/>
                    </a:lnTo>
                    <a:lnTo>
                      <a:pt x="127721" y="664603"/>
                    </a:lnTo>
                    <a:lnTo>
                      <a:pt x="95974" y="632848"/>
                    </a:lnTo>
                    <a:lnTo>
                      <a:pt x="68133" y="597543"/>
                    </a:lnTo>
                    <a:lnTo>
                      <a:pt x="44555" y="559044"/>
                    </a:lnTo>
                    <a:lnTo>
                      <a:pt x="25597" y="517707"/>
                    </a:lnTo>
                    <a:lnTo>
                      <a:pt x="11614" y="473889"/>
                    </a:lnTo>
                    <a:lnTo>
                      <a:pt x="2962" y="427947"/>
                    </a:lnTo>
                    <a:lnTo>
                      <a:pt x="0" y="380238"/>
                    </a:lnTo>
                    <a:close/>
                  </a:path>
                </a:pathLst>
              </a:custGeom>
              <a:ln w="9525">
                <a:solidFill>
                  <a:srgbClr val="C0504D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grpSp>
        <p:nvGrpSpPr>
          <p:cNvPr id="44" name="Группа 43"/>
          <p:cNvGrpSpPr/>
          <p:nvPr/>
        </p:nvGrpSpPr>
        <p:grpSpPr>
          <a:xfrm>
            <a:off x="269789" y="5909826"/>
            <a:ext cx="779693" cy="771762"/>
            <a:chOff x="2989655" y="5001795"/>
            <a:chExt cx="779693" cy="771762"/>
          </a:xfrm>
        </p:grpSpPr>
        <p:grpSp>
          <p:nvGrpSpPr>
            <p:cNvPr id="43" name="Группа 42"/>
            <p:cNvGrpSpPr/>
            <p:nvPr/>
          </p:nvGrpSpPr>
          <p:grpSpPr>
            <a:xfrm>
              <a:off x="3008784" y="5012954"/>
              <a:ext cx="760564" cy="760603"/>
              <a:chOff x="354914" y="5709908"/>
              <a:chExt cx="760564" cy="760603"/>
            </a:xfrm>
          </p:grpSpPr>
          <p:pic>
            <p:nvPicPr>
              <p:cNvPr id="31" name="object 7"/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54914" y="5709908"/>
                <a:ext cx="760564" cy="760603"/>
              </a:xfrm>
              <a:prstGeom prst="rect">
                <a:avLst/>
              </a:prstGeom>
            </p:spPr>
          </p:pic>
          <p:pic>
            <p:nvPicPr>
              <p:cNvPr id="24" name="object 30"/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52333" y="5770422"/>
                <a:ext cx="617397" cy="617385"/>
              </a:xfrm>
              <a:prstGeom prst="rect">
                <a:avLst/>
              </a:prstGeom>
            </p:spPr>
          </p:pic>
        </p:grpSp>
        <p:sp>
          <p:nvSpPr>
            <p:cNvPr id="23" name="object 25"/>
            <p:cNvSpPr/>
            <p:nvPr/>
          </p:nvSpPr>
          <p:spPr>
            <a:xfrm>
              <a:off x="2989655" y="5001795"/>
              <a:ext cx="760730" cy="760730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88"/>
                  </a:moveTo>
                  <a:lnTo>
                    <a:pt x="2962" y="332585"/>
                  </a:lnTo>
                  <a:lnTo>
                    <a:pt x="11614" y="286650"/>
                  </a:lnTo>
                  <a:lnTo>
                    <a:pt x="25597" y="242839"/>
                  </a:lnTo>
                  <a:lnTo>
                    <a:pt x="44555" y="201510"/>
                  </a:lnTo>
                  <a:lnTo>
                    <a:pt x="68133" y="163019"/>
                  </a:lnTo>
                  <a:lnTo>
                    <a:pt x="95974" y="127721"/>
                  </a:lnTo>
                  <a:lnTo>
                    <a:pt x="127721" y="95974"/>
                  </a:lnTo>
                  <a:lnTo>
                    <a:pt x="163019" y="68133"/>
                  </a:lnTo>
                  <a:lnTo>
                    <a:pt x="201510" y="44555"/>
                  </a:lnTo>
                  <a:lnTo>
                    <a:pt x="242839" y="25597"/>
                  </a:lnTo>
                  <a:lnTo>
                    <a:pt x="286650" y="11614"/>
                  </a:lnTo>
                  <a:lnTo>
                    <a:pt x="332585" y="2962"/>
                  </a:lnTo>
                  <a:lnTo>
                    <a:pt x="380288" y="0"/>
                  </a:lnTo>
                  <a:lnTo>
                    <a:pt x="427989" y="2962"/>
                  </a:lnTo>
                  <a:lnTo>
                    <a:pt x="473922" y="11614"/>
                  </a:lnTo>
                  <a:lnTo>
                    <a:pt x="517730" y="25597"/>
                  </a:lnTo>
                  <a:lnTo>
                    <a:pt x="559058" y="44555"/>
                  </a:lnTo>
                  <a:lnTo>
                    <a:pt x="597548" y="68133"/>
                  </a:lnTo>
                  <a:lnTo>
                    <a:pt x="632844" y="95974"/>
                  </a:lnTo>
                  <a:lnTo>
                    <a:pt x="664591" y="127721"/>
                  </a:lnTo>
                  <a:lnTo>
                    <a:pt x="692431" y="163019"/>
                  </a:lnTo>
                  <a:lnTo>
                    <a:pt x="716009" y="201510"/>
                  </a:lnTo>
                  <a:lnTo>
                    <a:pt x="734967" y="242839"/>
                  </a:lnTo>
                  <a:lnTo>
                    <a:pt x="748950" y="286650"/>
                  </a:lnTo>
                  <a:lnTo>
                    <a:pt x="757601" y="332585"/>
                  </a:lnTo>
                  <a:lnTo>
                    <a:pt x="760564" y="380288"/>
                  </a:lnTo>
                  <a:lnTo>
                    <a:pt x="757601" y="427989"/>
                  </a:lnTo>
                  <a:lnTo>
                    <a:pt x="748950" y="473923"/>
                  </a:lnTo>
                  <a:lnTo>
                    <a:pt x="734967" y="517732"/>
                  </a:lnTo>
                  <a:lnTo>
                    <a:pt x="716009" y="559061"/>
                  </a:lnTo>
                  <a:lnTo>
                    <a:pt x="692431" y="597552"/>
                  </a:lnTo>
                  <a:lnTo>
                    <a:pt x="664591" y="632850"/>
                  </a:lnTo>
                  <a:lnTo>
                    <a:pt x="632844" y="664598"/>
                  </a:lnTo>
                  <a:lnTo>
                    <a:pt x="597548" y="692440"/>
                  </a:lnTo>
                  <a:lnTo>
                    <a:pt x="559058" y="716019"/>
                  </a:lnTo>
                  <a:lnTo>
                    <a:pt x="517730" y="734978"/>
                  </a:lnTo>
                  <a:lnTo>
                    <a:pt x="473922" y="748962"/>
                  </a:lnTo>
                  <a:lnTo>
                    <a:pt x="427989" y="757614"/>
                  </a:lnTo>
                  <a:lnTo>
                    <a:pt x="380288" y="760577"/>
                  </a:lnTo>
                  <a:lnTo>
                    <a:pt x="332585" y="757614"/>
                  </a:lnTo>
                  <a:lnTo>
                    <a:pt x="286650" y="748962"/>
                  </a:lnTo>
                  <a:lnTo>
                    <a:pt x="242839" y="734978"/>
                  </a:lnTo>
                  <a:lnTo>
                    <a:pt x="201510" y="716019"/>
                  </a:lnTo>
                  <a:lnTo>
                    <a:pt x="163019" y="692440"/>
                  </a:lnTo>
                  <a:lnTo>
                    <a:pt x="127721" y="664598"/>
                  </a:lnTo>
                  <a:lnTo>
                    <a:pt x="95974" y="632850"/>
                  </a:lnTo>
                  <a:lnTo>
                    <a:pt x="68133" y="597552"/>
                  </a:lnTo>
                  <a:lnTo>
                    <a:pt x="44555" y="559061"/>
                  </a:lnTo>
                  <a:lnTo>
                    <a:pt x="25597" y="517732"/>
                  </a:lnTo>
                  <a:lnTo>
                    <a:pt x="11614" y="473923"/>
                  </a:lnTo>
                  <a:lnTo>
                    <a:pt x="2962" y="427989"/>
                  </a:lnTo>
                  <a:lnTo>
                    <a:pt x="0" y="380288"/>
                  </a:lnTo>
                  <a:close/>
                </a:path>
              </a:pathLst>
            </a:custGeom>
            <a:ln w="9525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1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2" name="Рисунок 51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Прямоугольник 52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5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/>
          <p:cNvSpPr/>
          <p:nvPr/>
        </p:nvSpPr>
        <p:spPr>
          <a:xfrm>
            <a:off x="1374817" y="2626697"/>
            <a:ext cx="8434252" cy="853265"/>
          </a:xfrm>
          <a:prstGeom prst="rect">
            <a:avLst/>
          </a:prstGeom>
          <a:solidFill>
            <a:srgbClr val="ECC59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 иных сведений о бюджетах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854835" y="3781287"/>
            <a:ext cx="8007185" cy="13517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Обязательная открытость для общества и средств массовой информации проектов бюджетов, обеспечение доступа к информации на едином портале бюджетной системы Российской Федерации в сети «Интернет»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211879" y="1296789"/>
            <a:ext cx="8434252" cy="86815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Обязательное опубликование в средствах массовой информации утвержденных бюджетов и отчетов об их исполнении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171831" y="5423438"/>
            <a:ext cx="8434252" cy="9786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Преемственность бюджетной классификации Российской Федерации, а также обеспечение сопоставимости показателей бюджета отчетного, текущего и очередного финансового года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0512" y="225552"/>
            <a:ext cx="8784976" cy="7551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64"/>
              </a:lnSpc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Принцип прозрачности (открытости) бюджетной системы Российской Федерации означает: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" name="object 5"/>
          <p:cNvSpPr/>
          <p:nvPr/>
        </p:nvSpPr>
        <p:spPr>
          <a:xfrm>
            <a:off x="560511" y="1271160"/>
            <a:ext cx="955207" cy="5266003"/>
          </a:xfrm>
          <a:custGeom>
            <a:avLst/>
            <a:gdLst/>
            <a:ahLst/>
            <a:cxnLst/>
            <a:rect l="l" t="t" r="r" b="b"/>
            <a:pathLst>
              <a:path w="1154430" h="5500370">
                <a:moveTo>
                  <a:pt x="15290" y="0"/>
                </a:moveTo>
                <a:lnTo>
                  <a:pt x="49291" y="34417"/>
                </a:lnTo>
                <a:lnTo>
                  <a:pt x="82776" y="69150"/>
                </a:lnTo>
                <a:lnTo>
                  <a:pt x="115746" y="104194"/>
                </a:lnTo>
                <a:lnTo>
                  <a:pt x="148201" y="139543"/>
                </a:lnTo>
                <a:lnTo>
                  <a:pt x="180140" y="175193"/>
                </a:lnTo>
                <a:lnTo>
                  <a:pt x="211565" y="211139"/>
                </a:lnTo>
                <a:lnTo>
                  <a:pt x="242474" y="247376"/>
                </a:lnTo>
                <a:lnTo>
                  <a:pt x="272869" y="283900"/>
                </a:lnTo>
                <a:lnTo>
                  <a:pt x="302748" y="320705"/>
                </a:lnTo>
                <a:lnTo>
                  <a:pt x="332112" y="357788"/>
                </a:lnTo>
                <a:lnTo>
                  <a:pt x="360960" y="395142"/>
                </a:lnTo>
                <a:lnTo>
                  <a:pt x="389294" y="432763"/>
                </a:lnTo>
                <a:lnTo>
                  <a:pt x="417112" y="470647"/>
                </a:lnTo>
                <a:lnTo>
                  <a:pt x="444416" y="508788"/>
                </a:lnTo>
                <a:lnTo>
                  <a:pt x="471204" y="547181"/>
                </a:lnTo>
                <a:lnTo>
                  <a:pt x="497477" y="585823"/>
                </a:lnTo>
                <a:lnTo>
                  <a:pt x="523235" y="624708"/>
                </a:lnTo>
                <a:lnTo>
                  <a:pt x="548477" y="663831"/>
                </a:lnTo>
                <a:lnTo>
                  <a:pt x="573205" y="703188"/>
                </a:lnTo>
                <a:lnTo>
                  <a:pt x="597417" y="742773"/>
                </a:lnTo>
                <a:lnTo>
                  <a:pt x="621114" y="782582"/>
                </a:lnTo>
                <a:lnTo>
                  <a:pt x="644297" y="822610"/>
                </a:lnTo>
                <a:lnTo>
                  <a:pt x="666963" y="862852"/>
                </a:lnTo>
                <a:lnTo>
                  <a:pt x="689115" y="903304"/>
                </a:lnTo>
                <a:lnTo>
                  <a:pt x="710752" y="943960"/>
                </a:lnTo>
                <a:lnTo>
                  <a:pt x="731873" y="984816"/>
                </a:lnTo>
                <a:lnTo>
                  <a:pt x="752479" y="1025867"/>
                </a:lnTo>
                <a:lnTo>
                  <a:pt x="772571" y="1067108"/>
                </a:lnTo>
                <a:lnTo>
                  <a:pt x="792146" y="1108535"/>
                </a:lnTo>
                <a:lnTo>
                  <a:pt x="811207" y="1150142"/>
                </a:lnTo>
                <a:lnTo>
                  <a:pt x="829753" y="1191925"/>
                </a:lnTo>
                <a:lnTo>
                  <a:pt x="847783" y="1233878"/>
                </a:lnTo>
                <a:lnTo>
                  <a:pt x="865299" y="1275998"/>
                </a:lnTo>
                <a:lnTo>
                  <a:pt x="882299" y="1318279"/>
                </a:lnTo>
                <a:lnTo>
                  <a:pt x="898784" y="1360716"/>
                </a:lnTo>
                <a:lnTo>
                  <a:pt x="914754" y="1403305"/>
                </a:lnTo>
                <a:lnTo>
                  <a:pt x="930208" y="1446041"/>
                </a:lnTo>
                <a:lnTo>
                  <a:pt x="945148" y="1488918"/>
                </a:lnTo>
                <a:lnTo>
                  <a:pt x="959572" y="1531933"/>
                </a:lnTo>
                <a:lnTo>
                  <a:pt x="973482" y="1575081"/>
                </a:lnTo>
                <a:lnTo>
                  <a:pt x="986876" y="1618355"/>
                </a:lnTo>
                <a:lnTo>
                  <a:pt x="999755" y="1661753"/>
                </a:lnTo>
                <a:lnTo>
                  <a:pt x="1012118" y="1705269"/>
                </a:lnTo>
                <a:lnTo>
                  <a:pt x="1023967" y="1748897"/>
                </a:lnTo>
                <a:lnTo>
                  <a:pt x="1035300" y="1792634"/>
                </a:lnTo>
                <a:lnTo>
                  <a:pt x="1046119" y="1836475"/>
                </a:lnTo>
                <a:lnTo>
                  <a:pt x="1056422" y="1880414"/>
                </a:lnTo>
                <a:lnTo>
                  <a:pt x="1066210" y="1924447"/>
                </a:lnTo>
                <a:lnTo>
                  <a:pt x="1075483" y="1968569"/>
                </a:lnTo>
                <a:lnTo>
                  <a:pt x="1084240" y="2012775"/>
                </a:lnTo>
                <a:lnTo>
                  <a:pt x="1092483" y="2057061"/>
                </a:lnTo>
                <a:lnTo>
                  <a:pt x="1100210" y="2101422"/>
                </a:lnTo>
                <a:lnTo>
                  <a:pt x="1107422" y="2145852"/>
                </a:lnTo>
                <a:lnTo>
                  <a:pt x="1114119" y="2190347"/>
                </a:lnTo>
                <a:lnTo>
                  <a:pt x="1120301" y="2234902"/>
                </a:lnTo>
                <a:lnTo>
                  <a:pt x="1125968" y="2279513"/>
                </a:lnTo>
                <a:lnTo>
                  <a:pt x="1131120" y="2324174"/>
                </a:lnTo>
                <a:lnTo>
                  <a:pt x="1135756" y="2368881"/>
                </a:lnTo>
                <a:lnTo>
                  <a:pt x="1139877" y="2413629"/>
                </a:lnTo>
                <a:lnTo>
                  <a:pt x="1143483" y="2458413"/>
                </a:lnTo>
                <a:lnTo>
                  <a:pt x="1146574" y="2503228"/>
                </a:lnTo>
                <a:lnTo>
                  <a:pt x="1149150" y="2548070"/>
                </a:lnTo>
                <a:lnTo>
                  <a:pt x="1151211" y="2592933"/>
                </a:lnTo>
                <a:lnTo>
                  <a:pt x="1152756" y="2637813"/>
                </a:lnTo>
                <a:lnTo>
                  <a:pt x="1153786" y="2682706"/>
                </a:lnTo>
                <a:lnTo>
                  <a:pt x="1154302" y="2727605"/>
                </a:lnTo>
                <a:lnTo>
                  <a:pt x="1154302" y="2772507"/>
                </a:lnTo>
                <a:lnTo>
                  <a:pt x="1153786" y="2817406"/>
                </a:lnTo>
                <a:lnTo>
                  <a:pt x="1152756" y="2862299"/>
                </a:lnTo>
                <a:lnTo>
                  <a:pt x="1151211" y="2907179"/>
                </a:lnTo>
                <a:lnTo>
                  <a:pt x="1149150" y="2952042"/>
                </a:lnTo>
                <a:lnTo>
                  <a:pt x="1146574" y="2996884"/>
                </a:lnTo>
                <a:lnTo>
                  <a:pt x="1143483" y="3041699"/>
                </a:lnTo>
                <a:lnTo>
                  <a:pt x="1139877" y="3086483"/>
                </a:lnTo>
                <a:lnTo>
                  <a:pt x="1135756" y="3131231"/>
                </a:lnTo>
                <a:lnTo>
                  <a:pt x="1131120" y="3175938"/>
                </a:lnTo>
                <a:lnTo>
                  <a:pt x="1125968" y="3220599"/>
                </a:lnTo>
                <a:lnTo>
                  <a:pt x="1120301" y="3265209"/>
                </a:lnTo>
                <a:lnTo>
                  <a:pt x="1114119" y="3309765"/>
                </a:lnTo>
                <a:lnTo>
                  <a:pt x="1107422" y="3354260"/>
                </a:lnTo>
                <a:lnTo>
                  <a:pt x="1100210" y="3398690"/>
                </a:lnTo>
                <a:lnTo>
                  <a:pt x="1092483" y="3443050"/>
                </a:lnTo>
                <a:lnTo>
                  <a:pt x="1084240" y="3487336"/>
                </a:lnTo>
                <a:lnTo>
                  <a:pt x="1075483" y="3531542"/>
                </a:lnTo>
                <a:lnTo>
                  <a:pt x="1066210" y="3575664"/>
                </a:lnTo>
                <a:lnTo>
                  <a:pt x="1056422" y="3619697"/>
                </a:lnTo>
                <a:lnTo>
                  <a:pt x="1046119" y="3663636"/>
                </a:lnTo>
                <a:lnTo>
                  <a:pt x="1035300" y="3707476"/>
                </a:lnTo>
                <a:lnTo>
                  <a:pt x="1023967" y="3751213"/>
                </a:lnTo>
                <a:lnTo>
                  <a:pt x="1012118" y="3794842"/>
                </a:lnTo>
                <a:lnTo>
                  <a:pt x="999755" y="3838357"/>
                </a:lnTo>
                <a:lnTo>
                  <a:pt x="986876" y="3881755"/>
                </a:lnTo>
                <a:lnTo>
                  <a:pt x="973482" y="3925030"/>
                </a:lnTo>
                <a:lnTo>
                  <a:pt x="959572" y="3968177"/>
                </a:lnTo>
                <a:lnTo>
                  <a:pt x="945148" y="4011192"/>
                </a:lnTo>
                <a:lnTo>
                  <a:pt x="930208" y="4054069"/>
                </a:lnTo>
                <a:lnTo>
                  <a:pt x="914754" y="4096805"/>
                </a:lnTo>
                <a:lnTo>
                  <a:pt x="898784" y="4139394"/>
                </a:lnTo>
                <a:lnTo>
                  <a:pt x="882299" y="4181831"/>
                </a:lnTo>
                <a:lnTo>
                  <a:pt x="865299" y="4224112"/>
                </a:lnTo>
                <a:lnTo>
                  <a:pt x="847783" y="4266231"/>
                </a:lnTo>
                <a:lnTo>
                  <a:pt x="829753" y="4308185"/>
                </a:lnTo>
                <a:lnTo>
                  <a:pt x="811207" y="4349967"/>
                </a:lnTo>
                <a:lnTo>
                  <a:pt x="792146" y="4391574"/>
                </a:lnTo>
                <a:lnTo>
                  <a:pt x="772571" y="4433000"/>
                </a:lnTo>
                <a:lnTo>
                  <a:pt x="752479" y="4474241"/>
                </a:lnTo>
                <a:lnTo>
                  <a:pt x="731873" y="4515292"/>
                </a:lnTo>
                <a:lnTo>
                  <a:pt x="710752" y="4556148"/>
                </a:lnTo>
                <a:lnTo>
                  <a:pt x="689115" y="4596804"/>
                </a:lnTo>
                <a:lnTo>
                  <a:pt x="666963" y="4637255"/>
                </a:lnTo>
                <a:lnTo>
                  <a:pt x="644297" y="4677497"/>
                </a:lnTo>
                <a:lnTo>
                  <a:pt x="621114" y="4717525"/>
                </a:lnTo>
                <a:lnTo>
                  <a:pt x="597417" y="4757334"/>
                </a:lnTo>
                <a:lnTo>
                  <a:pt x="573205" y="4796919"/>
                </a:lnTo>
                <a:lnTo>
                  <a:pt x="548477" y="4836276"/>
                </a:lnTo>
                <a:lnTo>
                  <a:pt x="523235" y="4875399"/>
                </a:lnTo>
                <a:lnTo>
                  <a:pt x="497477" y="4914283"/>
                </a:lnTo>
                <a:lnTo>
                  <a:pt x="471204" y="4952925"/>
                </a:lnTo>
                <a:lnTo>
                  <a:pt x="444416" y="4991318"/>
                </a:lnTo>
                <a:lnTo>
                  <a:pt x="417112" y="5029459"/>
                </a:lnTo>
                <a:lnTo>
                  <a:pt x="389294" y="5067343"/>
                </a:lnTo>
                <a:lnTo>
                  <a:pt x="360960" y="5104964"/>
                </a:lnTo>
                <a:lnTo>
                  <a:pt x="332112" y="5142317"/>
                </a:lnTo>
                <a:lnTo>
                  <a:pt x="302748" y="5179399"/>
                </a:lnTo>
                <a:lnTo>
                  <a:pt x="272869" y="5216204"/>
                </a:lnTo>
                <a:lnTo>
                  <a:pt x="242474" y="5252728"/>
                </a:lnTo>
                <a:lnTo>
                  <a:pt x="211565" y="5288965"/>
                </a:lnTo>
                <a:lnTo>
                  <a:pt x="180140" y="5324911"/>
                </a:lnTo>
                <a:lnTo>
                  <a:pt x="148201" y="5360560"/>
                </a:lnTo>
                <a:lnTo>
                  <a:pt x="115746" y="5395909"/>
                </a:lnTo>
                <a:lnTo>
                  <a:pt x="82776" y="5430953"/>
                </a:lnTo>
                <a:lnTo>
                  <a:pt x="49291" y="5465685"/>
                </a:lnTo>
                <a:lnTo>
                  <a:pt x="15290" y="5500103"/>
                </a:lnTo>
                <a:lnTo>
                  <a:pt x="0" y="5484812"/>
                </a:lnTo>
                <a:lnTo>
                  <a:pt x="34065" y="5450325"/>
                </a:lnTo>
                <a:lnTo>
                  <a:pt x="67610" y="5415520"/>
                </a:lnTo>
                <a:lnTo>
                  <a:pt x="100635" y="5380402"/>
                </a:lnTo>
                <a:lnTo>
                  <a:pt x="133140" y="5344975"/>
                </a:lnTo>
                <a:lnTo>
                  <a:pt x="165125" y="5309244"/>
                </a:lnTo>
                <a:lnTo>
                  <a:pt x="196589" y="5273215"/>
                </a:lnTo>
                <a:lnTo>
                  <a:pt x="227534" y="5236892"/>
                </a:lnTo>
                <a:lnTo>
                  <a:pt x="257959" y="5200280"/>
                </a:lnTo>
                <a:lnTo>
                  <a:pt x="287863" y="5163384"/>
                </a:lnTo>
                <a:lnTo>
                  <a:pt x="317248" y="5126209"/>
                </a:lnTo>
                <a:lnTo>
                  <a:pt x="346112" y="5088760"/>
                </a:lnTo>
                <a:lnTo>
                  <a:pt x="374456" y="5051041"/>
                </a:lnTo>
                <a:lnTo>
                  <a:pt x="402281" y="5013059"/>
                </a:lnTo>
                <a:lnTo>
                  <a:pt x="429585" y="4974816"/>
                </a:lnTo>
                <a:lnTo>
                  <a:pt x="456369" y="4936319"/>
                </a:lnTo>
                <a:lnTo>
                  <a:pt x="482633" y="4897572"/>
                </a:lnTo>
                <a:lnTo>
                  <a:pt x="508377" y="4858581"/>
                </a:lnTo>
                <a:lnTo>
                  <a:pt x="533601" y="4819349"/>
                </a:lnTo>
                <a:lnTo>
                  <a:pt x="558304" y="4779883"/>
                </a:lnTo>
                <a:lnTo>
                  <a:pt x="582488" y="4740186"/>
                </a:lnTo>
                <a:lnTo>
                  <a:pt x="606152" y="4700264"/>
                </a:lnTo>
                <a:lnTo>
                  <a:pt x="629295" y="4660122"/>
                </a:lnTo>
                <a:lnTo>
                  <a:pt x="651919" y="4619764"/>
                </a:lnTo>
                <a:lnTo>
                  <a:pt x="674022" y="4579196"/>
                </a:lnTo>
                <a:lnTo>
                  <a:pt x="695605" y="4538422"/>
                </a:lnTo>
                <a:lnTo>
                  <a:pt x="716668" y="4497447"/>
                </a:lnTo>
                <a:lnTo>
                  <a:pt x="737211" y="4456277"/>
                </a:lnTo>
                <a:lnTo>
                  <a:pt x="757235" y="4414915"/>
                </a:lnTo>
                <a:lnTo>
                  <a:pt x="776737" y="4373368"/>
                </a:lnTo>
                <a:lnTo>
                  <a:pt x="795720" y="4331639"/>
                </a:lnTo>
                <a:lnTo>
                  <a:pt x="814183" y="4289734"/>
                </a:lnTo>
                <a:lnTo>
                  <a:pt x="832126" y="4247658"/>
                </a:lnTo>
                <a:lnTo>
                  <a:pt x="849549" y="4205415"/>
                </a:lnTo>
                <a:lnTo>
                  <a:pt x="866451" y="4163011"/>
                </a:lnTo>
                <a:lnTo>
                  <a:pt x="882834" y="4120449"/>
                </a:lnTo>
                <a:lnTo>
                  <a:pt x="898696" y="4077736"/>
                </a:lnTo>
                <a:lnTo>
                  <a:pt x="914038" y="4034877"/>
                </a:lnTo>
                <a:lnTo>
                  <a:pt x="928861" y="3991875"/>
                </a:lnTo>
                <a:lnTo>
                  <a:pt x="943163" y="3948736"/>
                </a:lnTo>
                <a:lnTo>
                  <a:pt x="956945" y="3905465"/>
                </a:lnTo>
                <a:lnTo>
                  <a:pt x="970207" y="3862066"/>
                </a:lnTo>
                <a:lnTo>
                  <a:pt x="982949" y="3818545"/>
                </a:lnTo>
                <a:lnTo>
                  <a:pt x="995171" y="3774907"/>
                </a:lnTo>
                <a:lnTo>
                  <a:pt x="1006872" y="3731156"/>
                </a:lnTo>
                <a:lnTo>
                  <a:pt x="1018054" y="3687297"/>
                </a:lnTo>
                <a:lnTo>
                  <a:pt x="1028716" y="3643336"/>
                </a:lnTo>
                <a:lnTo>
                  <a:pt x="1038857" y="3599276"/>
                </a:lnTo>
                <a:lnTo>
                  <a:pt x="1048479" y="3555124"/>
                </a:lnTo>
                <a:lnTo>
                  <a:pt x="1057580" y="3510883"/>
                </a:lnTo>
                <a:lnTo>
                  <a:pt x="1066161" y="3466559"/>
                </a:lnTo>
                <a:lnTo>
                  <a:pt x="1074223" y="3422157"/>
                </a:lnTo>
                <a:lnTo>
                  <a:pt x="1081764" y="3377681"/>
                </a:lnTo>
                <a:lnTo>
                  <a:pt x="1088785" y="3333137"/>
                </a:lnTo>
                <a:lnTo>
                  <a:pt x="1095286" y="3288529"/>
                </a:lnTo>
                <a:lnTo>
                  <a:pt x="1101267" y="3243862"/>
                </a:lnTo>
                <a:lnTo>
                  <a:pt x="1106728" y="3199141"/>
                </a:lnTo>
                <a:lnTo>
                  <a:pt x="1111668" y="3154372"/>
                </a:lnTo>
                <a:lnTo>
                  <a:pt x="1116089" y="3109558"/>
                </a:lnTo>
                <a:lnTo>
                  <a:pt x="1119990" y="3064705"/>
                </a:lnTo>
                <a:lnTo>
                  <a:pt x="1123370" y="3019818"/>
                </a:lnTo>
                <a:lnTo>
                  <a:pt x="1126231" y="2974902"/>
                </a:lnTo>
                <a:lnTo>
                  <a:pt x="1128571" y="2929961"/>
                </a:lnTo>
                <a:lnTo>
                  <a:pt x="1130391" y="2885000"/>
                </a:lnTo>
                <a:lnTo>
                  <a:pt x="1131691" y="2840025"/>
                </a:lnTo>
                <a:lnTo>
                  <a:pt x="1132472" y="2795040"/>
                </a:lnTo>
                <a:lnTo>
                  <a:pt x="1132732" y="2750050"/>
                </a:lnTo>
                <a:lnTo>
                  <a:pt x="1132472" y="2705060"/>
                </a:lnTo>
                <a:lnTo>
                  <a:pt x="1131691" y="2660074"/>
                </a:lnTo>
                <a:lnTo>
                  <a:pt x="1130391" y="2615099"/>
                </a:lnTo>
                <a:lnTo>
                  <a:pt x="1128571" y="2570138"/>
                </a:lnTo>
                <a:lnTo>
                  <a:pt x="1126231" y="2525197"/>
                </a:lnTo>
                <a:lnTo>
                  <a:pt x="1123370" y="2480281"/>
                </a:lnTo>
                <a:lnTo>
                  <a:pt x="1119990" y="2435393"/>
                </a:lnTo>
                <a:lnTo>
                  <a:pt x="1116089" y="2390540"/>
                </a:lnTo>
                <a:lnTo>
                  <a:pt x="1111668" y="2345727"/>
                </a:lnTo>
                <a:lnTo>
                  <a:pt x="1106728" y="2300957"/>
                </a:lnTo>
                <a:lnTo>
                  <a:pt x="1101267" y="2256236"/>
                </a:lnTo>
                <a:lnTo>
                  <a:pt x="1095286" y="2211569"/>
                </a:lnTo>
                <a:lnTo>
                  <a:pt x="1088785" y="2166961"/>
                </a:lnTo>
                <a:lnTo>
                  <a:pt x="1081764" y="2122416"/>
                </a:lnTo>
                <a:lnTo>
                  <a:pt x="1074223" y="2077940"/>
                </a:lnTo>
                <a:lnTo>
                  <a:pt x="1066161" y="2033537"/>
                </a:lnTo>
                <a:lnTo>
                  <a:pt x="1057580" y="1989213"/>
                </a:lnTo>
                <a:lnTo>
                  <a:pt x="1048479" y="1944972"/>
                </a:lnTo>
                <a:lnTo>
                  <a:pt x="1038857" y="1900819"/>
                </a:lnTo>
                <a:lnTo>
                  <a:pt x="1028716" y="1856759"/>
                </a:lnTo>
                <a:lnTo>
                  <a:pt x="1018054" y="1812797"/>
                </a:lnTo>
                <a:lnTo>
                  <a:pt x="1006872" y="1768938"/>
                </a:lnTo>
                <a:lnTo>
                  <a:pt x="995171" y="1725186"/>
                </a:lnTo>
                <a:lnTo>
                  <a:pt x="982949" y="1681547"/>
                </a:lnTo>
                <a:lnTo>
                  <a:pt x="970207" y="1638026"/>
                </a:lnTo>
                <a:lnTo>
                  <a:pt x="956945" y="1594627"/>
                </a:lnTo>
                <a:lnTo>
                  <a:pt x="943163" y="1551355"/>
                </a:lnTo>
                <a:lnTo>
                  <a:pt x="928861" y="1508216"/>
                </a:lnTo>
                <a:lnTo>
                  <a:pt x="914038" y="1465213"/>
                </a:lnTo>
                <a:lnTo>
                  <a:pt x="898696" y="1422353"/>
                </a:lnTo>
                <a:lnTo>
                  <a:pt x="882834" y="1379639"/>
                </a:lnTo>
                <a:lnTo>
                  <a:pt x="866451" y="1337077"/>
                </a:lnTo>
                <a:lnTo>
                  <a:pt x="849549" y="1294672"/>
                </a:lnTo>
                <a:lnTo>
                  <a:pt x="832126" y="1252429"/>
                </a:lnTo>
                <a:lnTo>
                  <a:pt x="814183" y="1210352"/>
                </a:lnTo>
                <a:lnTo>
                  <a:pt x="795720" y="1168446"/>
                </a:lnTo>
                <a:lnTo>
                  <a:pt x="776737" y="1126716"/>
                </a:lnTo>
                <a:lnTo>
                  <a:pt x="757235" y="1085168"/>
                </a:lnTo>
                <a:lnTo>
                  <a:pt x="737211" y="1043806"/>
                </a:lnTo>
                <a:lnTo>
                  <a:pt x="716668" y="1002634"/>
                </a:lnTo>
                <a:lnTo>
                  <a:pt x="695605" y="961659"/>
                </a:lnTo>
                <a:lnTo>
                  <a:pt x="674022" y="920884"/>
                </a:lnTo>
                <a:lnTo>
                  <a:pt x="651919" y="880315"/>
                </a:lnTo>
                <a:lnTo>
                  <a:pt x="629295" y="839956"/>
                </a:lnTo>
                <a:lnTo>
                  <a:pt x="606152" y="799813"/>
                </a:lnTo>
                <a:lnTo>
                  <a:pt x="582488" y="759890"/>
                </a:lnTo>
                <a:lnTo>
                  <a:pt x="558304" y="720192"/>
                </a:lnTo>
                <a:lnTo>
                  <a:pt x="533601" y="680725"/>
                </a:lnTo>
                <a:lnTo>
                  <a:pt x="508377" y="641492"/>
                </a:lnTo>
                <a:lnTo>
                  <a:pt x="482633" y="602499"/>
                </a:lnTo>
                <a:lnTo>
                  <a:pt x="456369" y="563752"/>
                </a:lnTo>
                <a:lnTo>
                  <a:pt x="429585" y="525253"/>
                </a:lnTo>
                <a:lnTo>
                  <a:pt x="402281" y="487010"/>
                </a:lnTo>
                <a:lnTo>
                  <a:pt x="374456" y="449026"/>
                </a:lnTo>
                <a:lnTo>
                  <a:pt x="346112" y="411306"/>
                </a:lnTo>
                <a:lnTo>
                  <a:pt x="317248" y="373856"/>
                </a:lnTo>
                <a:lnTo>
                  <a:pt x="287863" y="336680"/>
                </a:lnTo>
                <a:lnTo>
                  <a:pt x="257959" y="299782"/>
                </a:lnTo>
                <a:lnTo>
                  <a:pt x="227534" y="263169"/>
                </a:lnTo>
                <a:lnTo>
                  <a:pt x="196589" y="226845"/>
                </a:lnTo>
                <a:lnTo>
                  <a:pt x="165125" y="190814"/>
                </a:lnTo>
                <a:lnTo>
                  <a:pt x="133140" y="155082"/>
                </a:lnTo>
                <a:lnTo>
                  <a:pt x="100635" y="119654"/>
                </a:lnTo>
                <a:lnTo>
                  <a:pt x="67610" y="84534"/>
                </a:lnTo>
                <a:lnTo>
                  <a:pt x="34065" y="49728"/>
                </a:lnTo>
                <a:lnTo>
                  <a:pt x="0" y="15239"/>
                </a:lnTo>
                <a:lnTo>
                  <a:pt x="15290" y="0"/>
                </a:lnTo>
                <a:close/>
              </a:path>
            </a:pathLst>
          </a:custGeom>
          <a:ln w="254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Группа 4"/>
          <p:cNvGrpSpPr/>
          <p:nvPr/>
        </p:nvGrpSpPr>
        <p:grpSpPr>
          <a:xfrm>
            <a:off x="874598" y="3931549"/>
            <a:ext cx="1066419" cy="1051225"/>
            <a:chOff x="796811" y="3949304"/>
            <a:chExt cx="1066419" cy="1051225"/>
          </a:xfrm>
        </p:grpSpPr>
        <p:pic>
          <p:nvPicPr>
            <p:cNvPr id="29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17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43" y="4033299"/>
            <a:ext cx="825036" cy="82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" name="Группа 50"/>
          <p:cNvGrpSpPr/>
          <p:nvPr/>
        </p:nvGrpSpPr>
        <p:grpSpPr>
          <a:xfrm>
            <a:off x="751643" y="2527716"/>
            <a:ext cx="1066419" cy="1051225"/>
            <a:chOff x="796811" y="3949304"/>
            <a:chExt cx="1066419" cy="1051225"/>
          </a:xfrm>
        </p:grpSpPr>
        <p:pic>
          <p:nvPicPr>
            <p:cNvPr id="52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53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361964" y="1205252"/>
            <a:ext cx="1066419" cy="1051225"/>
            <a:chOff x="796811" y="3949304"/>
            <a:chExt cx="1066419" cy="1051225"/>
          </a:xfrm>
        </p:grpSpPr>
        <p:pic>
          <p:nvPicPr>
            <p:cNvPr id="55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56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388983" y="5350836"/>
            <a:ext cx="1066419" cy="1051225"/>
            <a:chOff x="796811" y="3949304"/>
            <a:chExt cx="1066419" cy="1051225"/>
          </a:xfrm>
        </p:grpSpPr>
        <p:pic>
          <p:nvPicPr>
            <p:cNvPr id="58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11" y="3953506"/>
              <a:ext cx="1066419" cy="1047023"/>
            </a:xfrm>
            <a:prstGeom prst="rect">
              <a:avLst/>
            </a:prstGeom>
          </p:spPr>
        </p:pic>
        <p:sp>
          <p:nvSpPr>
            <p:cNvPr id="59" name="object 14"/>
            <p:cNvSpPr/>
            <p:nvPr/>
          </p:nvSpPr>
          <p:spPr>
            <a:xfrm>
              <a:off x="796811" y="3949304"/>
              <a:ext cx="1058024" cy="1051225"/>
            </a:xfrm>
            <a:custGeom>
              <a:avLst/>
              <a:gdLst/>
              <a:ahLst/>
              <a:cxnLst/>
              <a:rect l="l" t="t" r="r" b="b"/>
              <a:pathLst>
                <a:path w="760730" h="760729">
                  <a:moveTo>
                    <a:pt x="0" y="380238"/>
                  </a:moveTo>
                  <a:lnTo>
                    <a:pt x="2962" y="332555"/>
                  </a:lnTo>
                  <a:lnTo>
                    <a:pt x="11614" y="286636"/>
                  </a:lnTo>
                  <a:lnTo>
                    <a:pt x="25597" y="242837"/>
                  </a:lnTo>
                  <a:lnTo>
                    <a:pt x="44555" y="201516"/>
                  </a:lnTo>
                  <a:lnTo>
                    <a:pt x="68133" y="163029"/>
                  </a:lnTo>
                  <a:lnTo>
                    <a:pt x="95974" y="127734"/>
                  </a:lnTo>
                  <a:lnTo>
                    <a:pt x="127721" y="95987"/>
                  </a:lnTo>
                  <a:lnTo>
                    <a:pt x="163019" y="68144"/>
                  </a:lnTo>
                  <a:lnTo>
                    <a:pt x="201510" y="44564"/>
                  </a:lnTo>
                  <a:lnTo>
                    <a:pt x="242839" y="25602"/>
                  </a:lnTo>
                  <a:lnTo>
                    <a:pt x="286650" y="11616"/>
                  </a:lnTo>
                  <a:lnTo>
                    <a:pt x="332585" y="2963"/>
                  </a:lnTo>
                  <a:lnTo>
                    <a:pt x="380288" y="0"/>
                  </a:lnTo>
                  <a:lnTo>
                    <a:pt x="427996" y="2963"/>
                  </a:lnTo>
                  <a:lnTo>
                    <a:pt x="473932" y="11616"/>
                  </a:lnTo>
                  <a:lnTo>
                    <a:pt x="517741" y="25602"/>
                  </a:lnTo>
                  <a:lnTo>
                    <a:pt x="559066" y="44564"/>
                  </a:lnTo>
                  <a:lnTo>
                    <a:pt x="597552" y="68144"/>
                  </a:lnTo>
                  <a:lnTo>
                    <a:pt x="632843" y="95987"/>
                  </a:lnTo>
                  <a:lnTo>
                    <a:pt x="664583" y="127734"/>
                  </a:lnTo>
                  <a:lnTo>
                    <a:pt x="692416" y="163029"/>
                  </a:lnTo>
                  <a:lnTo>
                    <a:pt x="715987" y="201516"/>
                  </a:lnTo>
                  <a:lnTo>
                    <a:pt x="734939" y="242837"/>
                  </a:lnTo>
                  <a:lnTo>
                    <a:pt x="748917" y="286636"/>
                  </a:lnTo>
                  <a:lnTo>
                    <a:pt x="757565" y="332555"/>
                  </a:lnTo>
                  <a:lnTo>
                    <a:pt x="760526" y="380238"/>
                  </a:lnTo>
                  <a:lnTo>
                    <a:pt x="757565" y="427947"/>
                  </a:lnTo>
                  <a:lnTo>
                    <a:pt x="748917" y="473889"/>
                  </a:lnTo>
                  <a:lnTo>
                    <a:pt x="734939" y="517707"/>
                  </a:lnTo>
                  <a:lnTo>
                    <a:pt x="715987" y="559044"/>
                  </a:lnTo>
                  <a:lnTo>
                    <a:pt x="692416" y="597543"/>
                  </a:lnTo>
                  <a:lnTo>
                    <a:pt x="664583" y="632848"/>
                  </a:lnTo>
                  <a:lnTo>
                    <a:pt x="632843" y="664603"/>
                  </a:lnTo>
                  <a:lnTo>
                    <a:pt x="597552" y="692451"/>
                  </a:lnTo>
                  <a:lnTo>
                    <a:pt x="559066" y="716034"/>
                  </a:lnTo>
                  <a:lnTo>
                    <a:pt x="517741" y="734998"/>
                  </a:lnTo>
                  <a:lnTo>
                    <a:pt x="473932" y="748985"/>
                  </a:lnTo>
                  <a:lnTo>
                    <a:pt x="427996" y="757639"/>
                  </a:lnTo>
                  <a:lnTo>
                    <a:pt x="380288" y="760602"/>
                  </a:lnTo>
                  <a:lnTo>
                    <a:pt x="332585" y="757639"/>
                  </a:lnTo>
                  <a:lnTo>
                    <a:pt x="286650" y="748985"/>
                  </a:lnTo>
                  <a:lnTo>
                    <a:pt x="242839" y="734998"/>
                  </a:lnTo>
                  <a:lnTo>
                    <a:pt x="201510" y="716034"/>
                  </a:lnTo>
                  <a:lnTo>
                    <a:pt x="163019" y="692451"/>
                  </a:lnTo>
                  <a:lnTo>
                    <a:pt x="127721" y="664603"/>
                  </a:lnTo>
                  <a:lnTo>
                    <a:pt x="95974" y="632848"/>
                  </a:lnTo>
                  <a:lnTo>
                    <a:pt x="68133" y="597543"/>
                  </a:lnTo>
                  <a:lnTo>
                    <a:pt x="44555" y="559044"/>
                  </a:lnTo>
                  <a:lnTo>
                    <a:pt x="25597" y="517707"/>
                  </a:lnTo>
                  <a:lnTo>
                    <a:pt x="11614" y="473889"/>
                  </a:lnTo>
                  <a:lnTo>
                    <a:pt x="2962" y="427947"/>
                  </a:lnTo>
                  <a:lnTo>
                    <a:pt x="0" y="380238"/>
                  </a:lnTo>
                  <a:close/>
                </a:path>
              </a:pathLst>
            </a:custGeom>
            <a:ln w="9525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61" y="1379754"/>
            <a:ext cx="702219" cy="70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508767"/>
            <a:ext cx="739564" cy="739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61" y="2691441"/>
            <a:ext cx="420188" cy="72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" name="Рисунок 24" descr="O:\Авакова\ЭБ\Герб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Прямоугольник 25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6970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/>
          <p:cNvSpPr/>
          <p:nvPr/>
        </p:nvSpPr>
        <p:spPr>
          <a:xfrm>
            <a:off x="2072680" y="836712"/>
            <a:ext cx="3497715" cy="15000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Разграничение доходов, расходов и источников финансирования дефицита бюджетов между бюджетами бюджетной системы РФ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5745088" y="836712"/>
            <a:ext cx="1812676" cy="1500006"/>
          </a:xfrm>
          <a:prstGeom prst="rect">
            <a:avLst/>
          </a:prstGeom>
          <a:solidFill>
            <a:srgbClr val="A278B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Самостоятельность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00472" y="836712"/>
            <a:ext cx="1656183" cy="150000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Единство бюджетной системы РФ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7669716" y="836712"/>
            <a:ext cx="2132212" cy="1500006"/>
          </a:xfrm>
          <a:prstGeom prst="rect">
            <a:avLst/>
          </a:prstGeom>
          <a:solidFill>
            <a:srgbClr val="9564B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Равенство бюджетных прав субъектов РФ, муниципальных образований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0512" y="260648"/>
            <a:ext cx="8784976" cy="79208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64"/>
              </a:lnSpc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Принципы бюджетной системы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0512" y="2492896"/>
            <a:ext cx="1656183" cy="150000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76736" y="2492896"/>
            <a:ext cx="2304257" cy="15000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использования бюджетных средств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241032" y="2492897"/>
            <a:ext cx="2143217" cy="1500006"/>
          </a:xfrm>
          <a:prstGeom prst="rect">
            <a:avLst/>
          </a:prstGeom>
          <a:solidFill>
            <a:srgbClr val="6684D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(совокупное) покрытие расходов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718738" y="2492897"/>
            <a:ext cx="1728192" cy="1500006"/>
          </a:xfrm>
          <a:prstGeom prst="rect">
            <a:avLst/>
          </a:prstGeom>
          <a:solidFill>
            <a:srgbClr val="5879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Прозрачность (открытость)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20552" y="4149570"/>
            <a:ext cx="3744416" cy="1367662"/>
          </a:xfrm>
          <a:prstGeom prst="rect">
            <a:avLst/>
          </a:prstGeom>
          <a:solidFill>
            <a:srgbClr val="F5B5D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Полнота отражения доходов, расходов и источников финансирования дефицитов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844988" y="4149080"/>
            <a:ext cx="2340260" cy="1368152"/>
          </a:xfrm>
          <a:prstGeom prst="rect">
            <a:avLst/>
          </a:prstGeom>
          <a:solidFill>
            <a:srgbClr val="F094B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Адресность и целевой характер бюджетных средств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384248" y="4167313"/>
            <a:ext cx="2062682" cy="1368152"/>
          </a:xfrm>
          <a:prstGeom prst="rect">
            <a:avLst/>
          </a:prstGeom>
          <a:solidFill>
            <a:srgbClr val="E9659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Подведомственность расходов бюджетов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764869" y="5669561"/>
            <a:ext cx="2643631" cy="9361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Достоверность бюджета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0472" y="834029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072679" y="845096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745088" y="836712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7669716" y="851595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60512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2580693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238558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718738" y="251341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935694" y="4149570"/>
            <a:ext cx="288032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844988" y="4149570"/>
            <a:ext cx="537586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7399606" y="4167313"/>
            <a:ext cx="4631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11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764869" y="5669561"/>
            <a:ext cx="4631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12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4" name="Рисунок 4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Прямоугольник 44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7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0245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9162288" cy="72393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бюджета </a:t>
            </a: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округа</a:t>
            </a: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</a:t>
            </a: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 год и плановый период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2027 </a:t>
            </a: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 2028 годов основывается на: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0524" y="1124744"/>
            <a:ext cx="2203704" cy="3864068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endParaRPr lang="ru-RU" b="1" dirty="0" smtClean="0">
              <a:latin typeface="Times New Roman"/>
            </a:endParaRPr>
          </a:p>
          <a:p>
            <a:pPr indent="0" algn="ctr">
              <a:lnSpc>
                <a:spcPts val="1848"/>
              </a:lnSpc>
            </a:pPr>
            <a:r>
              <a:rPr lang="ru-RU" b="1" dirty="0" smtClean="0">
                <a:latin typeface="Times New Roman"/>
              </a:rPr>
              <a:t>Указе </a:t>
            </a:r>
            <a:r>
              <a:rPr lang="ru-RU" b="1" dirty="0">
                <a:latin typeface="Times New Roman"/>
              </a:rPr>
              <a:t>Президента РФ от 07 мая 2012 года № 597 «О мероприятиях по реализации государственной социальной политики</a:t>
            </a:r>
            <a:r>
              <a:rPr lang="ru-RU" b="1" dirty="0" smtClean="0">
                <a:latin typeface="Times New Roman"/>
              </a:rPr>
              <a:t>»; </a:t>
            </a:r>
            <a:endParaRPr lang="ru-RU" b="1" dirty="0">
              <a:latin typeface="Times New Roman"/>
            </a:endParaRPr>
          </a:p>
          <a:p>
            <a:pPr indent="0" algn="ctr">
              <a:lnSpc>
                <a:spcPts val="1848"/>
              </a:lnSpc>
            </a:pPr>
            <a:r>
              <a:rPr lang="ru" sz="1800" b="1" dirty="0" smtClean="0">
                <a:latin typeface="Times New Roman"/>
              </a:rPr>
              <a:t>Указе </a:t>
            </a:r>
            <a:r>
              <a:rPr lang="ru" sz="1800" b="1" dirty="0">
                <a:latin typeface="Times New Roman"/>
              </a:rPr>
              <a:t>Президента </a:t>
            </a:r>
            <a:r>
              <a:rPr lang="ru" sz="1800" b="1" dirty="0" smtClean="0">
                <a:latin typeface="Times New Roman"/>
              </a:rPr>
              <a:t>РФ от 07 мая 2024 </a:t>
            </a:r>
            <a:r>
              <a:rPr lang="ru" sz="1800" b="1" dirty="0">
                <a:latin typeface="Times New Roman"/>
              </a:rPr>
              <a:t>года </a:t>
            </a:r>
            <a:r>
              <a:rPr lang="ru" sz="1800" b="1" dirty="0" smtClean="0">
                <a:latin typeface="Times New Roman"/>
              </a:rPr>
              <a:t> № 309 «О </a:t>
            </a:r>
            <a:r>
              <a:rPr lang="ru" sz="1800" b="1" dirty="0">
                <a:latin typeface="Times New Roman"/>
              </a:rPr>
              <a:t>национальных целях развития Российской Федерации на период до 2030 года</a:t>
            </a:r>
            <a:r>
              <a:rPr lang="ru" sz="1800" b="1" dirty="0" smtClean="0">
                <a:latin typeface="Times New Roman"/>
              </a:rPr>
              <a:t>» </a:t>
            </a:r>
            <a:endParaRPr lang="ru" sz="1800" b="1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81528" y="1268760"/>
            <a:ext cx="1990344" cy="3588218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algn="ctr">
              <a:lnSpc>
                <a:spcPts val="1848"/>
              </a:lnSpc>
            </a:pPr>
            <a:endParaRPr lang="ru" b="1" dirty="0" smtClean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" b="1" dirty="0" smtClean="0">
                <a:latin typeface="Times New Roman"/>
              </a:rPr>
              <a:t>Основных </a:t>
            </a:r>
            <a:r>
              <a:rPr lang="ru" b="1" dirty="0">
                <a:latin typeface="Times New Roman"/>
              </a:rPr>
              <a:t>направлениях бюджетной, налоговой и долговой политики Печенгского муниципального округа на 2026 год и на плановый период 2027 и 2028 </a:t>
            </a:r>
            <a:r>
              <a:rPr lang="ru" b="1" dirty="0" smtClean="0">
                <a:latin typeface="Times New Roman"/>
              </a:rPr>
              <a:t>годы </a:t>
            </a:r>
            <a:r>
              <a:rPr lang="ru" sz="1600" b="1" dirty="0">
                <a:latin typeface="Times New Roman"/>
              </a:rPr>
              <a:t>(Утв. </a:t>
            </a:r>
            <a:r>
              <a:rPr lang="ru-RU" sz="1600" b="1" dirty="0">
                <a:latin typeface="Times New Roman"/>
              </a:rPr>
              <a:t>П</a:t>
            </a:r>
            <a:r>
              <a:rPr lang="ru" sz="1600" b="1" dirty="0">
                <a:latin typeface="Times New Roman"/>
              </a:rPr>
              <a:t>остановлением от 12.11.2025 № 1849)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748016" y="1988840"/>
            <a:ext cx="1914144" cy="1999945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algn="ctr">
              <a:lnSpc>
                <a:spcPts val="1848"/>
              </a:lnSpc>
            </a:pPr>
            <a:endParaRPr lang="ru" b="1" dirty="0" smtClean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" b="1" dirty="0" smtClean="0">
                <a:latin typeface="Times New Roman"/>
              </a:rPr>
              <a:t>Муниципальных</a:t>
            </a:r>
            <a:endParaRPr lang="ru" b="1" dirty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" b="1" dirty="0">
                <a:latin typeface="Times New Roman"/>
              </a:rPr>
              <a:t>программах</a:t>
            </a:r>
          </a:p>
          <a:p>
            <a:pPr algn="ctr">
              <a:lnSpc>
                <a:spcPts val="1848"/>
              </a:lnSpc>
            </a:pPr>
            <a:r>
              <a:rPr lang="ru" b="1" dirty="0">
                <a:latin typeface="Times New Roman"/>
              </a:rPr>
              <a:t>Печенгского муниципального округа (Непрограммные мероприятия)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56232" y="5151120"/>
            <a:ext cx="6245352" cy="1316736"/>
          </a:xfrm>
          <a:prstGeom prst="rect">
            <a:avLst/>
          </a:prstGeom>
          <a:solidFill>
            <a:srgbClr val="EAFEC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616"/>
              </a:lnSpc>
            </a:pPr>
            <a:r>
              <a:rPr lang="ru" sz="2150" dirty="0">
                <a:latin typeface="Calibri"/>
              </a:rPr>
              <a:t>Проект бюджета </a:t>
            </a:r>
            <a:r>
              <a:rPr lang="ru" sz="2150" dirty="0" smtClean="0">
                <a:latin typeface="Calibri"/>
              </a:rPr>
              <a:t>округа </a:t>
            </a:r>
            <a:r>
              <a:rPr lang="ru" sz="2150" dirty="0">
                <a:latin typeface="Calibri"/>
              </a:rPr>
              <a:t>сформирован в программном формате и включает в себя расходы на реализацию в </a:t>
            </a:r>
            <a:r>
              <a:rPr lang="ru" sz="2150" dirty="0" smtClean="0">
                <a:latin typeface="Calibri"/>
              </a:rPr>
              <a:t>2026-2028гг. </a:t>
            </a:r>
            <a:r>
              <a:rPr lang="ru" sz="2150" dirty="0">
                <a:latin typeface="Calibri"/>
              </a:rPr>
              <a:t>мероприятий </a:t>
            </a:r>
            <a:r>
              <a:rPr lang="ru" sz="2150" b="1" u="sng" dirty="0" smtClean="0">
                <a:latin typeface="Calibri"/>
              </a:rPr>
              <a:t>14 </a:t>
            </a:r>
            <a:r>
              <a:rPr lang="ru" sz="2150" b="1" u="sng" dirty="0">
                <a:latin typeface="Calibri"/>
              </a:rPr>
              <a:t>муниципальных программ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577137" y="1484784"/>
            <a:ext cx="1990344" cy="3156170"/>
          </a:xfrm>
          <a:prstGeom prst="rect">
            <a:avLst/>
          </a:prstGeom>
          <a:solidFill>
            <a:srgbClr val="D8DAF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>
            <a:noAutofit/>
          </a:bodyPr>
          <a:lstStyle/>
          <a:p>
            <a:pPr algn="ctr">
              <a:lnSpc>
                <a:spcPts val="1848"/>
              </a:lnSpc>
            </a:pPr>
            <a:endParaRPr lang="ru-RU" b="1" dirty="0" smtClean="0">
              <a:latin typeface="Times New Roman"/>
            </a:endParaRPr>
          </a:p>
          <a:p>
            <a:pPr algn="ctr">
              <a:lnSpc>
                <a:spcPts val="1848"/>
              </a:lnSpc>
            </a:pPr>
            <a:r>
              <a:rPr lang="ru-RU" b="1" dirty="0" smtClean="0">
                <a:latin typeface="Times New Roman"/>
              </a:rPr>
              <a:t>Прогнозе </a:t>
            </a:r>
            <a:r>
              <a:rPr lang="ru-RU" b="1" dirty="0">
                <a:latin typeface="Times New Roman"/>
              </a:rPr>
              <a:t>социально-экономического развития Печенгского муниципального округа на 2026 год и на плановый период 2027 и 2028 </a:t>
            </a:r>
            <a:r>
              <a:rPr lang="ru-RU" b="1" dirty="0" smtClean="0">
                <a:latin typeface="Times New Roman"/>
              </a:rPr>
              <a:t>годы </a:t>
            </a:r>
            <a:r>
              <a:rPr lang="ru-RU" sz="1600" b="1" dirty="0">
                <a:latin typeface="Times New Roman"/>
              </a:rPr>
              <a:t>(Утв. Постановлением от 12.11.2025 № 1850)</a:t>
            </a:r>
            <a:endParaRPr lang="ru" sz="1600" b="1" dirty="0">
              <a:latin typeface="Times New Roman"/>
            </a:endParaRPr>
          </a:p>
        </p:txBody>
      </p:sp>
      <p:pic>
        <p:nvPicPr>
          <p:cNvPr id="1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8</a:t>
            </a:r>
            <a:endParaRPr lang="ru" sz="1100" b="1" i="1" dirty="0">
              <a:latin typeface="Times New Roman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47370" y="83924"/>
            <a:ext cx="8823960" cy="74817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Основные направления бюджетной политики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algn="ctr">
              <a:lnSpc>
                <a:spcPts val="2736"/>
              </a:lnSpc>
            </a:pPr>
            <a:r>
              <a:rPr lang="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</a:t>
            </a:r>
            <a:r>
              <a:rPr lang="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годов</a:t>
            </a:r>
          </a:p>
        </p:txBody>
      </p:sp>
      <p:pic>
        <p:nvPicPr>
          <p:cNvPr id="1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Рисунок 14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9564624" y="6510528"/>
            <a:ext cx="109728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>
                <a:latin typeface="Times New Roman"/>
              </a:rPr>
              <a:t>9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35279" y="908720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Соблюдение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принципов</a:t>
            </a:r>
            <a:r>
              <a:rPr lang="ru-RU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равенства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справедливости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налогообложения.</a:t>
            </a:r>
            <a:endParaRPr lang="ru-RU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Оценка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эффективности</a:t>
            </a:r>
            <a:r>
              <a:rPr lang="ru-RU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оптимизация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действующих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налоговых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льгот</a:t>
            </a:r>
            <a:r>
              <a:rPr lang="ru-RU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ставок</a:t>
            </a:r>
            <a:endParaRPr lang="ru-RU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5279" y="2083229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Совершенствование</a:t>
            </a:r>
            <a:r>
              <a:rPr lang="ru-RU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налогового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администрирования:</a:t>
            </a:r>
            <a:r>
              <a:rPr lang="ru-RU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улучшение</a:t>
            </a:r>
            <a:r>
              <a:rPr lang="ru-RU" kern="0" spc="-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прогнозирования, </a:t>
            </a:r>
            <a:r>
              <a:rPr lang="ru-RU" kern="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укрепление</a:t>
            </a:r>
            <a:r>
              <a:rPr lang="ru-RU" kern="0" spc="-4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взаимодействия</a:t>
            </a:r>
            <a:r>
              <a:rPr lang="ru-RU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между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подразделениями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мэрии</a:t>
            </a:r>
            <a:r>
              <a:rPr lang="ru-RU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kern="0" spc="-5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налоговой</a:t>
            </a:r>
            <a:r>
              <a:rPr lang="ru-RU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службой</a:t>
            </a:r>
            <a:endParaRPr lang="ru-RU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5279" y="3212976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Снижение сумм просроченной неналоговой дебиторской задолженности. Контроль над ее динамикой, своевременная </a:t>
            </a:r>
            <a:r>
              <a:rPr lang="ru-RU" kern="0" spc="-20" dirty="0" err="1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претензионно</a:t>
            </a: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-исковая работа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35279" y="4365104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Повышение собираемости налогов и снижение уровня недоимки.</a:t>
            </a:r>
          </a:p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Проведение межведомственных комиссий, повышение налоговой грамотности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35279" y="5517232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Эффективное управление земельными ресурсами, выявление правообладателей объектов недвижимости. Расширение налоговой базы</a:t>
            </a:r>
          </a:p>
        </p:txBody>
      </p:sp>
    </p:spTree>
    <p:extLst>
      <p:ext uri="{BB962C8B-B14F-4D97-AF65-F5344CB8AC3E}">
        <p14:creationId xmlns:p14="http://schemas.microsoft.com/office/powerpoint/2010/main" val="1207563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47370" y="83924"/>
            <a:ext cx="8823960" cy="74817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Основные направления бюджетной политики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algn="ctr">
              <a:lnSpc>
                <a:spcPts val="2736"/>
              </a:lnSpc>
            </a:pPr>
            <a:r>
              <a:rPr lang="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</a:t>
            </a:r>
            <a:r>
              <a:rPr lang="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годов</a:t>
            </a:r>
          </a:p>
        </p:txBody>
      </p:sp>
      <p:pic>
        <p:nvPicPr>
          <p:cNvPr id="14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Рисунок 14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10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62190" y="832103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Финансовое обеспечение приоритетных направлений расходов и сохранение</a:t>
            </a:r>
          </a:p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сбалансированности бюджета округа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62190" y="1772816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Реализация указов Президента РФ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62189" y="2712142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Сохранение социальной направленности бюджета округа с безусловным исполнением публичных нормативных обязательств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62189" y="3645024"/>
            <a:ext cx="9339074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Осуществление капитальных вложений в объекты муниципальной собственности при наличии финансовой поддержки из вышестоящих бюджетов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62189" y="4581128"/>
            <a:ext cx="9339073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" algn="ctr">
              <a:spcBef>
                <a:spcPts val="105"/>
              </a:spcBef>
            </a:pPr>
            <a:r>
              <a:rPr lang="ru-RU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Достижение целевых показателей, установленных при предоставлении межбюджетных трансфертов из вышестоящих бюджетов с безусловной реализацией национальных и региональных проектов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62189" y="5517232"/>
            <a:ext cx="9339073" cy="86409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62560" indent="-73660" algn="ctr"/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Проведение взвешенной долговой политики и мероприятий, направленных на </a:t>
            </a:r>
            <a:r>
              <a:rPr lang="ru-RU" kern="0" spc="-1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снижение объема </a:t>
            </a:r>
            <a:r>
              <a:rPr lang="ru-RU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дефицита бюджета округа</a:t>
            </a:r>
          </a:p>
        </p:txBody>
      </p:sp>
    </p:spTree>
    <p:extLst>
      <p:ext uri="{BB962C8B-B14F-4D97-AF65-F5344CB8AC3E}">
        <p14:creationId xmlns:p14="http://schemas.microsoft.com/office/powerpoint/2010/main" val="573446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8823960" cy="115598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социально-экономического развития округа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годов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0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(Утв. Постановлением № 1850 от 12.11.2025г.)</a:t>
            </a:r>
            <a:endParaRPr lang="ru" sz="20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996248"/>
              </p:ext>
            </p:extLst>
          </p:nvPr>
        </p:nvGraphicFramePr>
        <p:xfrm>
          <a:off x="365051" y="1196752"/>
          <a:ext cx="9160657" cy="5433639"/>
        </p:xfrm>
        <a:graphic>
          <a:graphicData uri="http://schemas.openxmlformats.org/drawingml/2006/table">
            <a:tbl>
              <a:tblPr>
                <a:gradFill rotWithShape="1">
                  <a:gsLst>
                    <a:gs pos="0">
                      <a:srgbClr val="8064A2">
                        <a:tint val="50000"/>
                        <a:satMod val="300000"/>
                      </a:srgbClr>
                    </a:gs>
                    <a:gs pos="35000">
                      <a:srgbClr val="8064A2">
                        <a:tint val="37000"/>
                        <a:satMod val="300000"/>
                      </a:srgbClr>
                    </a:gs>
                    <a:gs pos="100000">
                      <a:srgbClr val="8064A2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a:tblPr>
              <a:tblGrid>
                <a:gridCol w="3651845"/>
                <a:gridCol w="1296144"/>
                <a:gridCol w="720080"/>
                <a:gridCol w="648072"/>
                <a:gridCol w="720080"/>
                <a:gridCol w="720080"/>
                <a:gridCol w="720080"/>
                <a:gridCol w="684276"/>
              </a:tblGrid>
              <a:tr h="50405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03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just" fontAlgn="b"/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Производство товаров и услуг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40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1.1 Промышленное производство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347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Объем отгруженных товаров собственного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производства, выполненных работ и услуг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собственными силами, по видам деятельности, относящимся к промышленному производству по крупным и средним предприятиям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млн.рублей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ценах  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43 212,0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37 338,3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37 978,4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38 893,1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40 007,2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40 817,0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373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Рынок товаров и услуг</a:t>
                      </a:r>
                      <a:endParaRPr kumimoji="0" lang="ru-RU" sz="13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2381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Оборот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розничной торговли</a:t>
                      </a: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5 445,9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6 097,6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6 226,7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6 689,3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7 080,9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7 494,6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Оборот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общественного питания</a:t>
                      </a: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1 253,9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1 391,6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1 588,5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1 684,5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752,2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Объем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платных услуг населению</a:t>
                      </a: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1 556,1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1 693,2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1 853,3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001,6</a:t>
                      </a:r>
                      <a:endParaRPr lang="ru-RU" sz="140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2 123,4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2 243,1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33184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Индекс </a:t>
                      </a:r>
                      <a:r>
                        <a:rPr kumimoji="0" lang="ru-RU" sz="13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физического объема платных </a:t>
                      </a:r>
                      <a:r>
                        <a:rPr kumimoji="0" lang="ru-RU" sz="13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услуг населению</a:t>
                      </a:r>
                      <a:endParaRPr kumimoji="0" lang="ru-RU" sz="13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предыдущему году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101,9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401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Малое и среднее предпринимательство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33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 – всего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состоянию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конец года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11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773870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8823960" cy="115598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социально-экономического развития округа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годов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0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(Утв. Постановлением № 1850 от 12.11.2025г.)</a:t>
            </a:r>
            <a:endParaRPr lang="ru" sz="20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576737"/>
              </p:ext>
            </p:extLst>
          </p:nvPr>
        </p:nvGraphicFramePr>
        <p:xfrm>
          <a:off x="328848" y="1268760"/>
          <a:ext cx="9160657" cy="5096976"/>
        </p:xfrm>
        <a:graphic>
          <a:graphicData uri="http://schemas.openxmlformats.org/drawingml/2006/table">
            <a:tbl>
              <a:tblPr>
                <a:gradFill rotWithShape="1">
                  <a:gsLst>
                    <a:gs pos="0">
                      <a:srgbClr val="8064A2">
                        <a:tint val="50000"/>
                        <a:satMod val="300000"/>
                      </a:srgbClr>
                    </a:gs>
                    <a:gs pos="35000">
                      <a:srgbClr val="8064A2">
                        <a:tint val="37000"/>
                        <a:satMod val="300000"/>
                      </a:srgbClr>
                    </a:gs>
                    <a:gs pos="100000">
                      <a:srgbClr val="8064A2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a:tblPr>
              <a:tblGrid>
                <a:gridCol w="3544032"/>
                <a:gridCol w="1512168"/>
                <a:gridCol w="648072"/>
                <a:gridCol w="720080"/>
                <a:gridCol w="648072"/>
                <a:gridCol w="720080"/>
                <a:gridCol w="648072"/>
                <a:gridCol w="720081"/>
              </a:tblGrid>
              <a:tr h="647767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61037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работников (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внешних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совместителей) по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малым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п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редприятиям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566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индивидуальных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предпринимателей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состоянию на конец года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37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средних предприятий – 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359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работников (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внешних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совместителей) по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средним</a:t>
                      </a:r>
                    </a:p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предприятиям –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и строительство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инвестиций в основной капитал (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исключением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бюджетных средств)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7 372,4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9 495,0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11 407,2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15 006,2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16 429,6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14 683,2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инвестиций (в основной капитал) за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источников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финансирования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 в ценах соответствующих лет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7 610,5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9 849,2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12 527,9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16 045,5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16 429,6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14 683,2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1104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 и занятость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трудоспособном возрасте,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среднем за год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19,110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18,642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18,267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18,144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18,079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18,014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12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56040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12776"/>
            <a:ext cx="8823960" cy="115598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736"/>
              </a:lnSpc>
            </a:pPr>
            <a:r>
              <a:rPr lang="ru-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социально-экономического развития округа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600" b="1" spc="-1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2026 год и плановый период 2027 и 2028 годов </a:t>
            </a:r>
            <a:endParaRPr lang="ru" sz="2600" b="1" spc="-1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R="12700" indent="0" algn="ctr">
              <a:lnSpc>
                <a:spcPts val="2736"/>
              </a:lnSpc>
            </a:pPr>
            <a:r>
              <a:rPr lang="ru" sz="20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(Утв. Постановлением № 1850 от 12.11.2025г.)</a:t>
            </a:r>
            <a:endParaRPr lang="ru" sz="20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535449"/>
              </p:ext>
            </p:extLst>
          </p:nvPr>
        </p:nvGraphicFramePr>
        <p:xfrm>
          <a:off x="328848" y="1268760"/>
          <a:ext cx="9160657" cy="4896506"/>
        </p:xfrm>
        <a:graphic>
          <a:graphicData uri="http://schemas.openxmlformats.org/drawingml/2006/table">
            <a:tbl>
              <a:tblPr>
                <a:gradFill rotWithShape="1">
                  <a:gsLst>
                    <a:gs pos="0">
                      <a:srgbClr val="8064A2">
                        <a:tint val="50000"/>
                        <a:satMod val="300000"/>
                      </a:srgbClr>
                    </a:gs>
                    <a:gs pos="35000">
                      <a:srgbClr val="8064A2">
                        <a:tint val="37000"/>
                        <a:satMod val="300000"/>
                      </a:srgbClr>
                    </a:gs>
                    <a:gs pos="100000">
                      <a:srgbClr val="8064A2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a:tblPr>
              <a:tblGrid>
                <a:gridCol w="3183992"/>
                <a:gridCol w="1440160"/>
                <a:gridCol w="720080"/>
                <a:gridCol w="720080"/>
                <a:gridCol w="792088"/>
                <a:gridCol w="792088"/>
                <a:gridCol w="728165"/>
                <a:gridCol w="784004"/>
              </a:tblGrid>
              <a:tr h="36004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0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347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безработных,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зарегистрированных 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службах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занятости, в среднем за год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0,150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0,096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0,110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0,108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141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работников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организаций  (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субъектов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малого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предпринимательства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10,042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9,269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9,111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9,052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9,019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8,976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37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работников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организаций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(без субъектов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малого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предпринимательства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рублей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95 351,3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106 505,9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116 499,7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124 421,7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132 902,9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141 943,2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4160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социальной сферы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детей в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дошкольных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образовательных</a:t>
                      </a:r>
                      <a:r>
                        <a:rPr lang="ru-RU" sz="13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учреждениях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1 862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1 704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2 340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2 340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402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общедоступными 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библиотеками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учреждений на 100 </a:t>
                      </a:r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33,2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34,2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31,3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31,8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32,0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учреждениями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культурно-досугового типа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учреждений на 100 </a:t>
                      </a:r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населения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17,1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17,7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17,8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603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дошкольными </a:t>
                      </a:r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образовательными учреждениями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мест на 100 детей дошкольного возраста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125,1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121,6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130,9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132,0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130,5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3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131,4</a:t>
                      </a:r>
                      <a:endParaRPr lang="ru-RU" sz="13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064A2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13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489950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object 7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83820">
              <a:spcBef>
                <a:spcPts val="229"/>
              </a:spcBef>
            </a:pPr>
            <a:fld id="{81D60167-4931-47E6-BA6A-407CBD079E47}" type="slidenum">
              <a:rPr spc="-25" dirty="0">
                <a:solidFill>
                  <a:prstClr val="black"/>
                </a:solidFill>
              </a:rPr>
              <a:pPr marL="83820">
                <a:spcBef>
                  <a:spcPts val="229"/>
                </a:spcBef>
              </a:pPr>
              <a:t>14</a:t>
            </a:fld>
            <a:endParaRPr spc="-25" dirty="0">
              <a:solidFill>
                <a:prstClr val="black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533400" y="112776"/>
            <a:ext cx="8823960" cy="4343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Основные параметры бюджета округа, млн. рублей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639" y="4571702"/>
            <a:ext cx="2406114" cy="218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://budget.permkrai.ru/img/about_budg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728" y="4571702"/>
            <a:ext cx="461895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39" y="4571702"/>
            <a:ext cx="2857234" cy="218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1" name="Рисунок 90" descr="O:\Авакова\ЭБ\Герб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Прямоугольник 91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14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371286" y="580085"/>
            <a:ext cx="1974149" cy="574675"/>
          </a:xfrm>
          <a:prstGeom prst="roundRect">
            <a:avLst/>
          </a:prstGeom>
          <a:solidFill>
            <a:srgbClr val="6684D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371285" y="1284732"/>
            <a:ext cx="1974149" cy="45011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Факт 2024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366303" y="1844039"/>
            <a:ext cx="1974149" cy="61417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Оценка 2025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372192" y="2561844"/>
            <a:ext cx="1974149" cy="4571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2026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372332" y="3137916"/>
            <a:ext cx="1974149" cy="44143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2027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372332" y="3671315"/>
            <a:ext cx="1974149" cy="43218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Проект 2028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2668925" y="580085"/>
            <a:ext cx="1974149" cy="574674"/>
          </a:xfrm>
          <a:prstGeom prst="roundRect">
            <a:avLst/>
          </a:prstGeom>
          <a:solidFill>
            <a:srgbClr val="A47D44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Доходы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0" name="Скругленный прямоугольник 99"/>
          <p:cNvSpPr/>
          <p:nvPr/>
        </p:nvSpPr>
        <p:spPr>
          <a:xfrm>
            <a:off x="2663952" y="1284732"/>
            <a:ext cx="1974149" cy="450112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3 840,3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2668925" y="1844039"/>
            <a:ext cx="1974149" cy="614172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4 143,5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2663659" y="2561845"/>
            <a:ext cx="1974149" cy="457187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5 163,4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3" name="Скругленный прямоугольник 102"/>
          <p:cNvSpPr/>
          <p:nvPr/>
        </p:nvSpPr>
        <p:spPr>
          <a:xfrm>
            <a:off x="2668925" y="3137917"/>
            <a:ext cx="1974149" cy="441438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3 527,6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2668925" y="3671316"/>
            <a:ext cx="1974149" cy="432182"/>
          </a:xfrm>
          <a:prstGeom prst="roundRect">
            <a:avLst/>
          </a:prstGeom>
          <a:solidFill>
            <a:srgbClr val="D4BC9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3 523,7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5056346" y="580086"/>
            <a:ext cx="1974148" cy="574674"/>
          </a:xfrm>
          <a:prstGeom prst="roundRect">
            <a:avLst/>
          </a:prstGeom>
          <a:solidFill>
            <a:srgbClr val="38C23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5056346" y="1284732"/>
            <a:ext cx="1974146" cy="450111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3 747,3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5056343" y="1844039"/>
            <a:ext cx="1974150" cy="614172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4 341,2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5056343" y="2561845"/>
            <a:ext cx="1974149" cy="457187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298,1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5056343" y="3137916"/>
            <a:ext cx="1974150" cy="441438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3 592,2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5056346" y="3671317"/>
            <a:ext cx="1974146" cy="432182"/>
          </a:xfrm>
          <a:prstGeom prst="round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3 567,5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755185" y="1468640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4755065" y="2109977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755065" y="2749290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4755065" y="3317487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4755185" y="3846260"/>
            <a:ext cx="241300" cy="82296"/>
          </a:xfrm>
          <a:prstGeom prst="rect">
            <a:avLst/>
          </a:prstGeom>
          <a:solidFill>
            <a:srgbClr val="8EDE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7434071" y="580086"/>
            <a:ext cx="2069591" cy="574674"/>
          </a:xfrm>
          <a:prstGeom prst="roundRect">
            <a:avLst/>
          </a:prstGeom>
          <a:solidFill>
            <a:srgbClr val="B693C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 / Профицит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7434070" y="1284732"/>
            <a:ext cx="2069591" cy="450111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93,0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7122194" y="1386344"/>
            <a:ext cx="241300" cy="211656"/>
            <a:chOff x="7122194" y="1386344"/>
            <a:chExt cx="241300" cy="211656"/>
          </a:xfrm>
        </p:grpSpPr>
        <p:sp>
          <p:nvSpPr>
            <p:cNvPr id="117" name="Прямоугольник 116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18" name="Прямоугольник 117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grpSp>
        <p:nvGrpSpPr>
          <p:cNvPr id="119" name="Группа 118"/>
          <p:cNvGrpSpPr/>
          <p:nvPr/>
        </p:nvGrpSpPr>
        <p:grpSpPr>
          <a:xfrm>
            <a:off x="7122194" y="2045297"/>
            <a:ext cx="241300" cy="211656"/>
            <a:chOff x="7122194" y="1386344"/>
            <a:chExt cx="241300" cy="211656"/>
          </a:xfrm>
        </p:grpSpPr>
        <p:sp>
          <p:nvSpPr>
            <p:cNvPr id="120" name="Прямоугольник 119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21" name="Прямоугольник 120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122" name="Скругленный прямоугольник 121"/>
          <p:cNvSpPr/>
          <p:nvPr/>
        </p:nvSpPr>
        <p:spPr>
          <a:xfrm>
            <a:off x="7434071" y="1844039"/>
            <a:ext cx="2069592" cy="614172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- 197,7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23" name="Скругленный прямоугольник 122"/>
          <p:cNvSpPr/>
          <p:nvPr/>
        </p:nvSpPr>
        <p:spPr>
          <a:xfrm>
            <a:off x="7434071" y="2561845"/>
            <a:ext cx="2069590" cy="457188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134,7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24" name="Группа 123"/>
          <p:cNvGrpSpPr/>
          <p:nvPr/>
        </p:nvGrpSpPr>
        <p:grpSpPr>
          <a:xfrm>
            <a:off x="7122194" y="2684610"/>
            <a:ext cx="241300" cy="211656"/>
            <a:chOff x="7122194" y="1386344"/>
            <a:chExt cx="241300" cy="211656"/>
          </a:xfrm>
        </p:grpSpPr>
        <p:sp>
          <p:nvSpPr>
            <p:cNvPr id="125" name="Прямоугольник 124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26" name="Прямоугольник 125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127" name="Скругленный прямоугольник 126"/>
          <p:cNvSpPr/>
          <p:nvPr/>
        </p:nvSpPr>
        <p:spPr>
          <a:xfrm>
            <a:off x="7434071" y="3137916"/>
            <a:ext cx="2069590" cy="441438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- 64,6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28" name="Группа 127"/>
          <p:cNvGrpSpPr/>
          <p:nvPr/>
        </p:nvGrpSpPr>
        <p:grpSpPr>
          <a:xfrm>
            <a:off x="7122194" y="3252807"/>
            <a:ext cx="241300" cy="211656"/>
            <a:chOff x="7122194" y="1386344"/>
            <a:chExt cx="241300" cy="211656"/>
          </a:xfrm>
        </p:grpSpPr>
        <p:sp>
          <p:nvSpPr>
            <p:cNvPr id="129" name="Прямоугольник 128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30" name="Прямоугольник 129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131" name="Скругленный прямоугольник 130"/>
          <p:cNvSpPr/>
          <p:nvPr/>
        </p:nvSpPr>
        <p:spPr>
          <a:xfrm>
            <a:off x="7434069" y="3671317"/>
            <a:ext cx="2069591" cy="432182"/>
          </a:xfrm>
          <a:prstGeom prst="roundRect">
            <a:avLst/>
          </a:prstGeom>
          <a:solidFill>
            <a:srgbClr val="C8AED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- 43,8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32" name="Группа 131"/>
          <p:cNvGrpSpPr/>
          <p:nvPr/>
        </p:nvGrpSpPr>
        <p:grpSpPr>
          <a:xfrm>
            <a:off x="7122194" y="3781578"/>
            <a:ext cx="241300" cy="211656"/>
            <a:chOff x="7122194" y="1386344"/>
            <a:chExt cx="241300" cy="211656"/>
          </a:xfrm>
        </p:grpSpPr>
        <p:sp>
          <p:nvSpPr>
            <p:cNvPr id="133" name="Прямоугольник 132"/>
            <p:cNvSpPr/>
            <p:nvPr/>
          </p:nvSpPr>
          <p:spPr>
            <a:xfrm>
              <a:off x="7122194" y="138634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sp>
          <p:nvSpPr>
            <p:cNvPr id="134" name="Прямоугольник 133"/>
            <p:cNvSpPr/>
            <p:nvPr/>
          </p:nvSpPr>
          <p:spPr>
            <a:xfrm>
              <a:off x="7122194" y="1515704"/>
              <a:ext cx="241300" cy="82296"/>
            </a:xfrm>
            <a:prstGeom prst="rect">
              <a:avLst/>
            </a:prstGeom>
            <a:solidFill>
              <a:srgbClr val="B693C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4273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Диаграмма 51"/>
          <p:cNvGraphicFramePr/>
          <p:nvPr>
            <p:extLst>
              <p:ext uri="{D42A27DB-BD31-4B8C-83A1-F6EECF244321}">
                <p14:modId xmlns:p14="http://schemas.microsoft.com/office/powerpoint/2010/main" val="72854731"/>
              </p:ext>
            </p:extLst>
          </p:nvPr>
        </p:nvGraphicFramePr>
        <p:xfrm>
          <a:off x="763579" y="2431192"/>
          <a:ext cx="8363601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4" name="Прямоугольник 53"/>
          <p:cNvSpPr/>
          <p:nvPr/>
        </p:nvSpPr>
        <p:spPr>
          <a:xfrm>
            <a:off x="533400" y="112776"/>
            <a:ext cx="8823960" cy="39797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Структура доходов бюджета округа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55" name="Группа 54"/>
          <p:cNvGrpSpPr/>
          <p:nvPr/>
        </p:nvGrpSpPr>
        <p:grpSpPr>
          <a:xfrm>
            <a:off x="632520" y="692696"/>
            <a:ext cx="2952328" cy="1772840"/>
            <a:chOff x="0" y="375207"/>
            <a:chExt cx="2268978" cy="1893606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6" name="Прямоугольник 55"/>
            <p:cNvSpPr/>
            <p:nvPr/>
          </p:nvSpPr>
          <p:spPr>
            <a:xfrm>
              <a:off x="0" y="375207"/>
              <a:ext cx="2158296" cy="189360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Прямоугольник 56"/>
            <p:cNvSpPr/>
            <p:nvPr/>
          </p:nvSpPr>
          <p:spPr>
            <a:xfrm>
              <a:off x="0" y="375207"/>
              <a:ext cx="2268978" cy="1893606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0" kern="1200" dirty="0" smtClean="0">
                  <a:solidFill>
                    <a:schemeClr val="tx1"/>
                  </a:solidFill>
                </a:rPr>
                <a:t>НАЛОГОВЫЕ ДОХОДЫ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0" i="1" kern="1200" dirty="0" smtClean="0">
                  <a:solidFill>
                    <a:schemeClr val="tx1"/>
                  </a:solidFill>
                </a:rPr>
                <a:t>(поступления в бюджет от уплаты налогов, установленных Налоговым кодексом Российской Федерации)</a:t>
              </a:r>
            </a:p>
          </p:txBody>
        </p:sp>
      </p:grpSp>
      <p:sp>
        <p:nvSpPr>
          <p:cNvPr id="59" name="Прямоугольник 58"/>
          <p:cNvSpPr/>
          <p:nvPr/>
        </p:nvSpPr>
        <p:spPr>
          <a:xfrm>
            <a:off x="3728864" y="679234"/>
            <a:ext cx="3096344" cy="177284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</p:sp>
      <p:sp>
        <p:nvSpPr>
          <p:cNvPr id="60" name="Прямоугольник 59"/>
          <p:cNvSpPr/>
          <p:nvPr/>
        </p:nvSpPr>
        <p:spPr>
          <a:xfrm>
            <a:off x="3920174" y="679234"/>
            <a:ext cx="2713724" cy="17728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kern="1200" dirty="0" smtClean="0">
                <a:solidFill>
                  <a:schemeClr val="bg1"/>
                </a:solidFill>
              </a:rPr>
              <a:t>НЕНАЛОГОВЫЕ ДОХОДЫ</a:t>
            </a:r>
          </a:p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200" b="0" i="1" kern="1200" dirty="0" smtClean="0">
                <a:solidFill>
                  <a:schemeClr val="bg1"/>
                </a:solidFill>
              </a:rPr>
              <a:t>(поступления в бюджет от использования имущества , оказания платных услуг, от продажи материальных и нематериальных активов, а также платежи в виде штрафов или иных санкций)</a:t>
            </a:r>
            <a:endParaRPr lang="ru-RU" sz="1200" b="1" kern="1200" dirty="0">
              <a:solidFill>
                <a:schemeClr val="bg1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7041232" y="692696"/>
            <a:ext cx="2719992" cy="177284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</p:sp>
      <p:sp>
        <p:nvSpPr>
          <p:cNvPr id="63" name="Прямоугольник 62"/>
          <p:cNvSpPr/>
          <p:nvPr/>
        </p:nvSpPr>
        <p:spPr>
          <a:xfrm>
            <a:off x="7041233" y="745152"/>
            <a:ext cx="2719992" cy="172038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kern="1200" dirty="0" smtClean="0"/>
              <a:t>БЕЗВОЗМЕЗДНЫЕ</a:t>
            </a:r>
            <a:r>
              <a:rPr lang="ru-RU" sz="1600" b="1" kern="1200" baseline="0" dirty="0" smtClean="0"/>
              <a:t> ПОСТУПЛЕНИЯ</a:t>
            </a:r>
          </a:p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200" kern="1200" dirty="0" smtClean="0"/>
              <a:t>(финансовая помощь из бюджетов других уровней  в </a:t>
            </a:r>
            <a:r>
              <a:rPr lang="ru-RU" sz="1200" kern="1200" dirty="0" err="1" smtClean="0"/>
              <a:t>т.ч</a:t>
            </a:r>
            <a:r>
              <a:rPr lang="ru-RU" sz="1200" kern="1200" dirty="0" smtClean="0"/>
              <a:t>. межбюджетные трансферты, дотации, субсидии, субвенции)</a:t>
            </a:r>
            <a:endParaRPr lang="ru-RU" sz="1200" kern="1200" dirty="0"/>
          </a:p>
        </p:txBody>
      </p:sp>
      <p:pic>
        <p:nvPicPr>
          <p:cNvPr id="12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Рисунок 12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угольник 13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15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29110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389674063"/>
              </p:ext>
            </p:extLst>
          </p:nvPr>
        </p:nvGraphicFramePr>
        <p:xfrm>
          <a:off x="276518" y="764705"/>
          <a:ext cx="4748490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86239741"/>
              </p:ext>
            </p:extLst>
          </p:nvPr>
        </p:nvGraphicFramePr>
        <p:xfrm>
          <a:off x="4977524" y="836713"/>
          <a:ext cx="4635950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533400" y="112776"/>
            <a:ext cx="8823960" cy="39797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Структура доходов бюджета округа на 2026 год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993529221"/>
              </p:ext>
            </p:extLst>
          </p:nvPr>
        </p:nvGraphicFramePr>
        <p:xfrm>
          <a:off x="2288704" y="4077072"/>
          <a:ext cx="540060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8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Рисунок 9" descr="O:\Авакова\ЭБ\Герб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16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0416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74739" y="649350"/>
            <a:ext cx="2214880" cy="4403090"/>
          </a:xfrm>
          <a:custGeom>
            <a:avLst/>
            <a:gdLst/>
            <a:ahLst/>
            <a:cxnLst/>
            <a:rect l="l" t="t" r="r" b="b"/>
            <a:pathLst>
              <a:path w="2214880" h="4403090">
                <a:moveTo>
                  <a:pt x="2214588" y="221361"/>
                </a:moveTo>
                <a:lnTo>
                  <a:pt x="2210079" y="176745"/>
                </a:lnTo>
                <a:lnTo>
                  <a:pt x="2197176" y="135178"/>
                </a:lnTo>
                <a:lnTo>
                  <a:pt x="2176754" y="97586"/>
                </a:lnTo>
                <a:lnTo>
                  <a:pt x="2149703" y="64820"/>
                </a:lnTo>
                <a:lnTo>
                  <a:pt x="2116925" y="37795"/>
                </a:lnTo>
                <a:lnTo>
                  <a:pt x="2079294" y="17399"/>
                </a:lnTo>
                <a:lnTo>
                  <a:pt x="2037727" y="4495"/>
                </a:lnTo>
                <a:lnTo>
                  <a:pt x="1993099" y="0"/>
                </a:lnTo>
                <a:lnTo>
                  <a:pt x="221449" y="0"/>
                </a:lnTo>
                <a:lnTo>
                  <a:pt x="176809" y="4495"/>
                </a:lnTo>
                <a:lnTo>
                  <a:pt x="135242" y="17399"/>
                </a:lnTo>
                <a:lnTo>
                  <a:pt x="97624" y="37795"/>
                </a:lnTo>
                <a:lnTo>
                  <a:pt x="64858" y="64820"/>
                </a:lnTo>
                <a:lnTo>
                  <a:pt x="37820" y="97586"/>
                </a:lnTo>
                <a:lnTo>
                  <a:pt x="17399" y="135178"/>
                </a:lnTo>
                <a:lnTo>
                  <a:pt x="4495" y="176745"/>
                </a:lnTo>
                <a:lnTo>
                  <a:pt x="0" y="221361"/>
                </a:lnTo>
                <a:lnTo>
                  <a:pt x="0" y="4181221"/>
                </a:lnTo>
                <a:lnTo>
                  <a:pt x="4495" y="4225849"/>
                </a:lnTo>
                <a:lnTo>
                  <a:pt x="17399" y="4267416"/>
                </a:lnTo>
                <a:lnTo>
                  <a:pt x="37820" y="4305008"/>
                </a:lnTo>
                <a:lnTo>
                  <a:pt x="64858" y="4337774"/>
                </a:lnTo>
                <a:lnTo>
                  <a:pt x="97624" y="4364799"/>
                </a:lnTo>
                <a:lnTo>
                  <a:pt x="135242" y="4385195"/>
                </a:lnTo>
                <a:lnTo>
                  <a:pt x="176809" y="4398099"/>
                </a:lnTo>
                <a:lnTo>
                  <a:pt x="221449" y="4402582"/>
                </a:lnTo>
                <a:lnTo>
                  <a:pt x="1993099" y="4402582"/>
                </a:lnTo>
                <a:lnTo>
                  <a:pt x="2037727" y="4398099"/>
                </a:lnTo>
                <a:lnTo>
                  <a:pt x="2079294" y="4385195"/>
                </a:lnTo>
                <a:lnTo>
                  <a:pt x="2116925" y="4364799"/>
                </a:lnTo>
                <a:lnTo>
                  <a:pt x="2149703" y="4337774"/>
                </a:lnTo>
                <a:lnTo>
                  <a:pt x="2176754" y="4305008"/>
                </a:lnTo>
                <a:lnTo>
                  <a:pt x="2197176" y="4267416"/>
                </a:lnTo>
                <a:lnTo>
                  <a:pt x="2210079" y="4225849"/>
                </a:lnTo>
                <a:lnTo>
                  <a:pt x="2214588" y="4181221"/>
                </a:lnTo>
                <a:lnTo>
                  <a:pt x="2214588" y="221361"/>
                </a:lnTo>
                <a:close/>
              </a:path>
            </a:pathLst>
          </a:custGeom>
          <a:solidFill>
            <a:srgbClr val="D0D7E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endParaRPr kern="0" smtClean="0">
              <a:solidFill>
                <a:sysClr val="windowText" lastClr="000000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2320" y="807465"/>
            <a:ext cx="1998980" cy="98745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065" marR="5080" algn="ctr">
              <a:lnSpc>
                <a:spcPts val="2380"/>
              </a:lnSpc>
              <a:spcBef>
                <a:spcPts val="500"/>
              </a:spcBef>
            </a:pPr>
            <a:r>
              <a:rPr sz="2000" b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Безвозмездные поступления,</a:t>
            </a:r>
            <a:r>
              <a:rPr sz="2000" b="1" kern="0" spc="57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b="1" kern="0" spc="-5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том</a:t>
            </a:r>
            <a:r>
              <a:rPr sz="2000" b="1" kern="0" spc="-3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числе:</a:t>
            </a:r>
            <a:endParaRPr sz="2000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655442" y="649351"/>
            <a:ext cx="2214880" cy="4403090"/>
            <a:chOff x="2655442" y="649351"/>
            <a:chExt cx="2214880" cy="440309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" name="object 6"/>
            <p:cNvSpPr/>
            <p:nvPr/>
          </p:nvSpPr>
          <p:spPr>
            <a:xfrm>
              <a:off x="265544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010" y="0"/>
                  </a:moveTo>
                  <a:lnTo>
                    <a:pt x="221361" y="0"/>
                  </a:lnTo>
                  <a:lnTo>
                    <a:pt x="176735" y="4495"/>
                  </a:lnTo>
                  <a:lnTo>
                    <a:pt x="135177" y="17389"/>
                  </a:lnTo>
                  <a:lnTo>
                    <a:pt x="97575" y="37792"/>
                  </a:lnTo>
                  <a:lnTo>
                    <a:pt x="64817" y="64817"/>
                  </a:lnTo>
                  <a:lnTo>
                    <a:pt x="37792" y="97575"/>
                  </a:lnTo>
                  <a:lnTo>
                    <a:pt x="17389" y="135177"/>
                  </a:lnTo>
                  <a:lnTo>
                    <a:pt x="4495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495" y="4225846"/>
                  </a:lnTo>
                  <a:lnTo>
                    <a:pt x="17389" y="4267404"/>
                  </a:lnTo>
                  <a:lnTo>
                    <a:pt x="37792" y="4305006"/>
                  </a:lnTo>
                  <a:lnTo>
                    <a:pt x="64817" y="4337764"/>
                  </a:lnTo>
                  <a:lnTo>
                    <a:pt x="97575" y="4364789"/>
                  </a:lnTo>
                  <a:lnTo>
                    <a:pt x="135177" y="4385192"/>
                  </a:lnTo>
                  <a:lnTo>
                    <a:pt x="176735" y="4398086"/>
                  </a:lnTo>
                  <a:lnTo>
                    <a:pt x="221361" y="4402582"/>
                  </a:lnTo>
                  <a:lnTo>
                    <a:pt x="1993010" y="4402582"/>
                  </a:lnTo>
                  <a:lnTo>
                    <a:pt x="2037641" y="4398086"/>
                  </a:lnTo>
                  <a:lnTo>
                    <a:pt x="2079214" y="4385192"/>
                  </a:lnTo>
                  <a:lnTo>
                    <a:pt x="2116836" y="4364789"/>
                  </a:lnTo>
                  <a:lnTo>
                    <a:pt x="2149617" y="4337764"/>
                  </a:lnTo>
                  <a:lnTo>
                    <a:pt x="2176666" y="4305006"/>
                  </a:lnTo>
                  <a:lnTo>
                    <a:pt x="2197090" y="4267404"/>
                  </a:lnTo>
                  <a:lnTo>
                    <a:pt x="2209998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09998" y="176735"/>
                  </a:lnTo>
                  <a:lnTo>
                    <a:pt x="2197090" y="135177"/>
                  </a:lnTo>
                  <a:lnTo>
                    <a:pt x="2176666" y="97575"/>
                  </a:lnTo>
                  <a:lnTo>
                    <a:pt x="2149617" y="64817"/>
                  </a:lnTo>
                  <a:lnTo>
                    <a:pt x="2116836" y="37792"/>
                  </a:lnTo>
                  <a:lnTo>
                    <a:pt x="2079214" y="17389"/>
                  </a:lnTo>
                  <a:lnTo>
                    <a:pt x="2037641" y="4495"/>
                  </a:lnTo>
                  <a:lnTo>
                    <a:pt x="1993010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3019424" y="1083818"/>
              <a:ext cx="1485900" cy="38100"/>
            </a:xfrm>
            <a:custGeom>
              <a:avLst/>
              <a:gdLst/>
              <a:ahLst/>
              <a:cxnLst/>
              <a:rect l="l" t="t" r="r" b="b"/>
              <a:pathLst>
                <a:path w="1485900" h="38100">
                  <a:moveTo>
                    <a:pt x="148590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485900" y="3810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548ED4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265544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010" y="0"/>
                  </a:moveTo>
                  <a:lnTo>
                    <a:pt x="221361" y="0"/>
                  </a:lnTo>
                  <a:lnTo>
                    <a:pt x="176735" y="4495"/>
                  </a:lnTo>
                  <a:lnTo>
                    <a:pt x="135177" y="17389"/>
                  </a:lnTo>
                  <a:lnTo>
                    <a:pt x="97575" y="37792"/>
                  </a:lnTo>
                  <a:lnTo>
                    <a:pt x="64817" y="64817"/>
                  </a:lnTo>
                  <a:lnTo>
                    <a:pt x="37792" y="97575"/>
                  </a:lnTo>
                  <a:lnTo>
                    <a:pt x="17389" y="135177"/>
                  </a:lnTo>
                  <a:lnTo>
                    <a:pt x="4495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495" y="4225846"/>
                  </a:lnTo>
                  <a:lnTo>
                    <a:pt x="17389" y="4267404"/>
                  </a:lnTo>
                  <a:lnTo>
                    <a:pt x="37792" y="4305006"/>
                  </a:lnTo>
                  <a:lnTo>
                    <a:pt x="64817" y="4337764"/>
                  </a:lnTo>
                  <a:lnTo>
                    <a:pt x="97575" y="4364789"/>
                  </a:lnTo>
                  <a:lnTo>
                    <a:pt x="135177" y="4385192"/>
                  </a:lnTo>
                  <a:lnTo>
                    <a:pt x="176735" y="4398086"/>
                  </a:lnTo>
                  <a:lnTo>
                    <a:pt x="221361" y="4402582"/>
                  </a:lnTo>
                  <a:lnTo>
                    <a:pt x="1993010" y="4402582"/>
                  </a:lnTo>
                  <a:lnTo>
                    <a:pt x="2037641" y="4398086"/>
                  </a:lnTo>
                  <a:lnTo>
                    <a:pt x="2079214" y="4385192"/>
                  </a:lnTo>
                  <a:lnTo>
                    <a:pt x="2116836" y="4364789"/>
                  </a:lnTo>
                  <a:lnTo>
                    <a:pt x="2149617" y="4337764"/>
                  </a:lnTo>
                  <a:lnTo>
                    <a:pt x="2176666" y="4305006"/>
                  </a:lnTo>
                  <a:lnTo>
                    <a:pt x="2197090" y="4267404"/>
                  </a:lnTo>
                  <a:lnTo>
                    <a:pt x="2209998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09998" y="176735"/>
                  </a:lnTo>
                  <a:lnTo>
                    <a:pt x="2197090" y="135177"/>
                  </a:lnTo>
                  <a:lnTo>
                    <a:pt x="2176666" y="97575"/>
                  </a:lnTo>
                  <a:lnTo>
                    <a:pt x="2149617" y="64817"/>
                  </a:lnTo>
                  <a:lnTo>
                    <a:pt x="2116836" y="37792"/>
                  </a:lnTo>
                  <a:lnTo>
                    <a:pt x="2079214" y="17389"/>
                  </a:lnTo>
                  <a:lnTo>
                    <a:pt x="2037641" y="4495"/>
                  </a:lnTo>
                  <a:lnTo>
                    <a:pt x="1993010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6" name="object 4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59037" rIns="0" bIns="0" rtlCol="0">
            <a:spAutoFit/>
          </a:bodyPr>
          <a:lstStyle/>
          <a:p>
            <a:pPr marL="104139">
              <a:spcBef>
                <a:spcPts val="35"/>
              </a:spcBef>
            </a:pPr>
            <a:fld id="{81D60167-4931-47E6-BA6A-407CBD079E47}" type="slidenum">
              <a:rPr spc="-25" dirty="0">
                <a:solidFill>
                  <a:prstClr val="black"/>
                </a:solidFill>
              </a:rPr>
              <a:pPr marL="104139">
                <a:spcBef>
                  <a:spcPts val="35"/>
                </a:spcBef>
              </a:pPr>
              <a:t>17</a:t>
            </a:fld>
            <a:endParaRPr spc="-25" dirty="0">
              <a:solidFill>
                <a:prstClr val="black"/>
              </a:solidFill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036058" y="649351"/>
            <a:ext cx="2214880" cy="4403090"/>
            <a:chOff x="5036058" y="649351"/>
            <a:chExt cx="2214880" cy="440309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" name="object 12"/>
            <p:cNvSpPr/>
            <p:nvPr/>
          </p:nvSpPr>
          <p:spPr>
            <a:xfrm>
              <a:off x="5036058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8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8" y="4402582"/>
                  </a:lnTo>
                  <a:lnTo>
                    <a:pt x="2037763" y="4398086"/>
                  </a:lnTo>
                  <a:lnTo>
                    <a:pt x="2079321" y="4385192"/>
                  </a:lnTo>
                  <a:lnTo>
                    <a:pt x="2116923" y="4364789"/>
                  </a:lnTo>
                  <a:lnTo>
                    <a:pt x="2149681" y="4337764"/>
                  </a:lnTo>
                  <a:lnTo>
                    <a:pt x="2176706" y="4305006"/>
                  </a:lnTo>
                  <a:lnTo>
                    <a:pt x="2197109" y="4267404"/>
                  </a:lnTo>
                  <a:lnTo>
                    <a:pt x="2210003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10003" y="176735"/>
                  </a:lnTo>
                  <a:lnTo>
                    <a:pt x="2197109" y="135177"/>
                  </a:lnTo>
                  <a:lnTo>
                    <a:pt x="2176706" y="97575"/>
                  </a:lnTo>
                  <a:lnTo>
                    <a:pt x="2149681" y="64817"/>
                  </a:lnTo>
                  <a:lnTo>
                    <a:pt x="2116923" y="37792"/>
                  </a:lnTo>
                  <a:lnTo>
                    <a:pt x="2079321" y="17389"/>
                  </a:lnTo>
                  <a:lnTo>
                    <a:pt x="2037763" y="4495"/>
                  </a:lnTo>
                  <a:lnTo>
                    <a:pt x="1993138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5400167" y="1083818"/>
              <a:ext cx="1485900" cy="38100"/>
            </a:xfrm>
            <a:custGeom>
              <a:avLst/>
              <a:gdLst/>
              <a:ahLst/>
              <a:cxnLst/>
              <a:rect l="l" t="t" r="r" b="b"/>
              <a:pathLst>
                <a:path w="1485900" h="38100">
                  <a:moveTo>
                    <a:pt x="148590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485900" y="3810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548ED4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5036058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8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8" y="4402582"/>
                  </a:lnTo>
                  <a:lnTo>
                    <a:pt x="2037763" y="4398086"/>
                  </a:lnTo>
                  <a:lnTo>
                    <a:pt x="2079321" y="4385192"/>
                  </a:lnTo>
                  <a:lnTo>
                    <a:pt x="2116923" y="4364789"/>
                  </a:lnTo>
                  <a:lnTo>
                    <a:pt x="2149681" y="4337764"/>
                  </a:lnTo>
                  <a:lnTo>
                    <a:pt x="2176706" y="4305006"/>
                  </a:lnTo>
                  <a:lnTo>
                    <a:pt x="2197109" y="4267404"/>
                  </a:lnTo>
                  <a:lnTo>
                    <a:pt x="2210003" y="4225846"/>
                  </a:lnTo>
                  <a:lnTo>
                    <a:pt x="2214498" y="4181221"/>
                  </a:lnTo>
                  <a:lnTo>
                    <a:pt x="2214498" y="221361"/>
                  </a:lnTo>
                  <a:lnTo>
                    <a:pt x="2210003" y="176735"/>
                  </a:lnTo>
                  <a:lnTo>
                    <a:pt x="2197109" y="135177"/>
                  </a:lnTo>
                  <a:lnTo>
                    <a:pt x="2176706" y="97575"/>
                  </a:lnTo>
                  <a:lnTo>
                    <a:pt x="2149681" y="64817"/>
                  </a:lnTo>
                  <a:lnTo>
                    <a:pt x="2116923" y="37792"/>
                  </a:lnTo>
                  <a:lnTo>
                    <a:pt x="2079321" y="17389"/>
                  </a:lnTo>
                  <a:lnTo>
                    <a:pt x="2037763" y="4495"/>
                  </a:lnTo>
                  <a:lnTo>
                    <a:pt x="1993138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7416672" y="649351"/>
            <a:ext cx="2214880" cy="4403090"/>
            <a:chOff x="7416672" y="649351"/>
            <a:chExt cx="2214880" cy="440309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7" name="object 17"/>
            <p:cNvSpPr/>
            <p:nvPr/>
          </p:nvSpPr>
          <p:spPr>
            <a:xfrm>
              <a:off x="741667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7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7" y="4402582"/>
                  </a:lnTo>
                  <a:lnTo>
                    <a:pt x="2037768" y="4398086"/>
                  </a:lnTo>
                  <a:lnTo>
                    <a:pt x="2079341" y="4385192"/>
                  </a:lnTo>
                  <a:lnTo>
                    <a:pt x="2116963" y="4364789"/>
                  </a:lnTo>
                  <a:lnTo>
                    <a:pt x="2149744" y="4337764"/>
                  </a:lnTo>
                  <a:lnTo>
                    <a:pt x="2176793" y="4305006"/>
                  </a:lnTo>
                  <a:lnTo>
                    <a:pt x="2197217" y="4267404"/>
                  </a:lnTo>
                  <a:lnTo>
                    <a:pt x="2210125" y="4225846"/>
                  </a:lnTo>
                  <a:lnTo>
                    <a:pt x="2214626" y="4181221"/>
                  </a:lnTo>
                  <a:lnTo>
                    <a:pt x="2214626" y="221361"/>
                  </a:lnTo>
                  <a:lnTo>
                    <a:pt x="2210125" y="176735"/>
                  </a:lnTo>
                  <a:lnTo>
                    <a:pt x="2197217" y="135177"/>
                  </a:lnTo>
                  <a:lnTo>
                    <a:pt x="2176793" y="97575"/>
                  </a:lnTo>
                  <a:lnTo>
                    <a:pt x="2149744" y="64817"/>
                  </a:lnTo>
                  <a:lnTo>
                    <a:pt x="2116963" y="37792"/>
                  </a:lnTo>
                  <a:lnTo>
                    <a:pt x="2079341" y="17389"/>
                  </a:lnTo>
                  <a:lnTo>
                    <a:pt x="2037768" y="4495"/>
                  </a:lnTo>
                  <a:lnTo>
                    <a:pt x="1993137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7780781" y="1083818"/>
              <a:ext cx="1485900" cy="38100"/>
            </a:xfrm>
            <a:custGeom>
              <a:avLst/>
              <a:gdLst/>
              <a:ahLst/>
              <a:cxnLst/>
              <a:rect l="l" t="t" r="r" b="b"/>
              <a:pathLst>
                <a:path w="1485900" h="38100">
                  <a:moveTo>
                    <a:pt x="148590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485900" y="3810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548ED4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7416672" y="649351"/>
              <a:ext cx="2214880" cy="4403090"/>
            </a:xfrm>
            <a:custGeom>
              <a:avLst/>
              <a:gdLst/>
              <a:ahLst/>
              <a:cxnLst/>
              <a:rect l="l" t="t" r="r" b="b"/>
              <a:pathLst>
                <a:path w="2214879" h="4403090">
                  <a:moveTo>
                    <a:pt x="1993137" y="0"/>
                  </a:moveTo>
                  <a:lnTo>
                    <a:pt x="221487" y="0"/>
                  </a:lnTo>
                  <a:lnTo>
                    <a:pt x="176857" y="4495"/>
                  </a:lnTo>
                  <a:lnTo>
                    <a:pt x="135284" y="17389"/>
                  </a:lnTo>
                  <a:lnTo>
                    <a:pt x="97662" y="37792"/>
                  </a:lnTo>
                  <a:lnTo>
                    <a:pt x="64881" y="64817"/>
                  </a:lnTo>
                  <a:lnTo>
                    <a:pt x="37832" y="97575"/>
                  </a:lnTo>
                  <a:lnTo>
                    <a:pt x="17408" y="135177"/>
                  </a:lnTo>
                  <a:lnTo>
                    <a:pt x="4500" y="176735"/>
                  </a:lnTo>
                  <a:lnTo>
                    <a:pt x="0" y="221361"/>
                  </a:lnTo>
                  <a:lnTo>
                    <a:pt x="0" y="4181221"/>
                  </a:lnTo>
                  <a:lnTo>
                    <a:pt x="4500" y="4225846"/>
                  </a:lnTo>
                  <a:lnTo>
                    <a:pt x="17408" y="4267404"/>
                  </a:lnTo>
                  <a:lnTo>
                    <a:pt x="37832" y="4305006"/>
                  </a:lnTo>
                  <a:lnTo>
                    <a:pt x="64881" y="4337764"/>
                  </a:lnTo>
                  <a:lnTo>
                    <a:pt x="97662" y="4364789"/>
                  </a:lnTo>
                  <a:lnTo>
                    <a:pt x="135284" y="4385192"/>
                  </a:lnTo>
                  <a:lnTo>
                    <a:pt x="176857" y="4398086"/>
                  </a:lnTo>
                  <a:lnTo>
                    <a:pt x="221487" y="4402582"/>
                  </a:lnTo>
                  <a:lnTo>
                    <a:pt x="1993137" y="4402582"/>
                  </a:lnTo>
                  <a:lnTo>
                    <a:pt x="2037768" y="4398086"/>
                  </a:lnTo>
                  <a:lnTo>
                    <a:pt x="2079341" y="4385192"/>
                  </a:lnTo>
                  <a:lnTo>
                    <a:pt x="2116963" y="4364789"/>
                  </a:lnTo>
                  <a:lnTo>
                    <a:pt x="2149744" y="4337764"/>
                  </a:lnTo>
                  <a:lnTo>
                    <a:pt x="2176793" y="4305006"/>
                  </a:lnTo>
                  <a:lnTo>
                    <a:pt x="2197217" y="4267404"/>
                  </a:lnTo>
                  <a:lnTo>
                    <a:pt x="2210125" y="4225846"/>
                  </a:lnTo>
                  <a:lnTo>
                    <a:pt x="2214626" y="4181221"/>
                  </a:lnTo>
                  <a:lnTo>
                    <a:pt x="2214626" y="221361"/>
                  </a:lnTo>
                  <a:lnTo>
                    <a:pt x="2210125" y="176735"/>
                  </a:lnTo>
                  <a:lnTo>
                    <a:pt x="2197217" y="135177"/>
                  </a:lnTo>
                  <a:lnTo>
                    <a:pt x="2176793" y="97575"/>
                  </a:lnTo>
                  <a:lnTo>
                    <a:pt x="2149744" y="64817"/>
                  </a:lnTo>
                  <a:lnTo>
                    <a:pt x="2116963" y="37792"/>
                  </a:lnTo>
                  <a:lnTo>
                    <a:pt x="2079341" y="17389"/>
                  </a:lnTo>
                  <a:lnTo>
                    <a:pt x="2037768" y="4495"/>
                  </a:lnTo>
                  <a:lnTo>
                    <a:pt x="1993137" y="0"/>
                  </a:lnTo>
                  <a:close/>
                </a:path>
              </a:pathLst>
            </a:custGeom>
            <a:solidFill>
              <a:srgbClr val="D0D7E8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lIns="0" tIns="0" rIns="0" bIns="0" rtlCol="0"/>
            <a:lstStyle/>
            <a:p>
              <a:endParaRPr kern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21147" y="5229225"/>
            <a:ext cx="8890000" cy="1577355"/>
          </a:xfrm>
          <a:prstGeom prst="rect">
            <a:avLst/>
          </a:prstGeom>
          <a:solidFill>
            <a:srgbClr val="FFFFFF"/>
          </a:solidFill>
          <a:ln w="25400">
            <a:solidFill>
              <a:schemeClr val="accent6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0" tIns="38100" rIns="0" bIns="0" rtlCol="0">
            <a:spAutoFit/>
          </a:bodyPr>
          <a:lstStyle/>
          <a:p>
            <a:pPr marL="314325" marR="304800" indent="-1905" algn="ctr">
              <a:spcBef>
                <a:spcPts val="300"/>
              </a:spcBef>
            </a:pP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</a:t>
            </a:r>
            <a:r>
              <a:rPr sz="2000" i="1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поступающие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 err="1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</a:t>
            </a:r>
            <a:r>
              <a:rPr sz="2000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i="1" kern="0" spc="-50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округа</a:t>
            </a:r>
            <a:r>
              <a:rPr sz="2000" i="1" kern="0" spc="-75" dirty="0" smtClean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качестве</a:t>
            </a:r>
            <a:r>
              <a:rPr sz="2000" i="1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безвозмездных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поступлений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из</a:t>
            </a:r>
            <a:r>
              <a:rPr sz="2000" i="1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вышестоящих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бюджетов</a:t>
            </a:r>
            <a:r>
              <a:rPr sz="2000" i="1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(субвенции,</a:t>
            </a:r>
            <a:r>
              <a:rPr sz="2000" i="1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субсидии,</a:t>
            </a:r>
            <a:r>
              <a:rPr sz="2000" i="1" kern="0" spc="-8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иные</a:t>
            </a:r>
            <a:r>
              <a:rPr sz="2000" i="1" kern="0" spc="-6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МБТ),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имеют</a:t>
            </a:r>
            <a:r>
              <a:rPr sz="2000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целевой</a:t>
            </a:r>
            <a:r>
              <a:rPr sz="2000" i="1" kern="0" spc="-4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характер</a:t>
            </a:r>
            <a:r>
              <a:rPr sz="2000" i="1" kern="0" spc="-3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sz="2000" i="1" kern="0" spc="-3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000" b="1" i="1" kern="0" spc="-4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обязательном</a:t>
            </a:r>
            <a:r>
              <a:rPr sz="2000" b="1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порядке</a:t>
            </a:r>
            <a:r>
              <a:rPr sz="2000" b="1" i="1" kern="0" spc="-5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расходуются</a:t>
            </a:r>
            <a:r>
              <a:rPr sz="2000" b="1" i="1" kern="0" spc="-7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</a:t>
            </a:r>
            <a:r>
              <a:rPr sz="2000" b="1" i="1" kern="0" spc="-2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цели,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установленные</a:t>
            </a:r>
            <a:r>
              <a:rPr sz="2000" b="1" i="1" kern="0" spc="-6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</a:t>
            </a:r>
            <a:r>
              <a:rPr sz="2000" b="1" i="1" kern="0" spc="-25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предоставлении</a:t>
            </a:r>
            <a:r>
              <a:rPr sz="2000" b="1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указанных</a:t>
            </a:r>
            <a:r>
              <a:rPr sz="2000" b="1" i="1" kern="0" spc="-5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000" b="1" i="1" kern="0" spc="-10" dirty="0">
                <a:solidFill>
                  <a:sysClr val="windowText" lastClr="00000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</a:t>
            </a:r>
            <a:endParaRPr sz="2000" kern="0" dirty="0">
              <a:solidFill>
                <a:sysClr val="windowText" lastClr="00000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33400" y="112776"/>
            <a:ext cx="8823960" cy="4359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Прогноз безвозмездных поступлений, млн. рублей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886455" y="807465"/>
            <a:ext cx="178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 год</a:t>
            </a:r>
            <a:endParaRPr lang="ru-RU" sz="2400" u="sng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266057" y="807465"/>
            <a:ext cx="178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2027 год</a:t>
            </a:r>
            <a:endParaRPr lang="ru-RU" sz="2400" u="sng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652004" y="807465"/>
            <a:ext cx="178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2028 год</a:t>
            </a:r>
            <a:endParaRPr lang="ru-RU" sz="2400" u="sng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943542" y="1330685"/>
            <a:ext cx="1638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3 224,78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346448" y="1361488"/>
            <a:ext cx="1646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1 561,02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652004" y="1361488"/>
            <a:ext cx="173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1 523,53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63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4" name="Рисунок 63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344489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Дотации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344488" y="2733135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Субсидии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44488" y="3493006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Субвенции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344487" y="4288280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Иные МБТ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2721067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371,48</a:t>
            </a: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2736688" y="2734321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1 599,61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2701995" y="3511939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1 165,68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2712003" y="4294412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88,02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5101808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154,47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7482805" y="1965341"/>
            <a:ext cx="2082614" cy="64755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159,48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5128481" y="2734321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156,60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7476089" y="2733134"/>
            <a:ext cx="2082614" cy="65836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107,23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5089848" y="3492680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1 164,51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7489894" y="3492680"/>
            <a:ext cx="2107299" cy="6629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1 171,32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5089847" y="4288281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85,44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7470462" y="4294411"/>
            <a:ext cx="2107299" cy="650747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85,50</a:t>
            </a:r>
            <a:endParaRPr lang="ru-RU" sz="24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18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833336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492624297"/>
              </p:ext>
            </p:extLst>
          </p:nvPr>
        </p:nvGraphicFramePr>
        <p:xfrm>
          <a:off x="172087" y="683736"/>
          <a:ext cx="4773293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" name="object 30"/>
          <p:cNvSpPr/>
          <p:nvPr/>
        </p:nvSpPr>
        <p:spPr>
          <a:xfrm>
            <a:off x="776536" y="715386"/>
            <a:ext cx="3404870" cy="1128395"/>
          </a:xfrm>
          <a:custGeom>
            <a:avLst/>
            <a:gdLst/>
            <a:ahLst/>
            <a:cxnLst/>
            <a:rect l="l" t="t" r="r" b="b"/>
            <a:pathLst>
              <a:path w="2336800" h="1128395">
                <a:moveTo>
                  <a:pt x="1168273" y="0"/>
                </a:moveTo>
                <a:lnTo>
                  <a:pt x="1104166" y="834"/>
                </a:lnTo>
                <a:lnTo>
                  <a:pt x="1040965" y="3310"/>
                </a:lnTo>
                <a:lnTo>
                  <a:pt x="978756" y="7384"/>
                </a:lnTo>
                <a:lnTo>
                  <a:pt x="917630" y="13013"/>
                </a:lnTo>
                <a:lnTo>
                  <a:pt x="857676" y="20153"/>
                </a:lnTo>
                <a:lnTo>
                  <a:pt x="798982" y="28762"/>
                </a:lnTo>
                <a:lnTo>
                  <a:pt x="741638" y="38798"/>
                </a:lnTo>
                <a:lnTo>
                  <a:pt x="685732" y="50215"/>
                </a:lnTo>
                <a:lnTo>
                  <a:pt x="631354" y="62973"/>
                </a:lnTo>
                <a:lnTo>
                  <a:pt x="578593" y="77027"/>
                </a:lnTo>
                <a:lnTo>
                  <a:pt x="527537" y="92335"/>
                </a:lnTo>
                <a:lnTo>
                  <a:pt x="478276" y="108854"/>
                </a:lnTo>
                <a:lnTo>
                  <a:pt x="430900" y="126540"/>
                </a:lnTo>
                <a:lnTo>
                  <a:pt x="385495" y="145350"/>
                </a:lnTo>
                <a:lnTo>
                  <a:pt x="342153" y="165242"/>
                </a:lnTo>
                <a:lnTo>
                  <a:pt x="300962" y="186173"/>
                </a:lnTo>
                <a:lnTo>
                  <a:pt x="262011" y="208099"/>
                </a:lnTo>
                <a:lnTo>
                  <a:pt x="225389" y="230977"/>
                </a:lnTo>
                <a:lnTo>
                  <a:pt x="191185" y="254764"/>
                </a:lnTo>
                <a:lnTo>
                  <a:pt x="159488" y="279418"/>
                </a:lnTo>
                <a:lnTo>
                  <a:pt x="130387" y="304895"/>
                </a:lnTo>
                <a:lnTo>
                  <a:pt x="80330" y="358147"/>
                </a:lnTo>
                <a:lnTo>
                  <a:pt x="41727" y="414175"/>
                </a:lnTo>
                <a:lnTo>
                  <a:pt x="15288" y="472636"/>
                </a:lnTo>
                <a:lnTo>
                  <a:pt x="1728" y="533184"/>
                </a:lnTo>
                <a:lnTo>
                  <a:pt x="0" y="564134"/>
                </a:lnTo>
                <a:lnTo>
                  <a:pt x="1728" y="595083"/>
                </a:lnTo>
                <a:lnTo>
                  <a:pt x="15288" y="655631"/>
                </a:lnTo>
                <a:lnTo>
                  <a:pt x="41727" y="714092"/>
                </a:lnTo>
                <a:lnTo>
                  <a:pt x="80330" y="770120"/>
                </a:lnTo>
                <a:lnTo>
                  <a:pt x="130387" y="823372"/>
                </a:lnTo>
                <a:lnTo>
                  <a:pt x="159488" y="848849"/>
                </a:lnTo>
                <a:lnTo>
                  <a:pt x="191185" y="873503"/>
                </a:lnTo>
                <a:lnTo>
                  <a:pt x="225389" y="897290"/>
                </a:lnTo>
                <a:lnTo>
                  <a:pt x="262011" y="920168"/>
                </a:lnTo>
                <a:lnTo>
                  <a:pt x="300962" y="942094"/>
                </a:lnTo>
                <a:lnTo>
                  <a:pt x="342153" y="963025"/>
                </a:lnTo>
                <a:lnTo>
                  <a:pt x="385495" y="982917"/>
                </a:lnTo>
                <a:lnTo>
                  <a:pt x="430900" y="1001727"/>
                </a:lnTo>
                <a:lnTo>
                  <a:pt x="478276" y="1019413"/>
                </a:lnTo>
                <a:lnTo>
                  <a:pt x="527537" y="1035932"/>
                </a:lnTo>
                <a:lnTo>
                  <a:pt x="578593" y="1051240"/>
                </a:lnTo>
                <a:lnTo>
                  <a:pt x="631354" y="1065294"/>
                </a:lnTo>
                <a:lnTo>
                  <a:pt x="685732" y="1078052"/>
                </a:lnTo>
                <a:lnTo>
                  <a:pt x="741638" y="1089469"/>
                </a:lnTo>
                <a:lnTo>
                  <a:pt x="798982" y="1099505"/>
                </a:lnTo>
                <a:lnTo>
                  <a:pt x="857676" y="1108114"/>
                </a:lnTo>
                <a:lnTo>
                  <a:pt x="917630" y="1115254"/>
                </a:lnTo>
                <a:lnTo>
                  <a:pt x="978756" y="1120883"/>
                </a:lnTo>
                <a:lnTo>
                  <a:pt x="1040965" y="1124957"/>
                </a:lnTo>
                <a:lnTo>
                  <a:pt x="1104166" y="1127433"/>
                </a:lnTo>
                <a:lnTo>
                  <a:pt x="1168273" y="1128268"/>
                </a:lnTo>
                <a:lnTo>
                  <a:pt x="1232367" y="1127433"/>
                </a:lnTo>
                <a:lnTo>
                  <a:pt x="1295558" y="1124957"/>
                </a:lnTo>
                <a:lnTo>
                  <a:pt x="1357758" y="1120883"/>
                </a:lnTo>
                <a:lnTo>
                  <a:pt x="1418877" y="1115254"/>
                </a:lnTo>
                <a:lnTo>
                  <a:pt x="1478825" y="1108114"/>
                </a:lnTo>
                <a:lnTo>
                  <a:pt x="1537514" y="1099505"/>
                </a:lnTo>
                <a:lnTo>
                  <a:pt x="1594855" y="1089469"/>
                </a:lnTo>
                <a:lnTo>
                  <a:pt x="1650758" y="1078052"/>
                </a:lnTo>
                <a:lnTo>
                  <a:pt x="1705135" y="1065294"/>
                </a:lnTo>
                <a:lnTo>
                  <a:pt x="1757896" y="1051240"/>
                </a:lnTo>
                <a:lnTo>
                  <a:pt x="1808952" y="1035932"/>
                </a:lnTo>
                <a:lnTo>
                  <a:pt x="1858214" y="1019413"/>
                </a:lnTo>
                <a:lnTo>
                  <a:pt x="1905592" y="1001727"/>
                </a:lnTo>
                <a:lnTo>
                  <a:pt x="1950999" y="982917"/>
                </a:lnTo>
                <a:lnTo>
                  <a:pt x="1994344" y="963025"/>
                </a:lnTo>
                <a:lnTo>
                  <a:pt x="2035539" y="942094"/>
                </a:lnTo>
                <a:lnTo>
                  <a:pt x="2074493" y="920168"/>
                </a:lnTo>
                <a:lnTo>
                  <a:pt x="2111119" y="897290"/>
                </a:lnTo>
                <a:lnTo>
                  <a:pt x="2145328" y="873503"/>
                </a:lnTo>
                <a:lnTo>
                  <a:pt x="2177029" y="848849"/>
                </a:lnTo>
                <a:lnTo>
                  <a:pt x="2206134" y="823372"/>
                </a:lnTo>
                <a:lnTo>
                  <a:pt x="2256199" y="770120"/>
                </a:lnTo>
                <a:lnTo>
                  <a:pt x="2294810" y="714092"/>
                </a:lnTo>
                <a:lnTo>
                  <a:pt x="2321253" y="655631"/>
                </a:lnTo>
                <a:lnTo>
                  <a:pt x="2334817" y="595083"/>
                </a:lnTo>
                <a:lnTo>
                  <a:pt x="2336546" y="564134"/>
                </a:lnTo>
                <a:lnTo>
                  <a:pt x="2334817" y="533184"/>
                </a:lnTo>
                <a:lnTo>
                  <a:pt x="2321253" y="472636"/>
                </a:lnTo>
                <a:lnTo>
                  <a:pt x="2294810" y="414175"/>
                </a:lnTo>
                <a:lnTo>
                  <a:pt x="2256199" y="358147"/>
                </a:lnTo>
                <a:lnTo>
                  <a:pt x="2206134" y="304895"/>
                </a:lnTo>
                <a:lnTo>
                  <a:pt x="2177029" y="279418"/>
                </a:lnTo>
                <a:lnTo>
                  <a:pt x="2145328" y="254764"/>
                </a:lnTo>
                <a:lnTo>
                  <a:pt x="2111119" y="230977"/>
                </a:lnTo>
                <a:lnTo>
                  <a:pt x="2074493" y="208099"/>
                </a:lnTo>
                <a:lnTo>
                  <a:pt x="2035539" y="186173"/>
                </a:lnTo>
                <a:lnTo>
                  <a:pt x="1994344" y="165242"/>
                </a:lnTo>
                <a:lnTo>
                  <a:pt x="1950999" y="145350"/>
                </a:lnTo>
                <a:lnTo>
                  <a:pt x="1905592" y="126540"/>
                </a:lnTo>
                <a:lnTo>
                  <a:pt x="1858214" y="108854"/>
                </a:lnTo>
                <a:lnTo>
                  <a:pt x="1808952" y="92335"/>
                </a:lnTo>
                <a:lnTo>
                  <a:pt x="1757896" y="77027"/>
                </a:lnTo>
                <a:lnTo>
                  <a:pt x="1705135" y="62973"/>
                </a:lnTo>
                <a:lnTo>
                  <a:pt x="1650758" y="50215"/>
                </a:lnTo>
                <a:lnTo>
                  <a:pt x="1594855" y="38798"/>
                </a:lnTo>
                <a:lnTo>
                  <a:pt x="1537514" y="28762"/>
                </a:lnTo>
                <a:lnTo>
                  <a:pt x="1478825" y="20153"/>
                </a:lnTo>
                <a:lnTo>
                  <a:pt x="1418877" y="13013"/>
                </a:lnTo>
                <a:lnTo>
                  <a:pt x="1357758" y="7384"/>
                </a:lnTo>
                <a:lnTo>
                  <a:pt x="1295558" y="3310"/>
                </a:lnTo>
                <a:lnTo>
                  <a:pt x="1232367" y="834"/>
                </a:lnTo>
                <a:lnTo>
                  <a:pt x="1168273" y="0"/>
                </a:lnTo>
                <a:close/>
              </a:path>
            </a:pathLst>
          </a:custGeom>
          <a:solidFill>
            <a:srgbClr val="EBF0D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endParaRPr kern="0" smtClean="0">
              <a:solidFill>
                <a:sysClr val="windowText" lastClr="000000"/>
              </a:solidFill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title"/>
          </p:nvPr>
        </p:nvSpPr>
        <p:spPr>
          <a:xfrm>
            <a:off x="1047650" y="1057408"/>
            <a:ext cx="2862642" cy="444352"/>
          </a:xfrm>
          <a:prstGeom prst="rect">
            <a:avLst/>
          </a:prstGeom>
        </p:spPr>
        <p:txBody>
          <a:bodyPr vert="horz" wrap="none" lIns="0" tIns="13335" rIns="0" bIns="0" rtlCol="0" anchor="ctr" anchorCtr="0">
            <a:spAutoFit/>
          </a:bodyPr>
          <a:lstStyle/>
          <a:p>
            <a:pPr marL="12700" marR="5080" indent="0">
              <a:lnSpc>
                <a:spcPct val="100000"/>
              </a:lnSpc>
              <a:spcBef>
                <a:spcPts val="105"/>
              </a:spcBef>
              <a:buNone/>
            </a:pPr>
            <a:r>
              <a:rPr sz="2600" spc="-10" dirty="0" err="1">
                <a:solidFill>
                  <a:srgbClr val="974707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Ресурсы</a:t>
            </a:r>
            <a:r>
              <a:rPr sz="2600" spc="-10" dirty="0">
                <a:solidFill>
                  <a:srgbClr val="974707"/>
                </a:solidFill>
              </a:rPr>
              <a:t> </a:t>
            </a:r>
            <a:r>
              <a:rPr lang="ru-RU" sz="2800" dirty="0" smtClean="0">
                <a:solidFill>
                  <a:srgbClr val="9747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5 298,17</a:t>
            </a:r>
            <a:endParaRPr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745088" y="736091"/>
            <a:ext cx="3312368" cy="1128395"/>
          </a:xfrm>
          <a:custGeom>
            <a:avLst/>
            <a:gdLst/>
            <a:ahLst/>
            <a:cxnLst/>
            <a:rect l="l" t="t" r="r" b="b"/>
            <a:pathLst>
              <a:path w="2336800" h="1128395">
                <a:moveTo>
                  <a:pt x="1168400" y="0"/>
                </a:moveTo>
                <a:lnTo>
                  <a:pt x="1104293" y="834"/>
                </a:lnTo>
                <a:lnTo>
                  <a:pt x="1041090" y="3310"/>
                </a:lnTo>
                <a:lnTo>
                  <a:pt x="978880" y="7384"/>
                </a:lnTo>
                <a:lnTo>
                  <a:pt x="917751" y="13013"/>
                </a:lnTo>
                <a:lnTo>
                  <a:pt x="857793" y="20153"/>
                </a:lnTo>
                <a:lnTo>
                  <a:pt x="799096" y="28762"/>
                </a:lnTo>
                <a:lnTo>
                  <a:pt x="741747" y="38798"/>
                </a:lnTo>
                <a:lnTo>
                  <a:pt x="685837" y="50215"/>
                </a:lnTo>
                <a:lnTo>
                  <a:pt x="631454" y="62973"/>
                </a:lnTo>
                <a:lnTo>
                  <a:pt x="578687" y="77027"/>
                </a:lnTo>
                <a:lnTo>
                  <a:pt x="527625" y="92335"/>
                </a:lnTo>
                <a:lnTo>
                  <a:pt x="478359" y="108854"/>
                </a:lnTo>
                <a:lnTo>
                  <a:pt x="430976" y="126540"/>
                </a:lnTo>
                <a:lnTo>
                  <a:pt x="385565" y="145350"/>
                </a:lnTo>
                <a:lnTo>
                  <a:pt x="342217" y="165242"/>
                </a:lnTo>
                <a:lnTo>
                  <a:pt x="301019" y="186173"/>
                </a:lnTo>
                <a:lnTo>
                  <a:pt x="262062" y="208099"/>
                </a:lnTo>
                <a:lnTo>
                  <a:pt x="225434" y="230977"/>
                </a:lnTo>
                <a:lnTo>
                  <a:pt x="191224" y="254764"/>
                </a:lnTo>
                <a:lnTo>
                  <a:pt x="159521" y="279418"/>
                </a:lnTo>
                <a:lnTo>
                  <a:pt x="130415" y="304895"/>
                </a:lnTo>
                <a:lnTo>
                  <a:pt x="80348" y="358147"/>
                </a:lnTo>
                <a:lnTo>
                  <a:pt x="41736" y="414175"/>
                </a:lnTo>
                <a:lnTo>
                  <a:pt x="15292" y="472636"/>
                </a:lnTo>
                <a:lnTo>
                  <a:pt x="1728" y="533184"/>
                </a:lnTo>
                <a:lnTo>
                  <a:pt x="0" y="564134"/>
                </a:lnTo>
                <a:lnTo>
                  <a:pt x="1728" y="595083"/>
                </a:lnTo>
                <a:lnTo>
                  <a:pt x="15292" y="655631"/>
                </a:lnTo>
                <a:lnTo>
                  <a:pt x="41736" y="714092"/>
                </a:lnTo>
                <a:lnTo>
                  <a:pt x="80348" y="770120"/>
                </a:lnTo>
                <a:lnTo>
                  <a:pt x="130415" y="823372"/>
                </a:lnTo>
                <a:lnTo>
                  <a:pt x="159521" y="848849"/>
                </a:lnTo>
                <a:lnTo>
                  <a:pt x="191224" y="873503"/>
                </a:lnTo>
                <a:lnTo>
                  <a:pt x="225434" y="897290"/>
                </a:lnTo>
                <a:lnTo>
                  <a:pt x="262062" y="920168"/>
                </a:lnTo>
                <a:lnTo>
                  <a:pt x="301019" y="942094"/>
                </a:lnTo>
                <a:lnTo>
                  <a:pt x="342217" y="963025"/>
                </a:lnTo>
                <a:lnTo>
                  <a:pt x="385565" y="982917"/>
                </a:lnTo>
                <a:lnTo>
                  <a:pt x="430976" y="1001727"/>
                </a:lnTo>
                <a:lnTo>
                  <a:pt x="478359" y="1019413"/>
                </a:lnTo>
                <a:lnTo>
                  <a:pt x="527625" y="1035932"/>
                </a:lnTo>
                <a:lnTo>
                  <a:pt x="578687" y="1051240"/>
                </a:lnTo>
                <a:lnTo>
                  <a:pt x="631454" y="1065294"/>
                </a:lnTo>
                <a:lnTo>
                  <a:pt x="685837" y="1078052"/>
                </a:lnTo>
                <a:lnTo>
                  <a:pt x="741747" y="1089469"/>
                </a:lnTo>
                <a:lnTo>
                  <a:pt x="799096" y="1099505"/>
                </a:lnTo>
                <a:lnTo>
                  <a:pt x="857793" y="1108114"/>
                </a:lnTo>
                <a:lnTo>
                  <a:pt x="917751" y="1115254"/>
                </a:lnTo>
                <a:lnTo>
                  <a:pt x="978880" y="1120883"/>
                </a:lnTo>
                <a:lnTo>
                  <a:pt x="1041090" y="1124957"/>
                </a:lnTo>
                <a:lnTo>
                  <a:pt x="1104293" y="1127433"/>
                </a:lnTo>
                <a:lnTo>
                  <a:pt x="1168400" y="1128268"/>
                </a:lnTo>
                <a:lnTo>
                  <a:pt x="1232494" y="1127433"/>
                </a:lnTo>
                <a:lnTo>
                  <a:pt x="1295685" y="1124957"/>
                </a:lnTo>
                <a:lnTo>
                  <a:pt x="1357885" y="1120883"/>
                </a:lnTo>
                <a:lnTo>
                  <a:pt x="1419004" y="1115254"/>
                </a:lnTo>
                <a:lnTo>
                  <a:pt x="1478952" y="1108114"/>
                </a:lnTo>
                <a:lnTo>
                  <a:pt x="1537641" y="1099505"/>
                </a:lnTo>
                <a:lnTo>
                  <a:pt x="1594982" y="1089469"/>
                </a:lnTo>
                <a:lnTo>
                  <a:pt x="1650885" y="1078052"/>
                </a:lnTo>
                <a:lnTo>
                  <a:pt x="1705262" y="1065294"/>
                </a:lnTo>
                <a:lnTo>
                  <a:pt x="1758023" y="1051240"/>
                </a:lnTo>
                <a:lnTo>
                  <a:pt x="1809079" y="1035932"/>
                </a:lnTo>
                <a:lnTo>
                  <a:pt x="1858341" y="1019413"/>
                </a:lnTo>
                <a:lnTo>
                  <a:pt x="1905719" y="1001727"/>
                </a:lnTo>
                <a:lnTo>
                  <a:pt x="1951126" y="982917"/>
                </a:lnTo>
                <a:lnTo>
                  <a:pt x="1994471" y="963025"/>
                </a:lnTo>
                <a:lnTo>
                  <a:pt x="2035666" y="942094"/>
                </a:lnTo>
                <a:lnTo>
                  <a:pt x="2074620" y="920168"/>
                </a:lnTo>
                <a:lnTo>
                  <a:pt x="2111246" y="897290"/>
                </a:lnTo>
                <a:lnTo>
                  <a:pt x="2145455" y="873503"/>
                </a:lnTo>
                <a:lnTo>
                  <a:pt x="2177156" y="848849"/>
                </a:lnTo>
                <a:lnTo>
                  <a:pt x="2206261" y="823372"/>
                </a:lnTo>
                <a:lnTo>
                  <a:pt x="2256326" y="770120"/>
                </a:lnTo>
                <a:lnTo>
                  <a:pt x="2294937" y="714092"/>
                </a:lnTo>
                <a:lnTo>
                  <a:pt x="2321380" y="655631"/>
                </a:lnTo>
                <a:lnTo>
                  <a:pt x="2334944" y="595083"/>
                </a:lnTo>
                <a:lnTo>
                  <a:pt x="2336673" y="564134"/>
                </a:lnTo>
                <a:lnTo>
                  <a:pt x="2334944" y="533184"/>
                </a:lnTo>
                <a:lnTo>
                  <a:pt x="2321380" y="472636"/>
                </a:lnTo>
                <a:lnTo>
                  <a:pt x="2294937" y="414175"/>
                </a:lnTo>
                <a:lnTo>
                  <a:pt x="2256326" y="358147"/>
                </a:lnTo>
                <a:lnTo>
                  <a:pt x="2206261" y="304895"/>
                </a:lnTo>
                <a:lnTo>
                  <a:pt x="2177156" y="279418"/>
                </a:lnTo>
                <a:lnTo>
                  <a:pt x="2145455" y="254764"/>
                </a:lnTo>
                <a:lnTo>
                  <a:pt x="2111246" y="230977"/>
                </a:lnTo>
                <a:lnTo>
                  <a:pt x="2074620" y="208099"/>
                </a:lnTo>
                <a:lnTo>
                  <a:pt x="2035666" y="186173"/>
                </a:lnTo>
                <a:lnTo>
                  <a:pt x="1994471" y="165242"/>
                </a:lnTo>
                <a:lnTo>
                  <a:pt x="1951126" y="145350"/>
                </a:lnTo>
                <a:lnTo>
                  <a:pt x="1905719" y="126540"/>
                </a:lnTo>
                <a:lnTo>
                  <a:pt x="1858341" y="108854"/>
                </a:lnTo>
                <a:lnTo>
                  <a:pt x="1809079" y="92335"/>
                </a:lnTo>
                <a:lnTo>
                  <a:pt x="1758023" y="77027"/>
                </a:lnTo>
                <a:lnTo>
                  <a:pt x="1705262" y="62973"/>
                </a:lnTo>
                <a:lnTo>
                  <a:pt x="1650885" y="50215"/>
                </a:lnTo>
                <a:lnTo>
                  <a:pt x="1594982" y="38798"/>
                </a:lnTo>
                <a:lnTo>
                  <a:pt x="1537641" y="28762"/>
                </a:lnTo>
                <a:lnTo>
                  <a:pt x="1478952" y="20153"/>
                </a:lnTo>
                <a:lnTo>
                  <a:pt x="1419004" y="13013"/>
                </a:lnTo>
                <a:lnTo>
                  <a:pt x="1357885" y="7384"/>
                </a:lnTo>
                <a:lnTo>
                  <a:pt x="1295685" y="3310"/>
                </a:lnTo>
                <a:lnTo>
                  <a:pt x="1232494" y="834"/>
                </a:lnTo>
                <a:lnTo>
                  <a:pt x="1168400" y="0"/>
                </a:lnTo>
                <a:close/>
              </a:path>
            </a:pathLst>
          </a:custGeom>
          <a:solidFill>
            <a:srgbClr val="EBF0D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rtlCol="0"/>
          <a:lstStyle/>
          <a:p>
            <a:endParaRPr kern="0">
              <a:solidFill>
                <a:sysClr val="windowText" lastClr="000000"/>
              </a:solidFill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024785" y="1057408"/>
            <a:ext cx="2844368" cy="444352"/>
          </a:xfrm>
          <a:prstGeom prst="rect">
            <a:avLst/>
          </a:prstGeom>
          <a:effectLst/>
        </p:spPr>
        <p:txBody>
          <a:bodyPr vert="horz" wrap="none" lIns="0" tIns="13335" rIns="0" bIns="0" rtlCol="0" anchor="ctr" anchorCtr="0">
            <a:spAutoFit/>
          </a:bodyPr>
          <a:lstStyle>
            <a:lvl1pPr marL="12700" marR="5080" indent="0" algn="r">
              <a:lnSpc>
                <a:spcPct val="100000"/>
              </a:lnSpc>
              <a:spcBef>
                <a:spcPts val="105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 sz="2600" b="1" i="0" spc="-10">
                <a:solidFill>
                  <a:srgbClr val="974707"/>
                </a:soli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r>
              <a:rPr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5 298,17</a:t>
            </a:r>
            <a:endParaRPr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33400" y="112776"/>
            <a:ext cx="8823960" cy="397972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800" b="1" spc="-100" dirty="0" smtClean="0">
                <a:solidFill>
                  <a:srgbClr val="7E6BC9">
                    <a:lumMod val="75000"/>
                  </a:srgbClr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Структура бюджета округа на 2026 год, млн. рублей</a:t>
            </a:r>
            <a:endParaRPr lang="ru" sz="2800" b="1" spc="-100" dirty="0">
              <a:solidFill>
                <a:srgbClr val="7E6BC9">
                  <a:lumMod val="75000"/>
                </a:srgbClr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47" name="Группа 46"/>
          <p:cNvGrpSpPr/>
          <p:nvPr/>
        </p:nvGrpSpPr>
        <p:grpSpPr>
          <a:xfrm>
            <a:off x="2876546" y="4229725"/>
            <a:ext cx="4137668" cy="2344145"/>
            <a:chOff x="5484495" y="1843781"/>
            <a:chExt cx="4421505" cy="3192461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5484495" y="1843781"/>
              <a:ext cx="4421505" cy="3192461"/>
              <a:chOff x="4635951" y="5264404"/>
              <a:chExt cx="4421505" cy="3192461"/>
            </a:xfrm>
          </p:grpSpPr>
          <p:grpSp>
            <p:nvGrpSpPr>
              <p:cNvPr id="44" name="Группа 43"/>
              <p:cNvGrpSpPr/>
              <p:nvPr/>
            </p:nvGrpSpPr>
            <p:grpSpPr>
              <a:xfrm>
                <a:off x="4635951" y="5264404"/>
                <a:ext cx="4421505" cy="3192461"/>
                <a:chOff x="4552003" y="5261769"/>
                <a:chExt cx="4421505" cy="3192461"/>
              </a:xfrm>
            </p:grpSpPr>
            <p:grpSp>
              <p:nvGrpSpPr>
                <p:cNvPr id="42" name="Группа 41"/>
                <p:cNvGrpSpPr/>
                <p:nvPr/>
              </p:nvGrpSpPr>
              <p:grpSpPr>
                <a:xfrm>
                  <a:off x="4552003" y="5261769"/>
                  <a:ext cx="4421505" cy="3192461"/>
                  <a:chOff x="5000764" y="5059426"/>
                  <a:chExt cx="4421505" cy="3192461"/>
                </a:xfrm>
              </p:grpSpPr>
              <p:grpSp>
                <p:nvGrpSpPr>
                  <p:cNvPr id="41" name="Группа 40"/>
                  <p:cNvGrpSpPr/>
                  <p:nvPr/>
                </p:nvGrpSpPr>
                <p:grpSpPr>
                  <a:xfrm>
                    <a:off x="5000764" y="5059426"/>
                    <a:ext cx="4421505" cy="3192461"/>
                    <a:chOff x="5045773" y="2911056"/>
                    <a:chExt cx="4421505" cy="3192461"/>
                  </a:xfrm>
                </p:grpSpPr>
                <p:pic>
                  <p:nvPicPr>
                    <p:cNvPr id="3" name="object 3"/>
                    <p:cNvPicPr/>
                    <p:nvPr/>
                  </p:nvPicPr>
                  <p:blipFill>
                    <a:blip r:embed="rId3" cstate="print"/>
                    <a:stretch>
                      <a:fillRect/>
                    </a:stretch>
                  </p:blipFill>
                  <p:spPr>
                    <a:xfrm>
                      <a:off x="5045773" y="2911056"/>
                      <a:ext cx="4421505" cy="3192461"/>
                    </a:xfrm>
                    <a:prstGeom prst="rect">
                      <a:avLst/>
                    </a:prstGeom>
                  </p:spPr>
                </p:pic>
                <p:grpSp>
                  <p:nvGrpSpPr>
                    <p:cNvPr id="21" name="Группа 20"/>
                    <p:cNvGrpSpPr/>
                    <p:nvPr/>
                  </p:nvGrpSpPr>
                  <p:grpSpPr>
                    <a:xfrm>
                      <a:off x="6753331" y="4995103"/>
                      <a:ext cx="1006896" cy="855778"/>
                      <a:chOff x="4686024" y="5675627"/>
                      <a:chExt cx="1006896" cy="855778"/>
                    </a:xfrm>
                  </p:grpSpPr>
                  <p:sp>
                    <p:nvSpPr>
                      <p:cNvPr id="27" name="object 27"/>
                      <p:cNvSpPr/>
                      <p:nvPr/>
                    </p:nvSpPr>
                    <p:spPr>
                      <a:xfrm>
                        <a:off x="4736973" y="5723470"/>
                        <a:ext cx="864235" cy="760095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864235" h="760095">
                            <a:moveTo>
                              <a:pt x="864108" y="379933"/>
                            </a:moveTo>
                            <a:lnTo>
                              <a:pt x="861199" y="335635"/>
                            </a:lnTo>
                            <a:lnTo>
                              <a:pt x="852690" y="292823"/>
                            </a:lnTo>
                            <a:lnTo>
                              <a:pt x="838911" y="251802"/>
                            </a:lnTo>
                            <a:lnTo>
                              <a:pt x="820191" y="212852"/>
                            </a:lnTo>
                            <a:lnTo>
                              <a:pt x="796836" y="176263"/>
                            </a:lnTo>
                            <a:lnTo>
                              <a:pt x="769188" y="142316"/>
                            </a:lnTo>
                            <a:lnTo>
                              <a:pt x="737565" y="111290"/>
                            </a:lnTo>
                            <a:lnTo>
                              <a:pt x="702284" y="83477"/>
                            </a:lnTo>
                            <a:lnTo>
                              <a:pt x="663676" y="59156"/>
                            </a:lnTo>
                            <a:lnTo>
                              <a:pt x="622058" y="38620"/>
                            </a:lnTo>
                            <a:lnTo>
                              <a:pt x="577773" y="22161"/>
                            </a:lnTo>
                            <a:lnTo>
                              <a:pt x="531114" y="10045"/>
                            </a:lnTo>
                            <a:lnTo>
                              <a:pt x="482434" y="2565"/>
                            </a:lnTo>
                            <a:lnTo>
                              <a:pt x="432054" y="0"/>
                            </a:lnTo>
                            <a:lnTo>
                              <a:pt x="381660" y="2565"/>
                            </a:lnTo>
                            <a:lnTo>
                              <a:pt x="332981" y="10045"/>
                            </a:lnTo>
                            <a:lnTo>
                              <a:pt x="286321" y="22161"/>
                            </a:lnTo>
                            <a:lnTo>
                              <a:pt x="242036" y="38620"/>
                            </a:lnTo>
                            <a:lnTo>
                              <a:pt x="200418" y="59156"/>
                            </a:lnTo>
                            <a:lnTo>
                              <a:pt x="161810" y="83477"/>
                            </a:lnTo>
                            <a:lnTo>
                              <a:pt x="126530" y="111290"/>
                            </a:lnTo>
                            <a:lnTo>
                              <a:pt x="94907" y="142316"/>
                            </a:lnTo>
                            <a:lnTo>
                              <a:pt x="67259" y="176263"/>
                            </a:lnTo>
                            <a:lnTo>
                              <a:pt x="43903" y="212852"/>
                            </a:lnTo>
                            <a:lnTo>
                              <a:pt x="25184" y="251802"/>
                            </a:lnTo>
                            <a:lnTo>
                              <a:pt x="11404" y="292823"/>
                            </a:lnTo>
                            <a:lnTo>
                              <a:pt x="2895" y="335635"/>
                            </a:lnTo>
                            <a:lnTo>
                              <a:pt x="0" y="379933"/>
                            </a:lnTo>
                            <a:lnTo>
                              <a:pt x="2895" y="424256"/>
                            </a:lnTo>
                            <a:lnTo>
                              <a:pt x="11404" y="467055"/>
                            </a:lnTo>
                            <a:lnTo>
                              <a:pt x="25184" y="508076"/>
                            </a:lnTo>
                            <a:lnTo>
                              <a:pt x="43903" y="547027"/>
                            </a:lnTo>
                            <a:lnTo>
                              <a:pt x="67259" y="583628"/>
                            </a:lnTo>
                            <a:lnTo>
                              <a:pt x="94907" y="617575"/>
                            </a:lnTo>
                            <a:lnTo>
                              <a:pt x="126530" y="648601"/>
                            </a:lnTo>
                            <a:lnTo>
                              <a:pt x="161810" y="676414"/>
                            </a:lnTo>
                            <a:lnTo>
                              <a:pt x="200418" y="700735"/>
                            </a:lnTo>
                            <a:lnTo>
                              <a:pt x="242036" y="721271"/>
                            </a:lnTo>
                            <a:lnTo>
                              <a:pt x="286321" y="737730"/>
                            </a:lnTo>
                            <a:lnTo>
                              <a:pt x="332981" y="749846"/>
                            </a:lnTo>
                            <a:lnTo>
                              <a:pt x="381660" y="757326"/>
                            </a:lnTo>
                            <a:lnTo>
                              <a:pt x="432054" y="759879"/>
                            </a:lnTo>
                            <a:lnTo>
                              <a:pt x="482434" y="757326"/>
                            </a:lnTo>
                            <a:lnTo>
                              <a:pt x="531114" y="749846"/>
                            </a:lnTo>
                            <a:lnTo>
                              <a:pt x="577773" y="737730"/>
                            </a:lnTo>
                            <a:lnTo>
                              <a:pt x="622058" y="721271"/>
                            </a:lnTo>
                            <a:lnTo>
                              <a:pt x="663676" y="700735"/>
                            </a:lnTo>
                            <a:lnTo>
                              <a:pt x="702284" y="676414"/>
                            </a:lnTo>
                            <a:lnTo>
                              <a:pt x="737565" y="648601"/>
                            </a:lnTo>
                            <a:lnTo>
                              <a:pt x="769188" y="617575"/>
                            </a:lnTo>
                            <a:lnTo>
                              <a:pt x="796836" y="583628"/>
                            </a:lnTo>
                            <a:lnTo>
                              <a:pt x="820191" y="547027"/>
                            </a:lnTo>
                            <a:lnTo>
                              <a:pt x="838911" y="508076"/>
                            </a:lnTo>
                            <a:lnTo>
                              <a:pt x="852690" y="467055"/>
                            </a:lnTo>
                            <a:lnTo>
                              <a:pt x="861199" y="424256"/>
                            </a:lnTo>
                            <a:lnTo>
                              <a:pt x="864108" y="379933"/>
                            </a:lnTo>
                            <a:close/>
                          </a:path>
                        </a:pathLst>
                      </a:custGeom>
                      <a:solidFill>
                        <a:srgbClr val="D9D9D9"/>
                      </a:solidFill>
                    </p:spPr>
                    <p:txBody>
                      <a:bodyPr wrap="square" lIns="0" tIns="0" rIns="0" bIns="0" rtlCol="0"/>
                      <a:lstStyle/>
                      <a:p>
                        <a:endParaRPr kern="0" smtClean="0">
                          <a:solidFill>
                            <a:sysClr val="windowText" lastClr="000000"/>
                          </a:solidFill>
                        </a:endParaRPr>
                      </a:p>
                    </p:txBody>
                  </p:sp>
                  <p:sp>
                    <p:nvSpPr>
                      <p:cNvPr id="28" name="object 28"/>
                      <p:cNvSpPr txBox="1"/>
                      <p:nvPr/>
                    </p:nvSpPr>
                    <p:spPr>
                      <a:xfrm>
                        <a:off x="4686024" y="5675627"/>
                        <a:ext cx="1006896" cy="855778"/>
                      </a:xfrm>
                      <a:prstGeom prst="rect">
                        <a:avLst/>
                      </a:prstGeom>
                    </p:spPr>
                    <p:txBody>
                      <a:bodyPr vert="horz" wrap="square" lIns="0" tIns="12700" rIns="0" bIns="0" rtlCol="0">
                        <a:spAutoFit/>
                      </a:bodyPr>
                      <a:lstStyle/>
                      <a:p>
                        <a:pPr marL="80645" marR="5080" indent="-68580">
                          <a:spcBef>
                            <a:spcPts val="100"/>
                          </a:spcBef>
                        </a:pPr>
                        <a:r>
                          <a:rPr sz="2000" b="1" kern="0" spc="-35" dirty="0" err="1" smtClean="0">
                            <a:solidFill>
                              <a:srgbClr val="403052"/>
                            </a:solidFill>
                            <a:latin typeface="Times New Roman"/>
                            <a:cs typeface="Times New Roman"/>
                          </a:rPr>
                          <a:t>Бюджет</a:t>
                        </a:r>
                        <a:r>
                          <a:rPr lang="ru-RU" sz="2000" b="1" kern="0" spc="-35" dirty="0">
                            <a:solidFill>
                              <a:srgbClr val="403052"/>
                            </a:solidFill>
                            <a:latin typeface="Times New Roman"/>
                            <a:cs typeface="Times New Roman"/>
                          </a:rPr>
                          <a:t> </a:t>
                        </a:r>
                        <a:r>
                          <a:rPr lang="ru-RU" sz="2000" b="1" kern="0" spc="-35" dirty="0" smtClean="0">
                            <a:solidFill>
                              <a:srgbClr val="403052"/>
                            </a:solidFill>
                            <a:latin typeface="Times New Roman"/>
                            <a:cs typeface="Times New Roman"/>
                          </a:rPr>
                          <a:t>округа</a:t>
                        </a:r>
                        <a:endParaRPr sz="2000" kern="0" dirty="0">
                          <a:solidFill>
                            <a:sysClr val="windowText" lastClr="000000"/>
                          </a:solidFill>
                          <a:latin typeface="Times New Roman"/>
                          <a:cs typeface="Times New Roman"/>
                        </a:endParaRPr>
                      </a:p>
                    </p:txBody>
                  </p:sp>
                </p:grpSp>
              </p:grpSp>
              <p:pic>
                <p:nvPicPr>
                  <p:cNvPr id="38" name="object 38"/>
                  <p:cNvPicPr/>
                  <p:nvPr/>
                </p:nvPicPr>
                <p:blipFill>
                  <a:blip r:embed="rId4" cstate="print"/>
                  <a:stretch>
                    <a:fillRect/>
                  </a:stretch>
                </p:blipFill>
                <p:spPr>
                  <a:xfrm>
                    <a:off x="6781558" y="5157192"/>
                    <a:ext cx="860425" cy="150110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43" name="Группа 42"/>
                <p:cNvGrpSpPr/>
                <p:nvPr/>
              </p:nvGrpSpPr>
              <p:grpSpPr>
                <a:xfrm>
                  <a:off x="7078033" y="5475085"/>
                  <a:ext cx="1895475" cy="1270000"/>
                  <a:chOff x="5505450" y="3789426"/>
                  <a:chExt cx="1895475" cy="1270000"/>
                </a:xfrm>
              </p:grpSpPr>
              <p:grpSp>
                <p:nvGrpSpPr>
                  <p:cNvPr id="34" name="object 34"/>
                  <p:cNvGrpSpPr/>
                  <p:nvPr/>
                </p:nvGrpSpPr>
                <p:grpSpPr>
                  <a:xfrm>
                    <a:off x="5505450" y="3789426"/>
                    <a:ext cx="1895475" cy="1270000"/>
                    <a:chOff x="5505450" y="3789426"/>
                    <a:chExt cx="1895475" cy="1270000"/>
                  </a:xfrm>
                </p:grpSpPr>
                <p:pic>
                  <p:nvPicPr>
                    <p:cNvPr id="35" name="object 35"/>
                    <p:cNvPicPr/>
                    <p:nvPr/>
                  </p:nvPicPr>
                  <p:blipFill>
                    <a:blip r:embed="rId5" cstate="print"/>
                    <a:stretch>
                      <a:fillRect/>
                    </a:stretch>
                  </p:blipFill>
                  <p:spPr>
                    <a:xfrm>
                      <a:off x="5505450" y="3789426"/>
                      <a:ext cx="1895475" cy="1270000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6" name="object 36"/>
                    <p:cNvPicPr/>
                    <p:nvPr/>
                  </p:nvPicPr>
                  <p:blipFill>
                    <a:blip r:embed="rId6" cstate="print"/>
                    <a:stretch>
                      <a:fillRect/>
                    </a:stretch>
                  </p:blipFill>
                  <p:spPr>
                    <a:xfrm>
                      <a:off x="5597525" y="3998912"/>
                      <a:ext cx="1659001" cy="935037"/>
                    </a:xfrm>
                    <a:prstGeom prst="rect">
                      <a:avLst/>
                    </a:prstGeom>
                  </p:spPr>
                </p:pic>
              </p:grpSp>
              <p:sp>
                <p:nvSpPr>
                  <p:cNvPr id="37" name="object 37"/>
                  <p:cNvSpPr txBox="1"/>
                  <p:nvPr/>
                </p:nvSpPr>
                <p:spPr>
                  <a:xfrm>
                    <a:off x="5542211" y="3871899"/>
                    <a:ext cx="1659255" cy="881102"/>
                  </a:xfrm>
                  <a:prstGeom prst="rect">
                    <a:avLst/>
                  </a:prstGeom>
                </p:spPr>
                <p:txBody>
                  <a:bodyPr vert="horz" wrap="square" lIns="0" tIns="274955" rIns="0" bIns="0" rtlCol="0">
                    <a:spAutoFit/>
                  </a:bodyPr>
                  <a:lstStyle/>
                  <a:p>
                    <a:pPr marL="257175">
                      <a:spcBef>
                        <a:spcPts val="2165"/>
                      </a:spcBef>
                    </a:pPr>
                    <a:r>
                      <a:rPr sz="2400" b="1" kern="0" spc="-10" dirty="0" err="1" smtClean="0">
                        <a:solidFill>
                          <a:sysClr val="windowText" lastClr="000000"/>
                        </a:solidFill>
                        <a:latin typeface="Times New Roman"/>
                        <a:cs typeface="Times New Roman"/>
                      </a:rPr>
                      <a:t>Расходы</a:t>
                    </a:r>
                    <a:endParaRPr sz="2400" kern="0" dirty="0">
                      <a:solidFill>
                        <a:sysClr val="windowText" lastClr="000000"/>
                      </a:solidFill>
                      <a:latin typeface="Times New Roman"/>
                      <a:cs typeface="Times New Roman"/>
                    </a:endParaRPr>
                  </a:p>
                </p:txBody>
              </p:sp>
            </p:grpSp>
          </p:grpSp>
          <p:grpSp>
            <p:nvGrpSpPr>
              <p:cNvPr id="45" name="Группа 44"/>
              <p:cNvGrpSpPr/>
              <p:nvPr/>
            </p:nvGrpSpPr>
            <p:grpSpPr>
              <a:xfrm>
                <a:off x="4819325" y="5560194"/>
                <a:ext cx="1517021" cy="597299"/>
                <a:chOff x="6205713" y="3717032"/>
                <a:chExt cx="1517021" cy="597299"/>
              </a:xfrm>
            </p:grpSpPr>
            <p:pic>
              <p:nvPicPr>
                <p:cNvPr id="16" name="object 16"/>
                <p:cNvPicPr/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>
                  <a:off x="6354309" y="3739858"/>
                  <a:ext cx="1368425" cy="522287"/>
                </a:xfrm>
                <a:prstGeom prst="rect">
                  <a:avLst/>
                </a:prstGeom>
              </p:spPr>
            </p:pic>
            <p:sp>
              <p:nvSpPr>
                <p:cNvPr id="26" name="object 26"/>
                <p:cNvSpPr txBox="1"/>
                <p:nvPr/>
              </p:nvSpPr>
              <p:spPr>
                <a:xfrm>
                  <a:off x="6205713" y="3717032"/>
                  <a:ext cx="1465347" cy="597299"/>
                </a:xfrm>
                <a:prstGeom prst="rect">
                  <a:avLst/>
                </a:prstGeom>
              </p:spPr>
              <p:txBody>
                <a:bodyPr vert="horz" wrap="square" lIns="0" tIns="68580" rIns="0" bIns="0" rtlCol="0">
                  <a:spAutoFit/>
                </a:bodyPr>
                <a:lstStyle/>
                <a:p>
                  <a:pPr marL="168910">
                    <a:spcBef>
                      <a:spcPts val="540"/>
                    </a:spcBef>
                  </a:pPr>
                  <a:r>
                    <a:rPr sz="2400" b="1" kern="0" spc="-10" dirty="0">
                      <a:solidFill>
                        <a:sysClr val="windowText" lastClr="000000"/>
                      </a:solidFill>
                      <a:latin typeface="Times New Roman"/>
                      <a:cs typeface="Times New Roman"/>
                    </a:rPr>
                    <a:t>Доходы</a:t>
                  </a:r>
                  <a:endParaRPr sz="2400" kern="0" dirty="0">
                    <a:solidFill>
                      <a:sysClr val="windowText" lastClr="000000"/>
                    </a:solidFill>
                    <a:latin typeface="Times New Roman"/>
                    <a:cs typeface="Times New Roman"/>
                  </a:endParaRPr>
                </a:p>
              </p:txBody>
            </p:sp>
          </p:grpSp>
        </p:grpSp>
        <p:sp>
          <p:nvSpPr>
            <p:cNvPr id="25" name="object 25"/>
            <p:cNvSpPr txBox="1"/>
            <p:nvPr/>
          </p:nvSpPr>
          <p:spPr>
            <a:xfrm>
              <a:off x="5667869" y="2761604"/>
              <a:ext cx="1597421" cy="655806"/>
            </a:xfrm>
            <a:prstGeom prst="rect">
              <a:avLst/>
            </a:prstGeom>
            <a:solidFill>
              <a:srgbClr val="C5F5F7"/>
            </a:solidFill>
          </p:spPr>
          <p:txBody>
            <a:bodyPr vert="horz" wrap="square" lIns="0" tIns="19685" rIns="0" bIns="0" rtlCol="0">
              <a:spAutoFit/>
            </a:bodyPr>
            <a:lstStyle/>
            <a:p>
              <a:pPr marL="192405" marR="186690" indent="-635" algn="ctr">
                <a:spcBef>
                  <a:spcPts val="155"/>
                </a:spcBef>
              </a:pPr>
              <a:r>
                <a:rPr sz="1000" b="1" kern="0" spc="-1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Источники финансирования</a:t>
              </a:r>
              <a:endParaRPr sz="1000" kern="0" dirty="0">
                <a:solidFill>
                  <a:sysClr val="windowText" lastClr="000000"/>
                </a:solidFill>
                <a:latin typeface="Times New Roman"/>
                <a:cs typeface="Times New Roman"/>
              </a:endParaRPr>
            </a:p>
            <a:p>
              <a:pPr algn="ctr"/>
              <a:r>
                <a:rPr sz="1000" b="1" kern="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дефицита</a:t>
              </a:r>
              <a:r>
                <a:rPr sz="1000" b="1" kern="0" spc="-4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 </a:t>
              </a:r>
              <a:r>
                <a:rPr sz="1000" b="1" kern="0" spc="-10" dirty="0">
                  <a:solidFill>
                    <a:srgbClr val="843E05"/>
                  </a:solidFill>
                  <a:latin typeface="Times New Roman"/>
                  <a:cs typeface="Times New Roman"/>
                </a:rPr>
                <a:t>бюджета</a:t>
              </a:r>
              <a:endParaRPr sz="1000" kern="0" dirty="0">
                <a:solidFill>
                  <a:sysClr val="windowText" lastClr="000000"/>
                </a:solidFill>
                <a:latin typeface="Times New Roman"/>
                <a:cs typeface="Times New Roman"/>
              </a:endParaRPr>
            </a:p>
          </p:txBody>
        </p:sp>
      </p:grpSp>
      <p:graphicFrame>
        <p:nvGraphicFramePr>
          <p:cNvPr id="48" name="Диаграмма 47"/>
          <p:cNvGraphicFramePr/>
          <p:nvPr>
            <p:extLst>
              <p:ext uri="{D42A27DB-BD31-4B8C-83A1-F6EECF244321}">
                <p14:modId xmlns:p14="http://schemas.microsoft.com/office/powerpoint/2010/main" val="4106962349"/>
              </p:ext>
            </p:extLst>
          </p:nvPr>
        </p:nvGraphicFramePr>
        <p:xfrm>
          <a:off x="5132707" y="736091"/>
          <a:ext cx="4773293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4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0" name="Рисунок 49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Прямоугольник 5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17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43830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5100" y="3005200"/>
            <a:ext cx="684530" cy="651510"/>
          </a:xfrm>
          <a:custGeom>
            <a:avLst/>
            <a:gdLst/>
            <a:ahLst/>
            <a:cxnLst/>
            <a:rect l="l" t="t" r="r" b="b"/>
            <a:pathLst>
              <a:path w="684530" h="651510">
                <a:moveTo>
                  <a:pt x="684428" y="0"/>
                </a:moveTo>
                <a:lnTo>
                  <a:pt x="582688" y="0"/>
                </a:lnTo>
                <a:lnTo>
                  <a:pt x="582688" y="200279"/>
                </a:lnTo>
                <a:lnTo>
                  <a:pt x="582688" y="540905"/>
                </a:lnTo>
                <a:lnTo>
                  <a:pt x="379209" y="601091"/>
                </a:lnTo>
                <a:lnTo>
                  <a:pt x="362458" y="604393"/>
                </a:lnTo>
                <a:lnTo>
                  <a:pt x="348170" y="605282"/>
                </a:lnTo>
                <a:lnTo>
                  <a:pt x="336156" y="603885"/>
                </a:lnTo>
                <a:lnTo>
                  <a:pt x="311950" y="586244"/>
                </a:lnTo>
                <a:lnTo>
                  <a:pt x="301739" y="548767"/>
                </a:lnTo>
                <a:lnTo>
                  <a:pt x="300291" y="513461"/>
                </a:lnTo>
                <a:lnTo>
                  <a:pt x="300634" y="492887"/>
                </a:lnTo>
                <a:lnTo>
                  <a:pt x="304927" y="391033"/>
                </a:lnTo>
                <a:lnTo>
                  <a:pt x="305816" y="361061"/>
                </a:lnTo>
                <a:lnTo>
                  <a:pt x="306285" y="329184"/>
                </a:lnTo>
                <a:lnTo>
                  <a:pt x="306146" y="295656"/>
                </a:lnTo>
                <a:lnTo>
                  <a:pt x="305219" y="260477"/>
                </a:lnTo>
                <a:lnTo>
                  <a:pt x="267284" y="260096"/>
                </a:lnTo>
                <a:lnTo>
                  <a:pt x="238975" y="257302"/>
                </a:lnTo>
                <a:lnTo>
                  <a:pt x="213741" y="249809"/>
                </a:lnTo>
                <a:lnTo>
                  <a:pt x="184988" y="160274"/>
                </a:lnTo>
                <a:lnTo>
                  <a:pt x="55499" y="150241"/>
                </a:lnTo>
                <a:lnTo>
                  <a:pt x="140843" y="102870"/>
                </a:lnTo>
                <a:lnTo>
                  <a:pt x="187426" y="77978"/>
                </a:lnTo>
                <a:lnTo>
                  <a:pt x="236296" y="54737"/>
                </a:lnTo>
                <a:lnTo>
                  <a:pt x="249707" y="50038"/>
                </a:lnTo>
                <a:lnTo>
                  <a:pt x="257670" y="50165"/>
                </a:lnTo>
                <a:lnTo>
                  <a:pt x="305790" y="53467"/>
                </a:lnTo>
                <a:lnTo>
                  <a:pt x="369468" y="60452"/>
                </a:lnTo>
                <a:lnTo>
                  <a:pt x="434467" y="69977"/>
                </a:lnTo>
                <a:lnTo>
                  <a:pt x="486587" y="81153"/>
                </a:lnTo>
                <a:lnTo>
                  <a:pt x="508698" y="90170"/>
                </a:lnTo>
                <a:lnTo>
                  <a:pt x="501904" y="92202"/>
                </a:lnTo>
                <a:lnTo>
                  <a:pt x="495122" y="94615"/>
                </a:lnTo>
                <a:lnTo>
                  <a:pt x="467956" y="107823"/>
                </a:lnTo>
                <a:lnTo>
                  <a:pt x="447586" y="119888"/>
                </a:lnTo>
                <a:lnTo>
                  <a:pt x="413651" y="141097"/>
                </a:lnTo>
                <a:lnTo>
                  <a:pt x="400062" y="148971"/>
                </a:lnTo>
                <a:lnTo>
                  <a:pt x="390956" y="155067"/>
                </a:lnTo>
                <a:lnTo>
                  <a:pt x="373532" y="171577"/>
                </a:lnTo>
                <a:lnTo>
                  <a:pt x="365760" y="196469"/>
                </a:lnTo>
                <a:lnTo>
                  <a:pt x="365226" y="211455"/>
                </a:lnTo>
                <a:lnTo>
                  <a:pt x="354241" y="239776"/>
                </a:lnTo>
                <a:lnTo>
                  <a:pt x="332968" y="260477"/>
                </a:lnTo>
                <a:lnTo>
                  <a:pt x="343077" y="258699"/>
                </a:lnTo>
                <a:lnTo>
                  <a:pt x="365467" y="253492"/>
                </a:lnTo>
                <a:lnTo>
                  <a:pt x="390194" y="246888"/>
                </a:lnTo>
                <a:lnTo>
                  <a:pt x="471678" y="222504"/>
                </a:lnTo>
                <a:lnTo>
                  <a:pt x="485457" y="218567"/>
                </a:lnTo>
                <a:lnTo>
                  <a:pt x="512432" y="211455"/>
                </a:lnTo>
                <a:lnTo>
                  <a:pt x="538073" y="205613"/>
                </a:lnTo>
                <a:lnTo>
                  <a:pt x="561708" y="201803"/>
                </a:lnTo>
                <a:lnTo>
                  <a:pt x="582688" y="200279"/>
                </a:lnTo>
                <a:lnTo>
                  <a:pt x="582688" y="0"/>
                </a:lnTo>
                <a:lnTo>
                  <a:pt x="0" y="0"/>
                </a:lnTo>
                <a:lnTo>
                  <a:pt x="0" y="651129"/>
                </a:lnTo>
                <a:lnTo>
                  <a:pt x="684428" y="651129"/>
                </a:lnTo>
                <a:lnTo>
                  <a:pt x="684428" y="605282"/>
                </a:lnTo>
                <a:lnTo>
                  <a:pt x="684428" y="200279"/>
                </a:lnTo>
                <a:lnTo>
                  <a:pt x="684428" y="50038"/>
                </a:lnTo>
                <a:lnTo>
                  <a:pt x="684428" y="0"/>
                </a:lnTo>
                <a:close/>
              </a:path>
            </a:pathLst>
          </a:custGeom>
          <a:solidFill>
            <a:srgbClr val="AF3B4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55256" y="2955531"/>
            <a:ext cx="1475955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Образование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10160" algn="ctr">
              <a:lnSpc>
                <a:spcPct val="100000"/>
              </a:lnSpc>
            </a:pP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3 420,0</a:t>
            </a:r>
            <a:r>
              <a:rPr lang="ru-RU" b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endParaRPr lang="ru-RU" b="1" dirty="0" smtClean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10160" algn="ctr">
              <a:lnSpc>
                <a:spcPct val="100000"/>
              </a:lnSpc>
            </a:pP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64,5</a:t>
            </a:r>
            <a:r>
              <a:rPr sz="1600" b="1" spc="-35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405126" y="4142565"/>
            <a:ext cx="685800" cy="640080"/>
            <a:chOff x="151764" y="4235830"/>
            <a:chExt cx="684530" cy="665480"/>
          </a:xfrm>
        </p:grpSpPr>
        <p:sp>
          <p:nvSpPr>
            <p:cNvPr id="5" name="object 5"/>
            <p:cNvSpPr/>
            <p:nvPr/>
          </p:nvSpPr>
          <p:spPr>
            <a:xfrm>
              <a:off x="151765" y="4235830"/>
              <a:ext cx="684530" cy="665480"/>
            </a:xfrm>
            <a:custGeom>
              <a:avLst/>
              <a:gdLst/>
              <a:ahLst/>
              <a:cxnLst/>
              <a:rect l="l" t="t" r="r" b="b"/>
              <a:pathLst>
                <a:path w="684530" h="665479">
                  <a:moveTo>
                    <a:pt x="684479" y="0"/>
                  </a:moveTo>
                  <a:lnTo>
                    <a:pt x="0" y="0"/>
                  </a:lnTo>
                  <a:lnTo>
                    <a:pt x="0" y="665480"/>
                  </a:lnTo>
                  <a:lnTo>
                    <a:pt x="684479" y="665480"/>
                  </a:lnTo>
                  <a:lnTo>
                    <a:pt x="684479" y="596519"/>
                  </a:lnTo>
                  <a:lnTo>
                    <a:pt x="684479" y="419862"/>
                  </a:lnTo>
                  <a:lnTo>
                    <a:pt x="684479" y="418973"/>
                  </a:lnTo>
                  <a:lnTo>
                    <a:pt x="684479" y="163195"/>
                  </a:lnTo>
                  <a:lnTo>
                    <a:pt x="517982" y="163195"/>
                  </a:lnTo>
                  <a:lnTo>
                    <a:pt x="554266" y="194310"/>
                  </a:lnTo>
                  <a:lnTo>
                    <a:pt x="578612" y="247396"/>
                  </a:lnTo>
                  <a:lnTo>
                    <a:pt x="595566" y="302006"/>
                  </a:lnTo>
                  <a:lnTo>
                    <a:pt x="600252" y="347472"/>
                  </a:lnTo>
                  <a:lnTo>
                    <a:pt x="594626" y="377698"/>
                  </a:lnTo>
                  <a:lnTo>
                    <a:pt x="569595" y="411353"/>
                  </a:lnTo>
                  <a:lnTo>
                    <a:pt x="556628" y="418973"/>
                  </a:lnTo>
                  <a:lnTo>
                    <a:pt x="554875" y="410540"/>
                  </a:lnTo>
                  <a:lnTo>
                    <a:pt x="554875" y="419862"/>
                  </a:lnTo>
                  <a:lnTo>
                    <a:pt x="542378" y="465201"/>
                  </a:lnTo>
                  <a:lnTo>
                    <a:pt x="523011" y="498856"/>
                  </a:lnTo>
                  <a:lnTo>
                    <a:pt x="504494" y="523240"/>
                  </a:lnTo>
                  <a:lnTo>
                    <a:pt x="494753" y="536702"/>
                  </a:lnTo>
                  <a:lnTo>
                    <a:pt x="488492" y="543433"/>
                  </a:lnTo>
                  <a:lnTo>
                    <a:pt x="482815" y="550164"/>
                  </a:lnTo>
                  <a:lnTo>
                    <a:pt x="468198" y="568706"/>
                  </a:lnTo>
                  <a:lnTo>
                    <a:pt x="463753" y="573786"/>
                  </a:lnTo>
                  <a:lnTo>
                    <a:pt x="445198" y="588899"/>
                  </a:lnTo>
                  <a:lnTo>
                    <a:pt x="420039" y="595630"/>
                  </a:lnTo>
                  <a:lnTo>
                    <a:pt x="411886" y="596519"/>
                  </a:lnTo>
                  <a:lnTo>
                    <a:pt x="392557" y="596519"/>
                  </a:lnTo>
                  <a:lnTo>
                    <a:pt x="381152" y="595630"/>
                  </a:lnTo>
                  <a:lnTo>
                    <a:pt x="369989" y="593979"/>
                  </a:lnTo>
                  <a:lnTo>
                    <a:pt x="370649" y="586359"/>
                  </a:lnTo>
                  <a:lnTo>
                    <a:pt x="390080" y="551053"/>
                  </a:lnTo>
                  <a:lnTo>
                    <a:pt x="431101" y="517398"/>
                  </a:lnTo>
                  <a:lnTo>
                    <a:pt x="450418" y="503936"/>
                  </a:lnTo>
                  <a:lnTo>
                    <a:pt x="463994" y="489585"/>
                  </a:lnTo>
                  <a:lnTo>
                    <a:pt x="469036" y="483743"/>
                  </a:lnTo>
                  <a:lnTo>
                    <a:pt x="476783" y="475361"/>
                  </a:lnTo>
                  <a:lnTo>
                    <a:pt x="481177" y="471170"/>
                  </a:lnTo>
                  <a:lnTo>
                    <a:pt x="494919" y="457708"/>
                  </a:lnTo>
                  <a:lnTo>
                    <a:pt x="512445" y="442468"/>
                  </a:lnTo>
                  <a:lnTo>
                    <a:pt x="524129" y="434086"/>
                  </a:lnTo>
                  <a:lnTo>
                    <a:pt x="542188" y="424053"/>
                  </a:lnTo>
                  <a:lnTo>
                    <a:pt x="548449" y="422275"/>
                  </a:lnTo>
                  <a:lnTo>
                    <a:pt x="554875" y="419862"/>
                  </a:lnTo>
                  <a:lnTo>
                    <a:pt x="554875" y="410540"/>
                  </a:lnTo>
                  <a:lnTo>
                    <a:pt x="548424" y="379476"/>
                  </a:lnTo>
                  <a:lnTo>
                    <a:pt x="545211" y="362585"/>
                  </a:lnTo>
                  <a:lnTo>
                    <a:pt x="391883" y="362585"/>
                  </a:lnTo>
                  <a:lnTo>
                    <a:pt x="389648" y="361823"/>
                  </a:lnTo>
                  <a:lnTo>
                    <a:pt x="387667" y="361823"/>
                  </a:lnTo>
                  <a:lnTo>
                    <a:pt x="386740" y="362585"/>
                  </a:lnTo>
                  <a:lnTo>
                    <a:pt x="380555" y="389509"/>
                  </a:lnTo>
                  <a:lnTo>
                    <a:pt x="379234" y="399669"/>
                  </a:lnTo>
                  <a:lnTo>
                    <a:pt x="379234" y="465201"/>
                  </a:lnTo>
                  <a:lnTo>
                    <a:pt x="370903" y="466852"/>
                  </a:lnTo>
                  <a:lnTo>
                    <a:pt x="360743" y="469417"/>
                  </a:lnTo>
                  <a:lnTo>
                    <a:pt x="360743" y="573786"/>
                  </a:lnTo>
                  <a:lnTo>
                    <a:pt x="353301" y="575437"/>
                  </a:lnTo>
                  <a:lnTo>
                    <a:pt x="330962" y="577977"/>
                  </a:lnTo>
                  <a:lnTo>
                    <a:pt x="308635" y="577977"/>
                  </a:lnTo>
                  <a:lnTo>
                    <a:pt x="271411" y="573786"/>
                  </a:lnTo>
                  <a:lnTo>
                    <a:pt x="256527" y="570357"/>
                  </a:lnTo>
                  <a:lnTo>
                    <a:pt x="249085" y="569595"/>
                  </a:lnTo>
                  <a:lnTo>
                    <a:pt x="215519" y="561975"/>
                  </a:lnTo>
                  <a:lnTo>
                    <a:pt x="205511" y="560324"/>
                  </a:lnTo>
                  <a:lnTo>
                    <a:pt x="196608" y="557784"/>
                  </a:lnTo>
                  <a:lnTo>
                    <a:pt x="188734" y="554355"/>
                  </a:lnTo>
                  <a:lnTo>
                    <a:pt x="181749" y="551942"/>
                  </a:lnTo>
                  <a:lnTo>
                    <a:pt x="175590" y="548513"/>
                  </a:lnTo>
                  <a:lnTo>
                    <a:pt x="156959" y="528320"/>
                  </a:lnTo>
                  <a:lnTo>
                    <a:pt x="146456" y="505587"/>
                  </a:lnTo>
                  <a:lnTo>
                    <a:pt x="139560" y="483743"/>
                  </a:lnTo>
                  <a:lnTo>
                    <a:pt x="156019" y="483743"/>
                  </a:lnTo>
                  <a:lnTo>
                    <a:pt x="164211" y="484632"/>
                  </a:lnTo>
                  <a:lnTo>
                    <a:pt x="172339" y="486283"/>
                  </a:lnTo>
                  <a:lnTo>
                    <a:pt x="180390" y="487045"/>
                  </a:lnTo>
                  <a:lnTo>
                    <a:pt x="188328" y="488823"/>
                  </a:lnTo>
                  <a:lnTo>
                    <a:pt x="211226" y="496316"/>
                  </a:lnTo>
                  <a:lnTo>
                    <a:pt x="218465" y="499745"/>
                  </a:lnTo>
                  <a:lnTo>
                    <a:pt x="225475" y="502285"/>
                  </a:lnTo>
                  <a:lnTo>
                    <a:pt x="238683" y="509016"/>
                  </a:lnTo>
                  <a:lnTo>
                    <a:pt x="244830" y="513207"/>
                  </a:lnTo>
                  <a:lnTo>
                    <a:pt x="250634" y="516509"/>
                  </a:lnTo>
                  <a:lnTo>
                    <a:pt x="256070" y="519938"/>
                  </a:lnTo>
                  <a:lnTo>
                    <a:pt x="270421" y="524129"/>
                  </a:lnTo>
                  <a:lnTo>
                    <a:pt x="283133" y="528320"/>
                  </a:lnTo>
                  <a:lnTo>
                    <a:pt x="294347" y="531749"/>
                  </a:lnTo>
                  <a:lnTo>
                    <a:pt x="304203" y="534162"/>
                  </a:lnTo>
                  <a:lnTo>
                    <a:pt x="312813" y="536702"/>
                  </a:lnTo>
                  <a:lnTo>
                    <a:pt x="320319" y="540131"/>
                  </a:lnTo>
                  <a:lnTo>
                    <a:pt x="326859" y="542671"/>
                  </a:lnTo>
                  <a:lnTo>
                    <a:pt x="332574" y="545211"/>
                  </a:lnTo>
                  <a:lnTo>
                    <a:pt x="353123" y="561975"/>
                  </a:lnTo>
                  <a:lnTo>
                    <a:pt x="360743" y="573786"/>
                  </a:lnTo>
                  <a:lnTo>
                    <a:pt x="360743" y="469417"/>
                  </a:lnTo>
                  <a:lnTo>
                    <a:pt x="353720" y="471170"/>
                  </a:lnTo>
                  <a:lnTo>
                    <a:pt x="305244" y="471170"/>
                  </a:lnTo>
                  <a:lnTo>
                    <a:pt x="305244" y="461010"/>
                  </a:lnTo>
                  <a:lnTo>
                    <a:pt x="300736" y="430784"/>
                  </a:lnTo>
                  <a:lnTo>
                    <a:pt x="300431" y="406400"/>
                  </a:lnTo>
                  <a:lnTo>
                    <a:pt x="294144" y="373507"/>
                  </a:lnTo>
                  <a:lnTo>
                    <a:pt x="284276" y="358394"/>
                  </a:lnTo>
                  <a:lnTo>
                    <a:pt x="273951" y="358394"/>
                  </a:lnTo>
                  <a:lnTo>
                    <a:pt x="272745" y="356743"/>
                  </a:lnTo>
                  <a:lnTo>
                    <a:pt x="268871" y="325628"/>
                  </a:lnTo>
                  <a:lnTo>
                    <a:pt x="268363" y="300355"/>
                  </a:lnTo>
                  <a:lnTo>
                    <a:pt x="268236" y="275971"/>
                  </a:lnTo>
                  <a:lnTo>
                    <a:pt x="268643" y="264160"/>
                  </a:lnTo>
                  <a:lnTo>
                    <a:pt x="269963" y="254889"/>
                  </a:lnTo>
                  <a:lnTo>
                    <a:pt x="272389" y="249936"/>
                  </a:lnTo>
                  <a:lnTo>
                    <a:pt x="276072" y="246507"/>
                  </a:lnTo>
                  <a:lnTo>
                    <a:pt x="281203" y="244856"/>
                  </a:lnTo>
                  <a:lnTo>
                    <a:pt x="525449" y="244856"/>
                  </a:lnTo>
                  <a:lnTo>
                    <a:pt x="523328" y="228854"/>
                  </a:lnTo>
                  <a:lnTo>
                    <a:pt x="334264" y="228854"/>
                  </a:lnTo>
                  <a:lnTo>
                    <a:pt x="314490" y="225425"/>
                  </a:lnTo>
                  <a:lnTo>
                    <a:pt x="312864" y="218694"/>
                  </a:lnTo>
                  <a:lnTo>
                    <a:pt x="311988" y="214503"/>
                  </a:lnTo>
                  <a:lnTo>
                    <a:pt x="157238" y="214503"/>
                  </a:lnTo>
                  <a:lnTo>
                    <a:pt x="157238" y="409702"/>
                  </a:lnTo>
                  <a:lnTo>
                    <a:pt x="147993" y="461010"/>
                  </a:lnTo>
                  <a:lnTo>
                    <a:pt x="117983" y="426593"/>
                  </a:lnTo>
                  <a:lnTo>
                    <a:pt x="94348" y="344043"/>
                  </a:lnTo>
                  <a:lnTo>
                    <a:pt x="91274" y="337312"/>
                  </a:lnTo>
                  <a:lnTo>
                    <a:pt x="82816" y="315468"/>
                  </a:lnTo>
                  <a:lnTo>
                    <a:pt x="80429" y="307975"/>
                  </a:lnTo>
                  <a:lnTo>
                    <a:pt x="74510" y="279273"/>
                  </a:lnTo>
                  <a:lnTo>
                    <a:pt x="74218" y="272542"/>
                  </a:lnTo>
                  <a:lnTo>
                    <a:pt x="74523" y="265811"/>
                  </a:lnTo>
                  <a:lnTo>
                    <a:pt x="82740" y="240665"/>
                  </a:lnTo>
                  <a:lnTo>
                    <a:pt x="104863" y="218694"/>
                  </a:lnTo>
                  <a:lnTo>
                    <a:pt x="109766" y="223012"/>
                  </a:lnTo>
                  <a:lnTo>
                    <a:pt x="135267" y="282702"/>
                  </a:lnTo>
                  <a:lnTo>
                    <a:pt x="148247" y="350774"/>
                  </a:lnTo>
                  <a:lnTo>
                    <a:pt x="154444" y="392938"/>
                  </a:lnTo>
                  <a:lnTo>
                    <a:pt x="157238" y="409702"/>
                  </a:lnTo>
                  <a:lnTo>
                    <a:pt x="157238" y="214503"/>
                  </a:lnTo>
                  <a:lnTo>
                    <a:pt x="129489" y="214503"/>
                  </a:lnTo>
                  <a:lnTo>
                    <a:pt x="130098" y="208661"/>
                  </a:lnTo>
                  <a:lnTo>
                    <a:pt x="149974" y="152273"/>
                  </a:lnTo>
                  <a:lnTo>
                    <a:pt x="182676" y="94234"/>
                  </a:lnTo>
                  <a:lnTo>
                    <a:pt x="226491" y="48768"/>
                  </a:lnTo>
                  <a:lnTo>
                    <a:pt x="264490" y="35306"/>
                  </a:lnTo>
                  <a:lnTo>
                    <a:pt x="684479" y="35306"/>
                  </a:lnTo>
                  <a:lnTo>
                    <a:pt x="684479" y="0"/>
                  </a:lnTo>
                  <a:close/>
                </a:path>
              </a:pathLst>
            </a:custGeom>
            <a:solidFill>
              <a:srgbClr val="354E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4448" y="4480686"/>
              <a:ext cx="152527" cy="11772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81254" y="4271136"/>
              <a:ext cx="554990" cy="323215"/>
            </a:xfrm>
            <a:custGeom>
              <a:avLst/>
              <a:gdLst/>
              <a:ahLst/>
              <a:cxnLst/>
              <a:rect l="l" t="t" r="r" b="b"/>
              <a:pathLst>
                <a:path w="554990" h="323214">
                  <a:moveTo>
                    <a:pt x="154787" y="323088"/>
                  </a:moveTo>
                  <a:lnTo>
                    <a:pt x="152692" y="322199"/>
                  </a:lnTo>
                  <a:lnTo>
                    <a:pt x="150749" y="322199"/>
                  </a:lnTo>
                  <a:lnTo>
                    <a:pt x="148958" y="323088"/>
                  </a:lnTo>
                  <a:lnTo>
                    <a:pt x="154787" y="323088"/>
                  </a:lnTo>
                  <a:close/>
                </a:path>
                <a:path w="554990" h="323214">
                  <a:moveTo>
                    <a:pt x="207848" y="209550"/>
                  </a:moveTo>
                  <a:lnTo>
                    <a:pt x="158457" y="209550"/>
                  </a:lnTo>
                  <a:lnTo>
                    <a:pt x="177482" y="210312"/>
                  </a:lnTo>
                  <a:lnTo>
                    <a:pt x="193649" y="210312"/>
                  </a:lnTo>
                  <a:lnTo>
                    <a:pt x="207848" y="209550"/>
                  </a:lnTo>
                  <a:close/>
                </a:path>
                <a:path w="554990" h="323214">
                  <a:moveTo>
                    <a:pt x="554990" y="0"/>
                  </a:moveTo>
                  <a:lnTo>
                    <a:pt x="406920" y="0"/>
                  </a:lnTo>
                  <a:lnTo>
                    <a:pt x="406920" y="117856"/>
                  </a:lnTo>
                  <a:lnTo>
                    <a:pt x="384416" y="115316"/>
                  </a:lnTo>
                  <a:lnTo>
                    <a:pt x="376250" y="113665"/>
                  </a:lnTo>
                  <a:lnTo>
                    <a:pt x="364896" y="110236"/>
                  </a:lnTo>
                  <a:lnTo>
                    <a:pt x="359105" y="108585"/>
                  </a:lnTo>
                  <a:lnTo>
                    <a:pt x="322580" y="95123"/>
                  </a:lnTo>
                  <a:lnTo>
                    <a:pt x="303771" y="86741"/>
                  </a:lnTo>
                  <a:lnTo>
                    <a:pt x="294335" y="83312"/>
                  </a:lnTo>
                  <a:lnTo>
                    <a:pt x="266395" y="70739"/>
                  </a:lnTo>
                  <a:lnTo>
                    <a:pt x="257314" y="67310"/>
                  </a:lnTo>
                  <a:lnTo>
                    <a:pt x="248412" y="63119"/>
                  </a:lnTo>
                  <a:lnTo>
                    <a:pt x="231254" y="56388"/>
                  </a:lnTo>
                  <a:lnTo>
                    <a:pt x="219468" y="53848"/>
                  </a:lnTo>
                  <a:lnTo>
                    <a:pt x="210324" y="52197"/>
                  </a:lnTo>
                  <a:lnTo>
                    <a:pt x="198437" y="50546"/>
                  </a:lnTo>
                  <a:lnTo>
                    <a:pt x="186169" y="29464"/>
                  </a:lnTo>
                  <a:lnTo>
                    <a:pt x="219138" y="16891"/>
                  </a:lnTo>
                  <a:lnTo>
                    <a:pt x="242633" y="16891"/>
                  </a:lnTo>
                  <a:lnTo>
                    <a:pt x="274751" y="20193"/>
                  </a:lnTo>
                  <a:lnTo>
                    <a:pt x="290258" y="22733"/>
                  </a:lnTo>
                  <a:lnTo>
                    <a:pt x="311708" y="25273"/>
                  </a:lnTo>
                  <a:lnTo>
                    <a:pt x="318185" y="25273"/>
                  </a:lnTo>
                  <a:lnTo>
                    <a:pt x="330631" y="29464"/>
                  </a:lnTo>
                  <a:lnTo>
                    <a:pt x="341757" y="32893"/>
                  </a:lnTo>
                  <a:lnTo>
                    <a:pt x="389636" y="61468"/>
                  </a:lnTo>
                  <a:lnTo>
                    <a:pt x="406920" y="117856"/>
                  </a:lnTo>
                  <a:lnTo>
                    <a:pt x="406920" y="0"/>
                  </a:lnTo>
                  <a:lnTo>
                    <a:pt x="135001" y="0"/>
                  </a:lnTo>
                  <a:lnTo>
                    <a:pt x="148348" y="1778"/>
                  </a:lnTo>
                  <a:lnTo>
                    <a:pt x="161950" y="6731"/>
                  </a:lnTo>
                  <a:lnTo>
                    <a:pt x="175755" y="15240"/>
                  </a:lnTo>
                  <a:lnTo>
                    <a:pt x="173507" y="21971"/>
                  </a:lnTo>
                  <a:lnTo>
                    <a:pt x="170446" y="27813"/>
                  </a:lnTo>
                  <a:lnTo>
                    <a:pt x="151612" y="51308"/>
                  </a:lnTo>
                  <a:lnTo>
                    <a:pt x="133108" y="69088"/>
                  </a:lnTo>
                  <a:lnTo>
                    <a:pt x="107188" y="92583"/>
                  </a:lnTo>
                  <a:lnTo>
                    <a:pt x="101066" y="98425"/>
                  </a:lnTo>
                  <a:lnTo>
                    <a:pt x="95288" y="104394"/>
                  </a:lnTo>
                  <a:lnTo>
                    <a:pt x="87782" y="111125"/>
                  </a:lnTo>
                  <a:lnTo>
                    <a:pt x="80759" y="116967"/>
                  </a:lnTo>
                  <a:lnTo>
                    <a:pt x="44881" y="148971"/>
                  </a:lnTo>
                  <a:lnTo>
                    <a:pt x="33743" y="157353"/>
                  </a:lnTo>
                  <a:lnTo>
                    <a:pt x="9550" y="174244"/>
                  </a:lnTo>
                  <a:lnTo>
                    <a:pt x="0" y="179197"/>
                  </a:lnTo>
                  <a:lnTo>
                    <a:pt x="182499" y="179197"/>
                  </a:lnTo>
                  <a:lnTo>
                    <a:pt x="181356" y="171704"/>
                  </a:lnTo>
                  <a:lnTo>
                    <a:pt x="180708" y="164973"/>
                  </a:lnTo>
                  <a:lnTo>
                    <a:pt x="180492" y="159004"/>
                  </a:lnTo>
                  <a:lnTo>
                    <a:pt x="180543" y="150622"/>
                  </a:lnTo>
                  <a:lnTo>
                    <a:pt x="186093" y="125349"/>
                  </a:lnTo>
                  <a:lnTo>
                    <a:pt x="207962" y="110236"/>
                  </a:lnTo>
                  <a:lnTo>
                    <a:pt x="214807" y="111125"/>
                  </a:lnTo>
                  <a:lnTo>
                    <a:pt x="222580" y="113665"/>
                  </a:lnTo>
                  <a:lnTo>
                    <a:pt x="238582" y="138811"/>
                  </a:lnTo>
                  <a:lnTo>
                    <a:pt x="242417" y="163195"/>
                  </a:lnTo>
                  <a:lnTo>
                    <a:pt x="241731" y="169164"/>
                  </a:lnTo>
                  <a:lnTo>
                    <a:pt x="225907" y="190119"/>
                  </a:lnTo>
                  <a:lnTo>
                    <a:pt x="212902" y="193548"/>
                  </a:lnTo>
                  <a:lnTo>
                    <a:pt x="393839" y="193548"/>
                  </a:lnTo>
                  <a:lnTo>
                    <a:pt x="390220" y="160782"/>
                  </a:lnTo>
                  <a:lnTo>
                    <a:pt x="388493" y="127889"/>
                  </a:lnTo>
                  <a:lnTo>
                    <a:pt x="554990" y="127889"/>
                  </a:lnTo>
                  <a:lnTo>
                    <a:pt x="554990" y="117856"/>
                  </a:lnTo>
                  <a:lnTo>
                    <a:pt x="554990" y="16891"/>
                  </a:lnTo>
                  <a:lnTo>
                    <a:pt x="554990" y="0"/>
                  </a:lnTo>
                  <a:close/>
                </a:path>
              </a:pathLst>
            </a:custGeom>
            <a:solidFill>
              <a:srgbClr val="354E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125416" y="3981242"/>
            <a:ext cx="1496003" cy="853502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8270" marR="5080" indent="-116205" algn="ctr">
              <a:lnSpc>
                <a:spcPct val="109100"/>
              </a:lnSpc>
              <a:spcBef>
                <a:spcPts val="114"/>
              </a:spcBef>
            </a:pPr>
            <a:r>
              <a:rPr sz="1600" spc="-10" dirty="0" err="1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Социальная</a:t>
            </a:r>
            <a:r>
              <a:rPr lang="ru-RU" sz="1600" spc="-1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 err="1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политика</a:t>
            </a:r>
            <a:r>
              <a:rPr sz="1600" spc="-1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141,2</a:t>
            </a:r>
            <a:r>
              <a:rPr lang="ru-RU"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2,7</a:t>
            </a:r>
            <a:r>
              <a:rPr sz="1600" b="1" spc="-25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405126" y="3005200"/>
            <a:ext cx="685800" cy="651510"/>
            <a:chOff x="2405126" y="2996438"/>
            <a:chExt cx="685800" cy="659130"/>
          </a:xfrm>
        </p:grpSpPr>
        <p:sp>
          <p:nvSpPr>
            <p:cNvPr id="10" name="object 10"/>
            <p:cNvSpPr/>
            <p:nvPr/>
          </p:nvSpPr>
          <p:spPr>
            <a:xfrm>
              <a:off x="2405126" y="2996437"/>
              <a:ext cx="685800" cy="659130"/>
            </a:xfrm>
            <a:custGeom>
              <a:avLst/>
              <a:gdLst/>
              <a:ahLst/>
              <a:cxnLst/>
              <a:rect l="l" t="t" r="r" b="b"/>
              <a:pathLst>
                <a:path w="685800" h="659129">
                  <a:moveTo>
                    <a:pt x="685292" y="0"/>
                  </a:moveTo>
                  <a:lnTo>
                    <a:pt x="0" y="0"/>
                  </a:lnTo>
                  <a:lnTo>
                    <a:pt x="0" y="659130"/>
                  </a:lnTo>
                  <a:lnTo>
                    <a:pt x="685292" y="659130"/>
                  </a:lnTo>
                  <a:lnTo>
                    <a:pt x="685292" y="619125"/>
                  </a:lnTo>
                  <a:lnTo>
                    <a:pt x="685292" y="273304"/>
                  </a:lnTo>
                  <a:lnTo>
                    <a:pt x="509270" y="273304"/>
                  </a:lnTo>
                  <a:lnTo>
                    <a:pt x="510540" y="312420"/>
                  </a:lnTo>
                  <a:lnTo>
                    <a:pt x="512826" y="359918"/>
                  </a:lnTo>
                  <a:lnTo>
                    <a:pt x="513334" y="379984"/>
                  </a:lnTo>
                  <a:lnTo>
                    <a:pt x="513207" y="408305"/>
                  </a:lnTo>
                  <a:lnTo>
                    <a:pt x="510540" y="439928"/>
                  </a:lnTo>
                  <a:lnTo>
                    <a:pt x="509270" y="446659"/>
                  </a:lnTo>
                  <a:lnTo>
                    <a:pt x="435229" y="446659"/>
                  </a:lnTo>
                  <a:lnTo>
                    <a:pt x="435229" y="466598"/>
                  </a:lnTo>
                  <a:lnTo>
                    <a:pt x="436753" y="494919"/>
                  </a:lnTo>
                  <a:lnTo>
                    <a:pt x="442087" y="526669"/>
                  </a:lnTo>
                  <a:lnTo>
                    <a:pt x="450342" y="566547"/>
                  </a:lnTo>
                  <a:lnTo>
                    <a:pt x="453771" y="578243"/>
                  </a:lnTo>
                  <a:lnTo>
                    <a:pt x="444500" y="619125"/>
                  </a:lnTo>
                  <a:lnTo>
                    <a:pt x="443484" y="616585"/>
                  </a:lnTo>
                  <a:lnTo>
                    <a:pt x="371221" y="616585"/>
                  </a:lnTo>
                  <a:lnTo>
                    <a:pt x="369951" y="614045"/>
                  </a:lnTo>
                  <a:lnTo>
                    <a:pt x="298577" y="614045"/>
                  </a:lnTo>
                  <a:lnTo>
                    <a:pt x="287020" y="588264"/>
                  </a:lnTo>
                  <a:lnTo>
                    <a:pt x="287655" y="582422"/>
                  </a:lnTo>
                  <a:lnTo>
                    <a:pt x="289306" y="573278"/>
                  </a:lnTo>
                  <a:lnTo>
                    <a:pt x="295402" y="545731"/>
                  </a:lnTo>
                  <a:lnTo>
                    <a:pt x="296291" y="539115"/>
                  </a:lnTo>
                  <a:lnTo>
                    <a:pt x="298577" y="528320"/>
                  </a:lnTo>
                  <a:lnTo>
                    <a:pt x="303149" y="503301"/>
                  </a:lnTo>
                  <a:lnTo>
                    <a:pt x="305308" y="476631"/>
                  </a:lnTo>
                  <a:lnTo>
                    <a:pt x="305562" y="456565"/>
                  </a:lnTo>
                  <a:lnTo>
                    <a:pt x="111125" y="456565"/>
                  </a:lnTo>
                  <a:lnTo>
                    <a:pt x="111125" y="253238"/>
                  </a:lnTo>
                  <a:lnTo>
                    <a:pt x="126111" y="251587"/>
                  </a:lnTo>
                  <a:lnTo>
                    <a:pt x="137795" y="250825"/>
                  </a:lnTo>
                  <a:lnTo>
                    <a:pt x="218948" y="250825"/>
                  </a:lnTo>
                  <a:lnTo>
                    <a:pt x="209169" y="241681"/>
                  </a:lnTo>
                  <a:lnTo>
                    <a:pt x="192405" y="215773"/>
                  </a:lnTo>
                  <a:lnTo>
                    <a:pt x="181991" y="186690"/>
                  </a:lnTo>
                  <a:lnTo>
                    <a:pt x="179070" y="154940"/>
                  </a:lnTo>
                  <a:lnTo>
                    <a:pt x="180594" y="139954"/>
                  </a:lnTo>
                  <a:lnTo>
                    <a:pt x="190627" y="110871"/>
                  </a:lnTo>
                  <a:lnTo>
                    <a:pt x="210312" y="87503"/>
                  </a:lnTo>
                  <a:lnTo>
                    <a:pt x="240665" y="70866"/>
                  </a:lnTo>
                  <a:lnTo>
                    <a:pt x="274828" y="62484"/>
                  </a:lnTo>
                  <a:lnTo>
                    <a:pt x="456946" y="62484"/>
                  </a:lnTo>
                  <a:lnTo>
                    <a:pt x="469265" y="59944"/>
                  </a:lnTo>
                  <a:lnTo>
                    <a:pt x="685292" y="59944"/>
                  </a:lnTo>
                  <a:lnTo>
                    <a:pt x="685292" y="0"/>
                  </a:lnTo>
                  <a:close/>
                </a:path>
              </a:pathLst>
            </a:custGeom>
            <a:solidFill>
              <a:srgbClr val="7D3B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03703" y="3473069"/>
              <a:ext cx="144907" cy="13995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529586" y="3058921"/>
              <a:ext cx="561340" cy="394335"/>
            </a:xfrm>
            <a:custGeom>
              <a:avLst/>
              <a:gdLst/>
              <a:ahLst/>
              <a:cxnLst/>
              <a:rect l="l" t="t" r="r" b="b"/>
              <a:pathLst>
                <a:path w="561339" h="394335">
                  <a:moveTo>
                    <a:pt x="61087" y="240030"/>
                  </a:moveTo>
                  <a:lnTo>
                    <a:pt x="48387" y="223266"/>
                  </a:lnTo>
                  <a:lnTo>
                    <a:pt x="45212" y="221615"/>
                  </a:lnTo>
                  <a:lnTo>
                    <a:pt x="43561" y="221615"/>
                  </a:lnTo>
                  <a:lnTo>
                    <a:pt x="43307" y="222504"/>
                  </a:lnTo>
                  <a:lnTo>
                    <a:pt x="53721" y="234950"/>
                  </a:lnTo>
                  <a:lnTo>
                    <a:pt x="56388" y="237490"/>
                  </a:lnTo>
                  <a:lnTo>
                    <a:pt x="58674" y="239141"/>
                  </a:lnTo>
                  <a:lnTo>
                    <a:pt x="60325" y="240792"/>
                  </a:lnTo>
                  <a:lnTo>
                    <a:pt x="61087" y="240030"/>
                  </a:lnTo>
                  <a:close/>
                </a:path>
                <a:path w="561339" h="394335">
                  <a:moveTo>
                    <a:pt x="560832" y="202438"/>
                  </a:moveTo>
                  <a:lnTo>
                    <a:pt x="334264" y="202438"/>
                  </a:lnTo>
                  <a:lnTo>
                    <a:pt x="319405" y="200025"/>
                  </a:lnTo>
                  <a:lnTo>
                    <a:pt x="272034" y="167513"/>
                  </a:lnTo>
                  <a:lnTo>
                    <a:pt x="250190" y="111633"/>
                  </a:lnTo>
                  <a:lnTo>
                    <a:pt x="249428" y="96647"/>
                  </a:lnTo>
                  <a:lnTo>
                    <a:pt x="250952" y="81661"/>
                  </a:lnTo>
                  <a:lnTo>
                    <a:pt x="280289" y="27559"/>
                  </a:lnTo>
                  <a:lnTo>
                    <a:pt x="328295" y="889"/>
                  </a:lnTo>
                  <a:lnTo>
                    <a:pt x="332486" y="0"/>
                  </a:lnTo>
                  <a:lnTo>
                    <a:pt x="150368" y="0"/>
                  </a:lnTo>
                  <a:lnTo>
                    <a:pt x="204343" y="17526"/>
                  </a:lnTo>
                  <a:lnTo>
                    <a:pt x="235458" y="66675"/>
                  </a:lnTo>
                  <a:lnTo>
                    <a:pt x="240919" y="96647"/>
                  </a:lnTo>
                  <a:lnTo>
                    <a:pt x="240919" y="112522"/>
                  </a:lnTo>
                  <a:lnTo>
                    <a:pt x="220218" y="169926"/>
                  </a:lnTo>
                  <a:lnTo>
                    <a:pt x="164719" y="206629"/>
                  </a:lnTo>
                  <a:lnTo>
                    <a:pt x="148971" y="209169"/>
                  </a:lnTo>
                  <a:lnTo>
                    <a:pt x="134112" y="208280"/>
                  </a:lnTo>
                  <a:lnTo>
                    <a:pt x="120142" y="204089"/>
                  </a:lnTo>
                  <a:lnTo>
                    <a:pt x="107188" y="198374"/>
                  </a:lnTo>
                  <a:lnTo>
                    <a:pt x="94488" y="188341"/>
                  </a:lnTo>
                  <a:lnTo>
                    <a:pt x="21971" y="188341"/>
                  </a:lnTo>
                  <a:lnTo>
                    <a:pt x="28194" y="189103"/>
                  </a:lnTo>
                  <a:lnTo>
                    <a:pt x="32258" y="190754"/>
                  </a:lnTo>
                  <a:lnTo>
                    <a:pt x="34417" y="192532"/>
                  </a:lnTo>
                  <a:lnTo>
                    <a:pt x="35306" y="194945"/>
                  </a:lnTo>
                  <a:lnTo>
                    <a:pt x="35179" y="196596"/>
                  </a:lnTo>
                  <a:lnTo>
                    <a:pt x="34544" y="198374"/>
                  </a:lnTo>
                  <a:lnTo>
                    <a:pt x="33655" y="200025"/>
                  </a:lnTo>
                  <a:lnTo>
                    <a:pt x="33020" y="200787"/>
                  </a:lnTo>
                  <a:lnTo>
                    <a:pt x="52324" y="225806"/>
                  </a:lnTo>
                  <a:lnTo>
                    <a:pt x="60706" y="231648"/>
                  </a:lnTo>
                  <a:lnTo>
                    <a:pt x="72009" y="241681"/>
                  </a:lnTo>
                  <a:lnTo>
                    <a:pt x="83947" y="249936"/>
                  </a:lnTo>
                  <a:lnTo>
                    <a:pt x="89535" y="254127"/>
                  </a:lnTo>
                  <a:lnTo>
                    <a:pt x="105410" y="284099"/>
                  </a:lnTo>
                  <a:lnTo>
                    <a:pt x="106807" y="295783"/>
                  </a:lnTo>
                  <a:lnTo>
                    <a:pt x="103632" y="305816"/>
                  </a:lnTo>
                  <a:lnTo>
                    <a:pt x="88773" y="326644"/>
                  </a:lnTo>
                  <a:lnTo>
                    <a:pt x="57404" y="347472"/>
                  </a:lnTo>
                  <a:lnTo>
                    <a:pt x="38989" y="369951"/>
                  </a:lnTo>
                  <a:lnTo>
                    <a:pt x="34163" y="378333"/>
                  </a:lnTo>
                  <a:lnTo>
                    <a:pt x="32004" y="381635"/>
                  </a:lnTo>
                  <a:lnTo>
                    <a:pt x="8128" y="393319"/>
                  </a:lnTo>
                  <a:lnTo>
                    <a:pt x="0" y="394081"/>
                  </a:lnTo>
                  <a:lnTo>
                    <a:pt x="181102" y="394081"/>
                  </a:lnTo>
                  <a:lnTo>
                    <a:pt x="181102" y="385826"/>
                  </a:lnTo>
                  <a:lnTo>
                    <a:pt x="163195" y="384175"/>
                  </a:lnTo>
                  <a:lnTo>
                    <a:pt x="135255" y="384175"/>
                  </a:lnTo>
                  <a:lnTo>
                    <a:pt x="119634" y="379984"/>
                  </a:lnTo>
                  <a:lnTo>
                    <a:pt x="115062" y="378333"/>
                  </a:lnTo>
                  <a:lnTo>
                    <a:pt x="110744" y="375793"/>
                  </a:lnTo>
                  <a:lnTo>
                    <a:pt x="110363" y="374904"/>
                  </a:lnTo>
                  <a:lnTo>
                    <a:pt x="110617" y="373253"/>
                  </a:lnTo>
                  <a:lnTo>
                    <a:pt x="111252" y="372491"/>
                  </a:lnTo>
                  <a:lnTo>
                    <a:pt x="112649" y="369951"/>
                  </a:lnTo>
                  <a:lnTo>
                    <a:pt x="112522" y="368300"/>
                  </a:lnTo>
                  <a:lnTo>
                    <a:pt x="111633" y="366649"/>
                  </a:lnTo>
                  <a:lnTo>
                    <a:pt x="107061" y="363347"/>
                  </a:lnTo>
                  <a:lnTo>
                    <a:pt x="107061" y="210820"/>
                  </a:lnTo>
                  <a:lnTo>
                    <a:pt x="560832" y="210820"/>
                  </a:lnTo>
                  <a:lnTo>
                    <a:pt x="560832" y="209169"/>
                  </a:lnTo>
                  <a:lnTo>
                    <a:pt x="560832" y="202438"/>
                  </a:lnTo>
                  <a:close/>
                </a:path>
              </a:pathLst>
            </a:custGeom>
            <a:solidFill>
              <a:srgbClr val="7D3B4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63850" y="3056382"/>
              <a:ext cx="226568" cy="204977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3115655" y="2955531"/>
            <a:ext cx="1597672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Культура,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12700" algn="ctr">
              <a:lnSpc>
                <a:spcPct val="100000"/>
              </a:lnSpc>
            </a:pPr>
            <a:r>
              <a:rPr lang="ru-RU"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</a:t>
            </a:r>
            <a:r>
              <a:rPr sz="1600" spc="-10" dirty="0" err="1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инематография</a:t>
            </a:r>
            <a:r>
              <a:rPr lang="ru-RU"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185,7</a:t>
            </a:r>
            <a:r>
              <a:rPr lang="ru-RU"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3,5</a:t>
            </a:r>
            <a:r>
              <a:rPr sz="1600" b="1" spc="-3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65100" y="4137103"/>
            <a:ext cx="685038" cy="640081"/>
            <a:chOff x="2459101" y="4162933"/>
            <a:chExt cx="685165" cy="640080"/>
          </a:xfrm>
        </p:grpSpPr>
        <p:sp>
          <p:nvSpPr>
            <p:cNvPr id="16" name="object 16"/>
            <p:cNvSpPr/>
            <p:nvPr/>
          </p:nvSpPr>
          <p:spPr>
            <a:xfrm>
              <a:off x="2459101" y="4162932"/>
              <a:ext cx="685165" cy="640080"/>
            </a:xfrm>
            <a:custGeom>
              <a:avLst/>
              <a:gdLst/>
              <a:ahLst/>
              <a:cxnLst/>
              <a:rect l="l" t="t" r="r" b="b"/>
              <a:pathLst>
                <a:path w="685164" h="640079">
                  <a:moveTo>
                    <a:pt x="685165" y="0"/>
                  </a:moveTo>
                  <a:lnTo>
                    <a:pt x="192151" y="0"/>
                  </a:lnTo>
                  <a:lnTo>
                    <a:pt x="192151" y="168148"/>
                  </a:lnTo>
                  <a:lnTo>
                    <a:pt x="191008" y="179451"/>
                  </a:lnTo>
                  <a:lnTo>
                    <a:pt x="190246" y="194056"/>
                  </a:lnTo>
                  <a:lnTo>
                    <a:pt x="190119" y="207772"/>
                  </a:lnTo>
                  <a:lnTo>
                    <a:pt x="175387" y="213487"/>
                  </a:lnTo>
                  <a:lnTo>
                    <a:pt x="168910" y="214249"/>
                  </a:lnTo>
                  <a:lnTo>
                    <a:pt x="157353" y="216662"/>
                  </a:lnTo>
                  <a:lnTo>
                    <a:pt x="163068" y="189230"/>
                  </a:lnTo>
                  <a:lnTo>
                    <a:pt x="177292" y="176276"/>
                  </a:lnTo>
                  <a:lnTo>
                    <a:pt x="183769" y="172212"/>
                  </a:lnTo>
                  <a:lnTo>
                    <a:pt x="192151" y="168148"/>
                  </a:lnTo>
                  <a:lnTo>
                    <a:pt x="192151" y="0"/>
                  </a:lnTo>
                  <a:lnTo>
                    <a:pt x="0" y="0"/>
                  </a:lnTo>
                  <a:lnTo>
                    <a:pt x="0" y="639572"/>
                  </a:lnTo>
                  <a:lnTo>
                    <a:pt x="685165" y="639572"/>
                  </a:lnTo>
                  <a:lnTo>
                    <a:pt x="685165" y="562737"/>
                  </a:lnTo>
                  <a:lnTo>
                    <a:pt x="685165" y="539242"/>
                  </a:lnTo>
                  <a:lnTo>
                    <a:pt x="685165" y="472186"/>
                  </a:lnTo>
                  <a:lnTo>
                    <a:pt x="527685" y="472186"/>
                  </a:lnTo>
                  <a:lnTo>
                    <a:pt x="524383" y="466471"/>
                  </a:lnTo>
                  <a:lnTo>
                    <a:pt x="514223" y="437388"/>
                  </a:lnTo>
                  <a:lnTo>
                    <a:pt x="509270" y="417880"/>
                  </a:lnTo>
                  <a:lnTo>
                    <a:pt x="509270" y="502158"/>
                  </a:lnTo>
                  <a:lnTo>
                    <a:pt x="501777" y="506984"/>
                  </a:lnTo>
                  <a:lnTo>
                    <a:pt x="487934" y="516636"/>
                  </a:lnTo>
                  <a:lnTo>
                    <a:pt x="481457" y="519938"/>
                  </a:lnTo>
                  <a:lnTo>
                    <a:pt x="474980" y="523875"/>
                  </a:lnTo>
                  <a:lnTo>
                    <a:pt x="455676" y="533654"/>
                  </a:lnTo>
                  <a:lnTo>
                    <a:pt x="448945" y="536067"/>
                  </a:lnTo>
                  <a:lnTo>
                    <a:pt x="441833" y="539242"/>
                  </a:lnTo>
                  <a:lnTo>
                    <a:pt x="428752" y="514223"/>
                  </a:lnTo>
                  <a:lnTo>
                    <a:pt x="415036" y="489000"/>
                  </a:lnTo>
                  <a:lnTo>
                    <a:pt x="415036" y="551434"/>
                  </a:lnTo>
                  <a:lnTo>
                    <a:pt x="412115" y="556260"/>
                  </a:lnTo>
                  <a:lnTo>
                    <a:pt x="405638" y="559562"/>
                  </a:lnTo>
                  <a:lnTo>
                    <a:pt x="395097" y="561975"/>
                  </a:lnTo>
                  <a:lnTo>
                    <a:pt x="379857" y="562737"/>
                  </a:lnTo>
                  <a:lnTo>
                    <a:pt x="333248" y="561086"/>
                  </a:lnTo>
                  <a:lnTo>
                    <a:pt x="325755" y="551434"/>
                  </a:lnTo>
                  <a:lnTo>
                    <a:pt x="317246" y="540893"/>
                  </a:lnTo>
                  <a:lnTo>
                    <a:pt x="312039" y="535305"/>
                  </a:lnTo>
                  <a:lnTo>
                    <a:pt x="307086" y="529590"/>
                  </a:lnTo>
                  <a:lnTo>
                    <a:pt x="297434" y="519049"/>
                  </a:lnTo>
                  <a:lnTo>
                    <a:pt x="296291" y="517702"/>
                  </a:lnTo>
                  <a:lnTo>
                    <a:pt x="296291" y="551434"/>
                  </a:lnTo>
                  <a:lnTo>
                    <a:pt x="274574" y="546608"/>
                  </a:lnTo>
                  <a:lnTo>
                    <a:pt x="216789" y="515874"/>
                  </a:lnTo>
                  <a:lnTo>
                    <a:pt x="177800" y="476250"/>
                  </a:lnTo>
                  <a:lnTo>
                    <a:pt x="153162" y="440690"/>
                  </a:lnTo>
                  <a:lnTo>
                    <a:pt x="131699" y="391287"/>
                  </a:lnTo>
                  <a:lnTo>
                    <a:pt x="125476" y="361442"/>
                  </a:lnTo>
                  <a:lnTo>
                    <a:pt x="125603" y="355727"/>
                  </a:lnTo>
                  <a:lnTo>
                    <a:pt x="134112" y="336296"/>
                  </a:lnTo>
                  <a:lnTo>
                    <a:pt x="137287" y="332359"/>
                  </a:lnTo>
                  <a:lnTo>
                    <a:pt x="140970" y="329057"/>
                  </a:lnTo>
                  <a:lnTo>
                    <a:pt x="145034" y="324993"/>
                  </a:lnTo>
                  <a:lnTo>
                    <a:pt x="149479" y="321818"/>
                  </a:lnTo>
                  <a:lnTo>
                    <a:pt x="156972" y="314579"/>
                  </a:lnTo>
                  <a:lnTo>
                    <a:pt x="129540" y="314579"/>
                  </a:lnTo>
                  <a:lnTo>
                    <a:pt x="129794" y="289433"/>
                  </a:lnTo>
                  <a:lnTo>
                    <a:pt x="132461" y="261112"/>
                  </a:lnTo>
                  <a:lnTo>
                    <a:pt x="146685" y="237744"/>
                  </a:lnTo>
                  <a:lnTo>
                    <a:pt x="170053" y="227203"/>
                  </a:lnTo>
                  <a:lnTo>
                    <a:pt x="196977" y="227203"/>
                  </a:lnTo>
                  <a:lnTo>
                    <a:pt x="200914" y="223901"/>
                  </a:lnTo>
                  <a:lnTo>
                    <a:pt x="205613" y="220726"/>
                  </a:lnTo>
                  <a:lnTo>
                    <a:pt x="211328" y="219075"/>
                  </a:lnTo>
                  <a:lnTo>
                    <a:pt x="218059" y="217551"/>
                  </a:lnTo>
                  <a:lnTo>
                    <a:pt x="226060" y="216662"/>
                  </a:lnTo>
                  <a:lnTo>
                    <a:pt x="220472" y="243332"/>
                  </a:lnTo>
                  <a:lnTo>
                    <a:pt x="216027" y="268478"/>
                  </a:lnTo>
                  <a:lnTo>
                    <a:pt x="210566" y="312039"/>
                  </a:lnTo>
                  <a:lnTo>
                    <a:pt x="209296" y="338836"/>
                  </a:lnTo>
                  <a:lnTo>
                    <a:pt x="209169" y="350139"/>
                  </a:lnTo>
                  <a:lnTo>
                    <a:pt x="209931" y="365506"/>
                  </a:lnTo>
                  <a:lnTo>
                    <a:pt x="222504" y="422910"/>
                  </a:lnTo>
                  <a:lnTo>
                    <a:pt x="248285" y="475361"/>
                  </a:lnTo>
                  <a:lnTo>
                    <a:pt x="285369" y="534416"/>
                  </a:lnTo>
                  <a:lnTo>
                    <a:pt x="296291" y="551434"/>
                  </a:lnTo>
                  <a:lnTo>
                    <a:pt x="296291" y="517702"/>
                  </a:lnTo>
                  <a:lnTo>
                    <a:pt x="279019" y="497205"/>
                  </a:lnTo>
                  <a:lnTo>
                    <a:pt x="261620" y="471424"/>
                  </a:lnTo>
                  <a:lnTo>
                    <a:pt x="236728" y="413131"/>
                  </a:lnTo>
                  <a:lnTo>
                    <a:pt x="224282" y="350901"/>
                  </a:lnTo>
                  <a:lnTo>
                    <a:pt x="224028" y="330708"/>
                  </a:lnTo>
                  <a:lnTo>
                    <a:pt x="224536" y="320929"/>
                  </a:lnTo>
                  <a:lnTo>
                    <a:pt x="228346" y="291084"/>
                  </a:lnTo>
                  <a:lnTo>
                    <a:pt x="235585" y="262763"/>
                  </a:lnTo>
                  <a:lnTo>
                    <a:pt x="245872" y="235331"/>
                  </a:lnTo>
                  <a:lnTo>
                    <a:pt x="265303" y="223901"/>
                  </a:lnTo>
                  <a:lnTo>
                    <a:pt x="288036" y="223901"/>
                  </a:lnTo>
                  <a:lnTo>
                    <a:pt x="346202" y="239268"/>
                  </a:lnTo>
                  <a:lnTo>
                    <a:pt x="378841" y="255524"/>
                  </a:lnTo>
                  <a:lnTo>
                    <a:pt x="369951" y="295148"/>
                  </a:lnTo>
                  <a:lnTo>
                    <a:pt x="364998" y="331470"/>
                  </a:lnTo>
                  <a:lnTo>
                    <a:pt x="363347" y="364617"/>
                  </a:lnTo>
                  <a:lnTo>
                    <a:pt x="364617" y="394589"/>
                  </a:lnTo>
                  <a:lnTo>
                    <a:pt x="368173" y="421259"/>
                  </a:lnTo>
                  <a:lnTo>
                    <a:pt x="379984" y="466471"/>
                  </a:lnTo>
                  <a:lnTo>
                    <a:pt x="394462" y="501269"/>
                  </a:lnTo>
                  <a:lnTo>
                    <a:pt x="407543" y="527177"/>
                  </a:lnTo>
                  <a:lnTo>
                    <a:pt x="412242" y="537718"/>
                  </a:lnTo>
                  <a:lnTo>
                    <a:pt x="414909" y="544957"/>
                  </a:lnTo>
                  <a:lnTo>
                    <a:pt x="415036" y="551434"/>
                  </a:lnTo>
                  <a:lnTo>
                    <a:pt x="415036" y="489000"/>
                  </a:lnTo>
                  <a:lnTo>
                    <a:pt x="389001" y="434213"/>
                  </a:lnTo>
                  <a:lnTo>
                    <a:pt x="376936" y="385699"/>
                  </a:lnTo>
                  <a:lnTo>
                    <a:pt x="375285" y="358140"/>
                  </a:lnTo>
                  <a:lnTo>
                    <a:pt x="375920" y="343662"/>
                  </a:lnTo>
                  <a:lnTo>
                    <a:pt x="377571" y="328295"/>
                  </a:lnTo>
                  <a:lnTo>
                    <a:pt x="380111" y="311277"/>
                  </a:lnTo>
                  <a:lnTo>
                    <a:pt x="383921" y="294259"/>
                  </a:lnTo>
                  <a:lnTo>
                    <a:pt x="388874" y="275717"/>
                  </a:lnTo>
                  <a:lnTo>
                    <a:pt x="397256" y="278892"/>
                  </a:lnTo>
                  <a:lnTo>
                    <a:pt x="431038" y="305562"/>
                  </a:lnTo>
                  <a:lnTo>
                    <a:pt x="462661" y="346837"/>
                  </a:lnTo>
                  <a:lnTo>
                    <a:pt x="488569" y="399415"/>
                  </a:lnTo>
                  <a:lnTo>
                    <a:pt x="505079" y="457581"/>
                  </a:lnTo>
                  <a:lnTo>
                    <a:pt x="509270" y="502158"/>
                  </a:lnTo>
                  <a:lnTo>
                    <a:pt x="509270" y="417880"/>
                  </a:lnTo>
                  <a:lnTo>
                    <a:pt x="507873" y="412369"/>
                  </a:lnTo>
                  <a:lnTo>
                    <a:pt x="505587" y="404241"/>
                  </a:lnTo>
                  <a:lnTo>
                    <a:pt x="497459" y="379984"/>
                  </a:lnTo>
                  <a:lnTo>
                    <a:pt x="485648" y="359029"/>
                  </a:lnTo>
                  <a:lnTo>
                    <a:pt x="481457" y="350139"/>
                  </a:lnTo>
                  <a:lnTo>
                    <a:pt x="468249" y="326644"/>
                  </a:lnTo>
                  <a:lnTo>
                    <a:pt x="449453" y="303149"/>
                  </a:lnTo>
                  <a:lnTo>
                    <a:pt x="444627" y="297561"/>
                  </a:lnTo>
                  <a:lnTo>
                    <a:pt x="429768" y="282956"/>
                  </a:lnTo>
                  <a:lnTo>
                    <a:pt x="423291" y="275717"/>
                  </a:lnTo>
                  <a:lnTo>
                    <a:pt x="419608" y="271653"/>
                  </a:lnTo>
                  <a:lnTo>
                    <a:pt x="409575" y="258699"/>
                  </a:lnTo>
                  <a:lnTo>
                    <a:pt x="407416" y="255524"/>
                  </a:lnTo>
                  <a:lnTo>
                    <a:pt x="421767" y="245745"/>
                  </a:lnTo>
                  <a:lnTo>
                    <a:pt x="429260" y="241808"/>
                  </a:lnTo>
                  <a:lnTo>
                    <a:pt x="437007" y="238506"/>
                  </a:lnTo>
                  <a:lnTo>
                    <a:pt x="439674" y="237744"/>
                  </a:lnTo>
                  <a:lnTo>
                    <a:pt x="387477" y="237744"/>
                  </a:lnTo>
                  <a:lnTo>
                    <a:pt x="381508" y="236855"/>
                  </a:lnTo>
                  <a:lnTo>
                    <a:pt x="366776" y="233680"/>
                  </a:lnTo>
                  <a:lnTo>
                    <a:pt x="340106" y="226441"/>
                  </a:lnTo>
                  <a:lnTo>
                    <a:pt x="332994" y="223901"/>
                  </a:lnTo>
                  <a:lnTo>
                    <a:pt x="302514" y="213487"/>
                  </a:lnTo>
                  <a:lnTo>
                    <a:pt x="293751" y="211074"/>
                  </a:lnTo>
                  <a:lnTo>
                    <a:pt x="281813" y="206121"/>
                  </a:lnTo>
                  <a:lnTo>
                    <a:pt x="203708" y="206121"/>
                  </a:lnTo>
                  <a:lnTo>
                    <a:pt x="203708" y="168148"/>
                  </a:lnTo>
                  <a:lnTo>
                    <a:pt x="203708" y="156845"/>
                  </a:lnTo>
                  <a:lnTo>
                    <a:pt x="207010" y="150368"/>
                  </a:lnTo>
                  <a:lnTo>
                    <a:pt x="236728" y="117221"/>
                  </a:lnTo>
                  <a:lnTo>
                    <a:pt x="288671" y="92202"/>
                  </a:lnTo>
                  <a:lnTo>
                    <a:pt x="314960" y="88138"/>
                  </a:lnTo>
                  <a:lnTo>
                    <a:pt x="685165" y="88138"/>
                  </a:lnTo>
                  <a:lnTo>
                    <a:pt x="685165" y="0"/>
                  </a:lnTo>
                  <a:close/>
                </a:path>
              </a:pathLst>
            </a:custGeom>
            <a:solidFill>
              <a:srgbClr val="5A79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45130" y="4394962"/>
              <a:ext cx="199136" cy="24015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88641" y="4390136"/>
              <a:ext cx="67436" cy="8737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662809" y="4251070"/>
              <a:ext cx="481965" cy="149860"/>
            </a:xfrm>
            <a:custGeom>
              <a:avLst/>
              <a:gdLst/>
              <a:ahLst/>
              <a:cxnLst/>
              <a:rect l="l" t="t" r="r" b="b"/>
              <a:pathLst>
                <a:path w="481964" h="149860">
                  <a:moveTo>
                    <a:pt x="481457" y="0"/>
                  </a:moveTo>
                  <a:lnTo>
                    <a:pt x="111252" y="0"/>
                  </a:lnTo>
                  <a:lnTo>
                    <a:pt x="99568" y="12954"/>
                  </a:lnTo>
                  <a:lnTo>
                    <a:pt x="73787" y="45212"/>
                  </a:lnTo>
                  <a:lnTo>
                    <a:pt x="54610" y="77597"/>
                  </a:lnTo>
                  <a:lnTo>
                    <a:pt x="51435" y="83312"/>
                  </a:lnTo>
                  <a:lnTo>
                    <a:pt x="36830" y="105156"/>
                  </a:lnTo>
                  <a:lnTo>
                    <a:pt x="8890" y="116459"/>
                  </a:lnTo>
                  <a:lnTo>
                    <a:pt x="0" y="117983"/>
                  </a:lnTo>
                  <a:lnTo>
                    <a:pt x="78105" y="117983"/>
                  </a:lnTo>
                  <a:lnTo>
                    <a:pt x="67691" y="114046"/>
                  </a:lnTo>
                  <a:lnTo>
                    <a:pt x="62103" y="111506"/>
                  </a:lnTo>
                  <a:lnTo>
                    <a:pt x="57785" y="109982"/>
                  </a:lnTo>
                  <a:lnTo>
                    <a:pt x="80518" y="58166"/>
                  </a:lnTo>
                  <a:lnTo>
                    <a:pt x="110236" y="25908"/>
                  </a:lnTo>
                  <a:lnTo>
                    <a:pt x="177927" y="2413"/>
                  </a:lnTo>
                  <a:lnTo>
                    <a:pt x="195453" y="4064"/>
                  </a:lnTo>
                  <a:lnTo>
                    <a:pt x="246888" y="24257"/>
                  </a:lnTo>
                  <a:lnTo>
                    <a:pt x="278257" y="46863"/>
                  </a:lnTo>
                  <a:lnTo>
                    <a:pt x="305562" y="74422"/>
                  </a:lnTo>
                  <a:lnTo>
                    <a:pt x="327533" y="105918"/>
                  </a:lnTo>
                  <a:lnTo>
                    <a:pt x="342519" y="138303"/>
                  </a:lnTo>
                  <a:lnTo>
                    <a:pt x="322961" y="134239"/>
                  </a:lnTo>
                  <a:lnTo>
                    <a:pt x="305689" y="130937"/>
                  </a:lnTo>
                  <a:lnTo>
                    <a:pt x="290576" y="129413"/>
                  </a:lnTo>
                  <a:lnTo>
                    <a:pt x="277368" y="127762"/>
                  </a:lnTo>
                  <a:lnTo>
                    <a:pt x="266065" y="126873"/>
                  </a:lnTo>
                  <a:lnTo>
                    <a:pt x="256286" y="126873"/>
                  </a:lnTo>
                  <a:lnTo>
                    <a:pt x="241046" y="128524"/>
                  </a:lnTo>
                  <a:lnTo>
                    <a:pt x="235204" y="130175"/>
                  </a:lnTo>
                  <a:lnTo>
                    <a:pt x="230251" y="131826"/>
                  </a:lnTo>
                  <a:lnTo>
                    <a:pt x="226060" y="134239"/>
                  </a:lnTo>
                  <a:lnTo>
                    <a:pt x="222504" y="135763"/>
                  </a:lnTo>
                  <a:lnTo>
                    <a:pt x="219329" y="138303"/>
                  </a:lnTo>
                  <a:lnTo>
                    <a:pt x="216535" y="139827"/>
                  </a:lnTo>
                  <a:lnTo>
                    <a:pt x="213614" y="142240"/>
                  </a:lnTo>
                  <a:lnTo>
                    <a:pt x="207518" y="145542"/>
                  </a:lnTo>
                  <a:lnTo>
                    <a:pt x="203835" y="147193"/>
                  </a:lnTo>
                  <a:lnTo>
                    <a:pt x="199517" y="147955"/>
                  </a:lnTo>
                  <a:lnTo>
                    <a:pt x="194437" y="147955"/>
                  </a:lnTo>
                  <a:lnTo>
                    <a:pt x="192278" y="148717"/>
                  </a:lnTo>
                  <a:lnTo>
                    <a:pt x="188595" y="149606"/>
                  </a:lnTo>
                  <a:lnTo>
                    <a:pt x="235966" y="149606"/>
                  </a:lnTo>
                  <a:lnTo>
                    <a:pt x="241300" y="147955"/>
                  </a:lnTo>
                  <a:lnTo>
                    <a:pt x="257429" y="144653"/>
                  </a:lnTo>
                  <a:lnTo>
                    <a:pt x="265684" y="143891"/>
                  </a:lnTo>
                  <a:lnTo>
                    <a:pt x="481457" y="143891"/>
                  </a:lnTo>
                  <a:lnTo>
                    <a:pt x="481457" y="138303"/>
                  </a:lnTo>
                  <a:lnTo>
                    <a:pt x="481457" y="2413"/>
                  </a:lnTo>
                  <a:lnTo>
                    <a:pt x="481457" y="0"/>
                  </a:lnTo>
                  <a:close/>
                </a:path>
              </a:pathLst>
            </a:custGeom>
            <a:solidFill>
              <a:srgbClr val="5A79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04993" y="3920770"/>
            <a:ext cx="1477645" cy="1027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indent="635" algn="ctr">
              <a:lnSpc>
                <a:spcPct val="100000"/>
              </a:lnSpc>
            </a:pPr>
            <a:r>
              <a:rPr sz="1600" spc="-1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Физическая </a:t>
            </a:r>
            <a:r>
              <a:rPr sz="1600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культура </a:t>
            </a:r>
            <a:r>
              <a:rPr sz="160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sz="1600" spc="-3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20" dirty="0" err="1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спорт</a:t>
            </a:r>
            <a:r>
              <a:rPr sz="1600" spc="-20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147,8</a:t>
            </a:r>
            <a:r>
              <a:rPr lang="ru-RU"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2,8</a:t>
            </a:r>
            <a:r>
              <a:rPr sz="1600" b="1" spc="-20" dirty="0" smtClean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15887" y="5097398"/>
            <a:ext cx="4525010" cy="772160"/>
          </a:xfrm>
          <a:custGeom>
            <a:avLst/>
            <a:gdLst/>
            <a:ahLst/>
            <a:cxnLst/>
            <a:rect l="l" t="t" r="r" b="b"/>
            <a:pathLst>
              <a:path w="4525010" h="772160">
                <a:moveTo>
                  <a:pt x="4524438" y="0"/>
                </a:moveTo>
                <a:lnTo>
                  <a:pt x="4522008" y="57019"/>
                </a:lnTo>
                <a:lnTo>
                  <a:pt x="4514950" y="111439"/>
                </a:lnTo>
                <a:lnTo>
                  <a:pt x="4503612" y="162663"/>
                </a:lnTo>
                <a:lnTo>
                  <a:pt x="4488338" y="210095"/>
                </a:lnTo>
                <a:lnTo>
                  <a:pt x="4469478" y="253138"/>
                </a:lnTo>
                <a:lnTo>
                  <a:pt x="4447377" y="291196"/>
                </a:lnTo>
                <a:lnTo>
                  <a:pt x="4422383" y="323672"/>
                </a:lnTo>
                <a:lnTo>
                  <a:pt x="4365102" y="369492"/>
                </a:lnTo>
                <a:lnTo>
                  <a:pt x="4300410" y="385825"/>
                </a:lnTo>
                <a:lnTo>
                  <a:pt x="2473261" y="385825"/>
                </a:lnTo>
                <a:lnTo>
                  <a:pt x="2440134" y="390008"/>
                </a:lnTo>
                <a:lnTo>
                  <a:pt x="2378774" y="421679"/>
                </a:lnTo>
                <a:lnTo>
                  <a:pt x="2326243" y="480445"/>
                </a:lnTo>
                <a:lnTo>
                  <a:pt x="2304150" y="518498"/>
                </a:lnTo>
                <a:lnTo>
                  <a:pt x="2285301" y="561534"/>
                </a:lnTo>
                <a:lnTo>
                  <a:pt x="2270039" y="608958"/>
                </a:lnTo>
                <a:lnTo>
                  <a:pt x="2258710" y="660173"/>
                </a:lnTo>
                <a:lnTo>
                  <a:pt x="2251660" y="714582"/>
                </a:lnTo>
                <a:lnTo>
                  <a:pt x="2249233" y="771588"/>
                </a:lnTo>
                <a:lnTo>
                  <a:pt x="2246803" y="714582"/>
                </a:lnTo>
                <a:lnTo>
                  <a:pt x="2239745" y="660173"/>
                </a:lnTo>
                <a:lnTo>
                  <a:pt x="2228407" y="608958"/>
                </a:lnTo>
                <a:lnTo>
                  <a:pt x="2213133" y="561534"/>
                </a:lnTo>
                <a:lnTo>
                  <a:pt x="2194273" y="518498"/>
                </a:lnTo>
                <a:lnTo>
                  <a:pt x="2172172" y="480445"/>
                </a:lnTo>
                <a:lnTo>
                  <a:pt x="2147178" y="447973"/>
                </a:lnTo>
                <a:lnTo>
                  <a:pt x="2089897" y="402158"/>
                </a:lnTo>
                <a:lnTo>
                  <a:pt x="2025205" y="385825"/>
                </a:lnTo>
                <a:lnTo>
                  <a:pt x="224015" y="385825"/>
                </a:lnTo>
                <a:lnTo>
                  <a:pt x="190911" y="381643"/>
                </a:lnTo>
                <a:lnTo>
                  <a:pt x="129574" y="349969"/>
                </a:lnTo>
                <a:lnTo>
                  <a:pt x="77043" y="291196"/>
                </a:lnTo>
                <a:lnTo>
                  <a:pt x="54946" y="253138"/>
                </a:lnTo>
                <a:lnTo>
                  <a:pt x="36089" y="210095"/>
                </a:lnTo>
                <a:lnTo>
                  <a:pt x="20820" y="162663"/>
                </a:lnTo>
                <a:lnTo>
                  <a:pt x="9484" y="111439"/>
                </a:lnTo>
                <a:lnTo>
                  <a:pt x="2428" y="57019"/>
                </a:lnTo>
                <a:lnTo>
                  <a:pt x="0" y="0"/>
                </a:lnTo>
              </a:path>
            </a:pathLst>
          </a:custGeom>
          <a:ln w="41275">
            <a:solidFill>
              <a:srgbClr val="74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09829" y="5879083"/>
            <a:ext cx="3945618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Доля</a:t>
            </a:r>
            <a:r>
              <a:rPr sz="2300" b="1" spc="-30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300" b="1" spc="-3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общем</a:t>
            </a:r>
            <a:r>
              <a:rPr sz="2300" b="1" spc="-4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10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объеме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300" b="1" spc="-2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расходов</a:t>
            </a:r>
            <a:r>
              <a:rPr sz="2300" b="1" spc="-5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 err="1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составляет</a:t>
            </a:r>
            <a:r>
              <a:rPr sz="2300" b="1" spc="-55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300" b="1" dirty="0" smtClean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73,5</a:t>
            </a:r>
            <a:r>
              <a:rPr sz="2300" b="1" spc="-40" dirty="0" smtClean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50" dirty="0">
                <a:solidFill>
                  <a:srgbClr val="62242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467185" y="3948682"/>
            <a:ext cx="2668152" cy="1027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95"/>
              </a:spcBef>
            </a:pPr>
            <a:r>
              <a:rPr lang="ru-RU" sz="1600" spc="-1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</a:t>
            </a:r>
            <a:r>
              <a:rPr sz="1600" spc="-1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ациональная</a:t>
            </a:r>
            <a:r>
              <a:rPr lang="ru-RU"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2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экономика</a:t>
            </a:r>
            <a:r>
              <a:rPr sz="1600" spc="-2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(дорожное хозяйство,</a:t>
            </a:r>
            <a:r>
              <a:rPr sz="1600" spc="-5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транспорт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</a:t>
            </a:r>
            <a:r>
              <a:rPr lang="ru-RU"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прочее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2540" algn="ctr">
              <a:lnSpc>
                <a:spcPct val="100000"/>
              </a:lnSpc>
            </a:pPr>
            <a:r>
              <a:rPr lang="ru-RU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252,8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4,8</a:t>
            </a:r>
            <a:r>
              <a:rPr sz="1600" b="1" spc="-35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</a:t>
            </a:r>
            <a:r>
              <a:rPr sz="1600" b="1" spc="-25" dirty="0">
                <a:solidFill>
                  <a:srgbClr val="0F1308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320531" y="2814065"/>
            <a:ext cx="1433195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 marR="8255" indent="-635"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Жилищно</a:t>
            </a:r>
            <a:r>
              <a:rPr sz="1600" spc="-65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5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- 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коммунальное хозяйство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ru-RU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432,2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8,1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182356" y="4110053"/>
            <a:ext cx="1607820" cy="536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Прочие</a:t>
            </a:r>
            <a:r>
              <a:rPr sz="1600" spc="-1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99060">
              <a:lnSpc>
                <a:spcPct val="100000"/>
              </a:lnSpc>
            </a:pPr>
            <a:r>
              <a:rPr lang="ru-RU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84,7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1,6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458195" y="2906775"/>
            <a:ext cx="2235835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Общегосударственные вопросы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ru-RU" sz="18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633,8 </a:t>
            </a:r>
            <a:r>
              <a:rPr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</a:t>
            </a:r>
            <a:r>
              <a:rPr lang="ru-RU" sz="16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12,0</a:t>
            </a:r>
            <a:r>
              <a:rPr sz="1600" b="1" spc="-1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1600" b="1" spc="-25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</a:t>
            </a:r>
            <a:endParaRPr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35" name="object 3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733156" y="3005199"/>
            <a:ext cx="587375" cy="651511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765793" y="3937381"/>
            <a:ext cx="815975" cy="839802"/>
          </a:xfrm>
          <a:prstGeom prst="rect">
            <a:avLst/>
          </a:prstGeom>
        </p:spPr>
      </p:pic>
      <p:sp>
        <p:nvSpPr>
          <p:cNvPr id="38" name="object 38"/>
          <p:cNvSpPr/>
          <p:nvPr/>
        </p:nvSpPr>
        <p:spPr>
          <a:xfrm>
            <a:off x="4719701" y="5106923"/>
            <a:ext cx="5070475" cy="772160"/>
          </a:xfrm>
          <a:custGeom>
            <a:avLst/>
            <a:gdLst/>
            <a:ahLst/>
            <a:cxnLst/>
            <a:rect l="l" t="t" r="r" b="b"/>
            <a:pathLst>
              <a:path w="5070475" h="772160">
                <a:moveTo>
                  <a:pt x="5070475" y="0"/>
                </a:moveTo>
                <a:lnTo>
                  <a:pt x="5068045" y="57019"/>
                </a:lnTo>
                <a:lnTo>
                  <a:pt x="5060987" y="111439"/>
                </a:lnTo>
                <a:lnTo>
                  <a:pt x="5049648" y="162663"/>
                </a:lnTo>
                <a:lnTo>
                  <a:pt x="5034375" y="210095"/>
                </a:lnTo>
                <a:lnTo>
                  <a:pt x="5015514" y="253138"/>
                </a:lnTo>
                <a:lnTo>
                  <a:pt x="4993413" y="291196"/>
                </a:lnTo>
                <a:lnTo>
                  <a:pt x="4968419" y="323672"/>
                </a:lnTo>
                <a:lnTo>
                  <a:pt x="4911138" y="369492"/>
                </a:lnTo>
                <a:lnTo>
                  <a:pt x="4846447" y="385825"/>
                </a:lnTo>
                <a:lnTo>
                  <a:pt x="2744597" y="385825"/>
                </a:lnTo>
                <a:lnTo>
                  <a:pt x="2711498" y="390008"/>
                </a:lnTo>
                <a:lnTo>
                  <a:pt x="2650165" y="421679"/>
                </a:lnTo>
                <a:lnTo>
                  <a:pt x="2597630" y="480445"/>
                </a:lnTo>
                <a:lnTo>
                  <a:pt x="2575529" y="518498"/>
                </a:lnTo>
                <a:lnTo>
                  <a:pt x="2556668" y="561534"/>
                </a:lnTo>
                <a:lnTo>
                  <a:pt x="2541395" y="608958"/>
                </a:lnTo>
                <a:lnTo>
                  <a:pt x="2530056" y="660173"/>
                </a:lnTo>
                <a:lnTo>
                  <a:pt x="2522998" y="714582"/>
                </a:lnTo>
                <a:lnTo>
                  <a:pt x="2520569" y="771588"/>
                </a:lnTo>
                <a:lnTo>
                  <a:pt x="2518142" y="714582"/>
                </a:lnTo>
                <a:lnTo>
                  <a:pt x="2511092" y="660173"/>
                </a:lnTo>
                <a:lnTo>
                  <a:pt x="2499765" y="608958"/>
                </a:lnTo>
                <a:lnTo>
                  <a:pt x="2484507" y="561534"/>
                </a:lnTo>
                <a:lnTo>
                  <a:pt x="2465663" y="518498"/>
                </a:lnTo>
                <a:lnTo>
                  <a:pt x="2443580" y="480445"/>
                </a:lnTo>
                <a:lnTo>
                  <a:pt x="2418602" y="447973"/>
                </a:lnTo>
                <a:lnTo>
                  <a:pt x="2361348" y="402158"/>
                </a:lnTo>
                <a:lnTo>
                  <a:pt x="2296668" y="385825"/>
                </a:lnTo>
                <a:lnTo>
                  <a:pt x="223900" y="385825"/>
                </a:lnTo>
                <a:lnTo>
                  <a:pt x="190805" y="381643"/>
                </a:lnTo>
                <a:lnTo>
                  <a:pt x="129492" y="349969"/>
                </a:lnTo>
                <a:lnTo>
                  <a:pt x="76988" y="291196"/>
                </a:lnTo>
                <a:lnTo>
                  <a:pt x="54905" y="253138"/>
                </a:lnTo>
                <a:lnTo>
                  <a:pt x="36061" y="210095"/>
                </a:lnTo>
                <a:lnTo>
                  <a:pt x="20803" y="162663"/>
                </a:lnTo>
                <a:lnTo>
                  <a:pt x="9476" y="111439"/>
                </a:lnTo>
                <a:lnTo>
                  <a:pt x="2426" y="57019"/>
                </a:lnTo>
                <a:lnTo>
                  <a:pt x="0" y="0"/>
                </a:lnTo>
              </a:path>
            </a:pathLst>
          </a:custGeom>
          <a:ln w="41275">
            <a:solidFill>
              <a:srgbClr val="2058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5522467" y="5870549"/>
            <a:ext cx="3922204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300" b="1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Доля</a:t>
            </a:r>
            <a:r>
              <a:rPr sz="2300" b="1" spc="-30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</a:t>
            </a:r>
            <a:r>
              <a:rPr sz="2300" b="1" spc="-3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общем</a:t>
            </a:r>
            <a:r>
              <a:rPr sz="2300" b="1" spc="-4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10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объеме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300" b="1" spc="-2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расходов</a:t>
            </a:r>
            <a:r>
              <a:rPr sz="2300" b="1" spc="-5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dirty="0" err="1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составляет</a:t>
            </a:r>
            <a:r>
              <a:rPr sz="2300" b="1" spc="-55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300" b="1" dirty="0" smtClean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26,5</a:t>
            </a:r>
            <a:r>
              <a:rPr sz="2300" b="1" spc="-40" dirty="0" smtClean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sz="2300" b="1" spc="-50" dirty="0">
                <a:solidFill>
                  <a:srgbClr val="001F5F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</a:t>
            </a:r>
            <a:endParaRPr sz="23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6" name="Прямоугольник 45"/>
          <p:cNvSpPr/>
          <p:nvPr/>
        </p:nvSpPr>
        <p:spPr>
          <a:xfrm>
            <a:off x="626688" y="78701"/>
            <a:ext cx="8823960" cy="4359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2026 год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8" name="Рисунок 47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" name="Группа 50"/>
          <p:cNvGrpSpPr/>
          <p:nvPr/>
        </p:nvGrpSpPr>
        <p:grpSpPr>
          <a:xfrm>
            <a:off x="344488" y="632459"/>
            <a:ext cx="2465768" cy="858012"/>
            <a:chOff x="646291" y="632459"/>
            <a:chExt cx="1976068" cy="858012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0" name="Скругленная прямоугольная выноска 49"/>
            <p:cNvSpPr/>
            <p:nvPr/>
          </p:nvSpPr>
          <p:spPr>
            <a:xfrm rot="10800000">
              <a:off x="646292" y="632459"/>
              <a:ext cx="1976067" cy="858012"/>
            </a:xfrm>
            <a:prstGeom prst="wedgeRoundRectCallout">
              <a:avLst>
                <a:gd name="adj1" fmla="val -80203"/>
                <a:gd name="adj2" fmla="val 8059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0"/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object 41"/>
            <p:cNvSpPr txBox="1"/>
            <p:nvPr/>
          </p:nvSpPr>
          <p:spPr>
            <a:xfrm>
              <a:off x="646291" y="765301"/>
              <a:ext cx="1976067" cy="566181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vert="horz" wrap="square" lIns="0" tIns="12065" rIns="0" bIns="0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95"/>
                </a:spcBef>
              </a:pPr>
              <a:r>
                <a:rPr b="1" spc="-10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Текущие</a:t>
              </a:r>
              <a:r>
                <a:rPr b="1" spc="-65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 </a:t>
              </a:r>
              <a:r>
                <a:rPr b="1" spc="-10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расходы</a:t>
              </a:r>
              <a:endParaRPr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  <a:p>
              <a:pPr algn="ctr">
                <a:lnSpc>
                  <a:spcPct val="100000"/>
                </a:lnSpc>
              </a:pPr>
              <a:r>
                <a:rPr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–</a:t>
              </a:r>
              <a:r>
                <a:rPr spc="-10" dirty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 </a:t>
              </a:r>
              <a:r>
                <a:rPr lang="ru-RU"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73,3</a:t>
              </a:r>
              <a:r>
                <a:rPr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%</a:t>
              </a:r>
              <a:endPara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6654584" y="601368"/>
            <a:ext cx="2943528" cy="858012"/>
            <a:chOff x="646291" y="632459"/>
            <a:chExt cx="1976068" cy="858012"/>
          </a:xfrm>
        </p:grpSpPr>
        <p:sp>
          <p:nvSpPr>
            <p:cNvPr id="53" name="Скругленная прямоугольная выноска 52"/>
            <p:cNvSpPr/>
            <p:nvPr/>
          </p:nvSpPr>
          <p:spPr>
            <a:xfrm rot="10800000" flipH="1">
              <a:off x="646292" y="632459"/>
              <a:ext cx="1976067" cy="858012"/>
            </a:xfrm>
            <a:prstGeom prst="wedgeRoundRectCallout">
              <a:avLst>
                <a:gd name="adj1" fmla="val -80203"/>
                <a:gd name="adj2" fmla="val 80597"/>
                <a:gd name="adj3" fmla="val 1666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softEdge rad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object 41"/>
            <p:cNvSpPr txBox="1"/>
            <p:nvPr/>
          </p:nvSpPr>
          <p:spPr>
            <a:xfrm>
              <a:off x="646291" y="765301"/>
              <a:ext cx="1976067" cy="566181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ts val="95"/>
                </a:spcBef>
              </a:pPr>
              <a:r>
                <a:rPr lang="ru-RU" b="1" spc="-10" dirty="0" smtClean="0"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Расходы на капитальные вложения – </a:t>
              </a:r>
              <a:r>
                <a:rPr lang="ru-RU"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26,7</a:t>
              </a:r>
              <a:r>
                <a:rPr b="1" spc="-1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anose="020B0604020202020204" pitchFamily="34" charset="0"/>
                  <a:ea typeface="Microsoft Sans Serif" panose="020B0604020202020204" pitchFamily="34" charset="0"/>
                  <a:cs typeface="Microsoft Sans Serif" panose="020B0604020202020204" pitchFamily="34" charset="0"/>
                </a:rPr>
                <a:t>%</a:t>
              </a:r>
              <a:endParaRPr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034032" y="725533"/>
            <a:ext cx="3524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5 298,2 млн. рублей</a:t>
            </a:r>
            <a:endParaRPr lang="ru-RU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6" name="Прямоугольник с двумя скругленными противолежащими углами 55"/>
          <p:cNvSpPr/>
          <p:nvPr/>
        </p:nvSpPr>
        <p:spPr>
          <a:xfrm>
            <a:off x="344488" y="1700808"/>
            <a:ext cx="4317808" cy="86409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отраслей социальной сферы составляют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3 894,7 </a:t>
            </a:r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рублей</a:t>
            </a:r>
            <a:endParaRPr lang="ru-RU" sz="16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7" name="Прямоугольник с двумя скругленными противолежащими углами 56"/>
          <p:cNvSpPr/>
          <p:nvPr/>
        </p:nvSpPr>
        <p:spPr>
          <a:xfrm>
            <a:off x="4796061" y="1700808"/>
            <a:ext cx="4750221" cy="864096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отраслей жилищно-коммунального хозяйства и прочие расходы составляют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1 403,5</a:t>
            </a:r>
            <a:r>
              <a:rPr lang="ru-RU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</a:t>
            </a:r>
            <a:endParaRPr lang="ru-RU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flipH="1">
            <a:off x="2848610" y="1248753"/>
            <a:ext cx="1384310" cy="380047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5173781" y="1248753"/>
            <a:ext cx="1384310" cy="380047"/>
          </a:xfrm>
          <a:prstGeom prst="straightConnector1">
            <a:avLst/>
          </a:prstGeom>
          <a:ln w="381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Рисунок 60" descr="O:\Авакова\ЭБ\Герб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4" y="3005199"/>
            <a:ext cx="604075" cy="651511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Прямоугольник 4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19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425214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 txBox="1"/>
          <p:nvPr/>
        </p:nvSpPr>
        <p:spPr>
          <a:xfrm>
            <a:off x="3708908" y="2938017"/>
            <a:ext cx="2381885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1800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И2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800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«Жилье»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48634" y="3777183"/>
            <a:ext cx="2699385" cy="6896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И4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 dirty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marL="12065" marR="5080" algn="ctr">
              <a:lnSpc>
                <a:spcPts val="1660"/>
              </a:lnSpc>
              <a:spcBef>
                <a:spcPts val="140"/>
              </a:spcBef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«Формирование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комфортной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городской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среды»</a:t>
            </a:r>
            <a:endParaRPr sz="1600" kern="0" dirty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05859" y="4888433"/>
            <a:ext cx="2386330" cy="6927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240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И8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marL="477520" marR="5080" indent="-465455">
              <a:lnSpc>
                <a:spcPts val="1680"/>
              </a:lnSpc>
              <a:spcBef>
                <a:spcPts val="125"/>
              </a:spcBef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«Региональная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600" b="1" kern="0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местная 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дорожная</a:t>
            </a:r>
            <a:r>
              <a:rPr sz="1600" b="1" kern="0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сеть»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423920" y="5992774"/>
            <a:ext cx="2948940" cy="6896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5"/>
            <a:ext cx="8823960" cy="1139055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Расходы, направленные на достижение соответствующих результатов реализации национальных проектов в округе в 2026 году</a:t>
            </a:r>
            <a:endParaRPr lang="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Скругленный прямоугольник 34"/>
          <p:cNvSpPr/>
          <p:nvPr/>
        </p:nvSpPr>
        <p:spPr>
          <a:xfrm>
            <a:off x="757619" y="1232330"/>
            <a:ext cx="8497996" cy="54048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Всего расходов на нацпроекты –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77,7</a:t>
            </a:r>
            <a:r>
              <a:rPr lang="ru-RU" sz="24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</a:t>
            </a:r>
            <a:endParaRPr lang="ru-RU" sz="24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757619" y="2367578"/>
            <a:ext cx="5184576" cy="160710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Национальный проект «Молодежь и дети» (Ю) 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77,7</a:t>
            </a:r>
            <a:r>
              <a:rPr lang="ru-RU" sz="2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</a:t>
            </a:r>
            <a:endParaRPr lang="ru-RU" sz="2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7" name="Стрелка вниз 36"/>
          <p:cNvSpPr/>
          <p:nvPr/>
        </p:nvSpPr>
        <p:spPr>
          <a:xfrm>
            <a:off x="2989867" y="3974685"/>
            <a:ext cx="720080" cy="64807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198334" y="4622757"/>
            <a:ext cx="4303146" cy="1224136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Ю6 Региональный проект «Педагоги и наставники»</a:t>
            </a:r>
            <a:endParaRPr lang="ru-RU" sz="2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5942195" y="2276872"/>
            <a:ext cx="3852172" cy="3672408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Выплата вознаграждения классным руководителям и советникам директоров по воспитанию и взаимодействию с детскими общественными объединениями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20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00619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трелка углом вверх 24"/>
          <p:cNvSpPr/>
          <p:nvPr/>
        </p:nvSpPr>
        <p:spPr>
          <a:xfrm rot="16200000">
            <a:off x="4024666" y="1643409"/>
            <a:ext cx="839199" cy="1267876"/>
          </a:xfrm>
          <a:prstGeom prst="bentUp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4" name="Стрелка углом вверх 23"/>
          <p:cNvSpPr/>
          <p:nvPr/>
        </p:nvSpPr>
        <p:spPr>
          <a:xfrm rot="10800000">
            <a:off x="1712640" y="3832854"/>
            <a:ext cx="1835994" cy="1087676"/>
          </a:xfrm>
          <a:prstGeom prst="bentUp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5" name="Стрелка углом вверх 4"/>
          <p:cNvSpPr/>
          <p:nvPr/>
        </p:nvSpPr>
        <p:spPr>
          <a:xfrm>
            <a:off x="6321152" y="2940374"/>
            <a:ext cx="1748493" cy="1008112"/>
          </a:xfrm>
          <a:prstGeom prst="bentUp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2" name="Стрелка углом вверх 21"/>
          <p:cNvSpPr/>
          <p:nvPr/>
        </p:nvSpPr>
        <p:spPr>
          <a:xfrm rot="5400000">
            <a:off x="4994067" y="4990108"/>
            <a:ext cx="911207" cy="1267876"/>
          </a:xfrm>
          <a:prstGeom prst="bentUp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423920" y="5992774"/>
            <a:ext cx="2948940" cy="6896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" algn="ctr">
              <a:lnSpc>
                <a:spcPts val="1789"/>
              </a:lnSpc>
              <a:spcBef>
                <a:spcPts val="95"/>
              </a:spcBef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И9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Региональный</a:t>
            </a:r>
            <a:r>
              <a:rPr sz="1600" b="1" kern="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проект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655"/>
              </a:lnSpc>
            </a:pP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«Общесистемные</a:t>
            </a: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20" dirty="0">
                <a:solidFill>
                  <a:srgbClr val="FFFFFF"/>
                </a:solidFill>
                <a:latin typeface="Times New Roman"/>
                <a:cs typeface="Times New Roman"/>
              </a:rPr>
              <a:t>меры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  <a:p>
            <a:pPr algn="ctr">
              <a:lnSpc>
                <a:spcPts val="1789"/>
              </a:lnSpc>
            </a:pPr>
            <a:r>
              <a:rPr sz="1600" b="1" kern="0" dirty="0">
                <a:solidFill>
                  <a:srgbClr val="FFFFFF"/>
                </a:solidFill>
                <a:latin typeface="Times New Roman"/>
                <a:cs typeface="Times New Roman"/>
              </a:rPr>
              <a:t>развития</a:t>
            </a:r>
            <a:r>
              <a:rPr sz="1600" b="1" kern="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дорожного</a:t>
            </a:r>
            <a:r>
              <a:rPr sz="1600" b="1" kern="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600" b="1" kern="0" spc="-10" dirty="0">
                <a:solidFill>
                  <a:srgbClr val="FFFFFF"/>
                </a:solidFill>
                <a:latin typeface="Times New Roman"/>
                <a:cs typeface="Times New Roman"/>
              </a:rPr>
              <a:t>хозяйства»</a:t>
            </a:r>
            <a:endParaRPr sz="1600" kern="0">
              <a:solidFill>
                <a:sysClr val="windowText" lastClr="000000"/>
              </a:solidFill>
              <a:latin typeface="Times New Roman"/>
              <a:cs typeface="Times New Roman"/>
            </a:endParaRP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5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2026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году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Овал 1"/>
          <p:cNvSpPr/>
          <p:nvPr/>
        </p:nvSpPr>
        <p:spPr>
          <a:xfrm>
            <a:off x="3548634" y="2696946"/>
            <a:ext cx="2824225" cy="247149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на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реализацию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14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муниципальных программ –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5 097,1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070006" y="1355245"/>
            <a:ext cx="3546561" cy="158417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«Муниципальное управление: эффективный муниципалитет»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431,0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(8,4 %) 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070006" y="4920531"/>
            <a:ext cx="3523844" cy="158417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«Культура»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290,7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(5,7 %) 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84815" y="4920530"/>
            <a:ext cx="3600400" cy="158417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«Комфортная среда проживания»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370,2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(7,3 %)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9927" y="1355245"/>
            <a:ext cx="3600400" cy="158417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«Образование»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239,9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(63,6 %) 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26" name="Picture 2" descr="H:\работа\бюджет для граждан\для бюджета\imgonline-com-ua-mirror-l5xsltoij7fye5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02831" y="618374"/>
            <a:ext cx="1352649" cy="101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8" descr="C:\Users\Avakova\Desktop\для бюджета\2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58" y="4198331"/>
            <a:ext cx="1474385" cy="10300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Avakova\Desktop\для бюджета\depositphotos_93304582-stock-photo-literary-youth-professo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845" y="4011630"/>
            <a:ext cx="1052622" cy="1403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Avakova\Desktop\для бюджета\0e674559ae42fda6b60ab3673749f7d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8461" y="723391"/>
            <a:ext cx="1182963" cy="11343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21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25131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5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2026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году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Скругленный прямоугольник 15"/>
          <p:cNvSpPr/>
          <p:nvPr/>
        </p:nvSpPr>
        <p:spPr>
          <a:xfrm>
            <a:off x="5580090" y="1353840"/>
            <a:ext cx="4076613" cy="191143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«Муниципальное имущество и земельные ресурсы»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188,9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(3,7 %) 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00472" y="4365104"/>
            <a:ext cx="4100118" cy="195728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«Муниципальные финансы» 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78,1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(1,5 %) 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729558" y="2780928"/>
            <a:ext cx="4338093" cy="193572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«Физическая культура и спорт»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148,2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рублей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(2,9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 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580090" y="4348353"/>
            <a:ext cx="4076613" cy="1911248"/>
          </a:xfrm>
          <a:prstGeom prst="roundRect">
            <a:avLst/>
          </a:prstGeom>
          <a:solidFill>
            <a:srgbClr val="A8A3E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«Обеспечение общественного порядка и безопасности населения»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44,3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(0,9 %) 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00472" y="1353841"/>
            <a:ext cx="4100118" cy="191143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«Транспортная система»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232,3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(4,6 %) 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28" name="Picture 4" descr="C:\Users\Avakova\Desktop\для бюджета\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987" y="973053"/>
            <a:ext cx="1032594" cy="962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9" descr="C:\Users\Avakova\Desktop\для бюджета\тр.налог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20" y="973053"/>
            <a:ext cx="1224579" cy="882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C:\Users\Avakova\Desktop\для бюджета\белый-человек-3d-рядом-с-кучей-золотых-монеток-285045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08" y="3905029"/>
            <a:ext cx="1172984" cy="10144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C:\Users\Avakova\Desktop\для бюджета\EwWZE7tWUAAiF_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924" y="2309558"/>
            <a:ext cx="1037386" cy="10373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3" descr="C:\Users\Avakova\Desktop\для бюджета\5555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987" y="3615852"/>
            <a:ext cx="979205" cy="11007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22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899547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5385048" y="878811"/>
            <a:ext cx="4035990" cy="195728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«Молодежная политика и взаимодействие с общественными организациями в </a:t>
            </a:r>
            <a:r>
              <a:rPr lang="ru-RU" sz="2000" dirty="0" err="1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Печенгском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муниципальном округе»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35,3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рублей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(0,7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 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71666" y="3933056"/>
            <a:ext cx="4035990" cy="19357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«Экономический потенциал»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0,6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рублей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(0,01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 </a:t>
            </a:r>
          </a:p>
        </p:txBody>
      </p:sp>
      <p:pic>
        <p:nvPicPr>
          <p:cNvPr id="4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8" name="Прямоугольник 47"/>
          <p:cNvSpPr/>
          <p:nvPr/>
        </p:nvSpPr>
        <p:spPr>
          <a:xfrm>
            <a:off x="594637" y="93275"/>
            <a:ext cx="8823960" cy="743437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 округа на реализацию муниципальных программ в 2026 </a:t>
            </a: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году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49" name="Рисунок 48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Скругленный прямоугольник 21"/>
          <p:cNvSpPr/>
          <p:nvPr/>
        </p:nvSpPr>
        <p:spPr>
          <a:xfrm>
            <a:off x="2837570" y="2751083"/>
            <a:ext cx="4338093" cy="193572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«Укрепление общественного здоровья в </a:t>
            </a:r>
            <a:r>
              <a:rPr lang="ru-RU" sz="2000" dirty="0" err="1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Печенгском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муниципальном округе»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0,8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рублей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(0,04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 </a:t>
            </a:r>
          </a:p>
        </p:txBody>
      </p:sp>
      <p:pic>
        <p:nvPicPr>
          <p:cNvPr id="13" name="Picture 2" descr="C:\Users\Avakova\Desktop\для бюджета\man-pus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656" y="1857456"/>
            <a:ext cx="1177392" cy="1177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Avakova\Desktop\для бюджета\белый-портфель-парня-d-положения-и-владения-показывая-большие-пальцы-15191017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66" y="3501008"/>
            <a:ext cx="1124532" cy="1270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23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382607" y="4354398"/>
            <a:ext cx="4035990" cy="1935722"/>
          </a:xfrm>
          <a:prstGeom prst="roundRect">
            <a:avLst/>
          </a:prstGeom>
          <a:solidFill>
            <a:srgbClr val="A8A3E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«Энергосбережение и повышение </a:t>
            </a:r>
            <a:r>
              <a:rPr lang="ru-RU" sz="2000" dirty="0" err="1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энергоэффективности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0,1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рублей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(0,002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%) 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39794" y="878811"/>
            <a:ext cx="4035990" cy="195728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МП «Обеспечение социальной стабильности»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36,7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млн. рублей (0,7 %) 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5" name="Picture 6" descr="C:\Users\Avakova\Desktop\для бюджета\c5a9d017b789535c490e58488e10b1595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0" y="574391"/>
            <a:ext cx="1214446" cy="8701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Avakova\Desktop\для бюджета\EhYuF34WsAUb_4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064" y="3415897"/>
            <a:ext cx="1369253" cy="1270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215397" y="6021288"/>
            <a:ext cx="7042410" cy="626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Непрограммная деятельность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201,1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</a:t>
            </a:r>
            <a:r>
              <a:rPr lang="ru-RU" sz="20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  <a:endParaRPr lang="ru-RU" sz="20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9794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504611" y="1928802"/>
            <a:ext cx="4312759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01.01.20</a:t>
            </a:r>
            <a:r>
              <a:rPr lang="en-US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7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=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131,0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      </a:t>
            </a:r>
            <a:r>
              <a:rPr lang="ru-RU" sz="2400" b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05225" y="3154413"/>
            <a:ext cx="4312759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01.01.2028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=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195,6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      </a:t>
            </a:r>
            <a:r>
              <a:rPr lang="ru-RU" sz="2400" b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05839" y="4357695"/>
            <a:ext cx="4312759" cy="110069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Предельный объем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 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01.01.2029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=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239,4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     </a:t>
            </a:r>
            <a:r>
              <a:rPr lang="ru-RU" sz="2400" b="1" dirty="0" smtClean="0">
                <a:solidFill>
                  <a:srgbClr val="0000CC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млн. </a:t>
            </a:r>
            <a:r>
              <a:rPr lang="ru-RU" sz="2400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рублей</a:t>
            </a:r>
            <a:endParaRPr lang="ru-RU" sz="2400" b="1" dirty="0">
              <a:solidFill>
                <a:srgbClr val="6600FF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27" name="Picture 3" descr="H:\работа\бюджет для граждан\для бюджета\18941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6908" y="1844824"/>
            <a:ext cx="188756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:\работа\бюджет для граждан\для бюджета\depositphotos_71074797-stock-photo-perfect-balance-between-money-an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551" y="3929066"/>
            <a:ext cx="2156379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25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94637" y="93275"/>
            <a:ext cx="8823960" cy="527413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Муниципальный долг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611" y="620688"/>
            <a:ext cx="8913986" cy="12361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Обязательства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, возникающие из муниципальных заимствований, другие обязательства в соответствии с видами долговых обязательств, установленными Бюджетным кодексом РФ, принятые на себя муниципальным округом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4612" y="5529266"/>
            <a:ext cx="8913986" cy="123610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Рост муниципального долга  округа обусловлен  привлечением кредитных  ресурсов в целях покрытия бюджетного дефицита, сложившегося за счет роста расходов бюджета, предусматривающих реализацию полномочий по содержанию муниципальных учреждений, муниципального имущества, а также реализации Указов Президента Российской Федерации , исполнение других социальных обязательств</a:t>
            </a:r>
          </a:p>
        </p:txBody>
      </p:sp>
      <p:pic>
        <p:nvPicPr>
          <p:cNvPr id="17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Рисунок 17" descr="O:\Авакова\ЭБ\Герб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3352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62992" y="1619880"/>
            <a:ext cx="1121789" cy="1712203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 качества управления процессом по итогам 2024 года</a:t>
            </a:r>
            <a:endParaRPr lang="ru-RU" sz="12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44489" y="4063664"/>
            <a:ext cx="4583897" cy="1116124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оценки муниципальных образований по уровню открытости бюджетных данных за 2024 год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Печенгский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округ входит в группу муниципальных образований со средним уровнем открытости бюджетных данных (группа В)</a:t>
            </a:r>
            <a:endParaRPr lang="ru-RU" sz="12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27858" y="5949280"/>
            <a:ext cx="4600528" cy="698408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Печенгский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 отнесен к группе заемщиков с высоким уровнем долговой устойчивости </a:t>
            </a:r>
          </a:p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риказ Минфина Мурманской области от 29.09.2025г. № 136 н)</a:t>
            </a:r>
            <a:endParaRPr lang="ru-RU" sz="1100" b="1" dirty="0">
              <a:solidFill>
                <a:srgbClr val="66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26</a:t>
            </a:r>
            <a:endParaRPr lang="ru" sz="1100" b="1" i="1" dirty="0">
              <a:latin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2"/>
          <a:stretch/>
        </p:blipFill>
        <p:spPr bwMode="auto">
          <a:xfrm>
            <a:off x="1616642" y="1618999"/>
            <a:ext cx="3525180" cy="171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Рисунок 20" descr="O:\Авакова\ЭБ\Герб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Прямоугольник 21"/>
          <p:cNvSpPr/>
          <p:nvPr/>
        </p:nvSpPr>
        <p:spPr>
          <a:xfrm>
            <a:off x="518482" y="93275"/>
            <a:ext cx="8823960" cy="671429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Результаты деятельности, опубликованные в течение 2025 года по итогам работы за 2024 год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44489" y="764704"/>
            <a:ext cx="9167796" cy="5760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Муниципальное образование, комплексная оценка качества которого соответствует III степени качества (ненадлежащее качество управления бюджетным процессом)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165812" y="1412776"/>
            <a:ext cx="4346473" cy="21255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 целях повышения качества управления бюджетным процессом Распоряжением администрации Печенгского муниципального округа от 04.08.2025 № 97 утвержден </a:t>
            </a:r>
            <a:r>
              <a:rPr lang="ru-RU" sz="1600" u="sng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</a:t>
            </a:r>
            <a:r>
              <a:rPr lang="ru-RU" sz="1600" u="sng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лан мероприятий по повышению качества управления бюджетным процессом в Печенгском муниципальном округе</a:t>
            </a:r>
            <a:endParaRPr lang="ru-RU" sz="1600" u="sng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4490" y="3614871"/>
            <a:ext cx="4583898" cy="351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Рейтинг открытости бюджетных данных</a:t>
            </a:r>
            <a:endParaRPr lang="ru-RU" sz="16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879" y="3645024"/>
            <a:ext cx="4351390" cy="265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336174" y="5532030"/>
            <a:ext cx="4583896" cy="351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Уровень долговой устойчивости</a:t>
            </a:r>
            <a:endParaRPr lang="ru-RU" sz="1600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4541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0337">
            <a:off x="320252" y="3335646"/>
            <a:ext cx="4212443" cy="315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24</a:t>
            </a:r>
            <a:endParaRPr lang="ru" sz="1100" b="1" i="1" dirty="0">
              <a:latin typeface="Times New Roman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80792" y="980728"/>
            <a:ext cx="2232248" cy="295232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Решение о назначении публичных слушаний принимает </a:t>
            </a:r>
            <a:r>
              <a:rPr lang="ru-RU" u="sng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Глава Печенгского муниципального округа</a:t>
            </a:r>
            <a:endParaRPr lang="ru-RU" u="sng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08817" y="93275"/>
            <a:ext cx="4782548" cy="455405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marR="12700" algn="ctr">
              <a:lnSpc>
                <a:spcPts val="2736"/>
              </a:lnSpc>
            </a:pPr>
            <a:r>
              <a:rPr lang="ru-RU" sz="2600" b="1" spc="-100" dirty="0" smtClean="0">
                <a:solidFill>
                  <a:srgbClr val="7E6BC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Публичные слушания</a:t>
            </a:r>
            <a:endParaRPr lang="ru-RU" sz="2600" b="1" spc="-100" dirty="0">
              <a:solidFill>
                <a:srgbClr val="7E6BC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20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Рисунок 20" descr="O:\Авакова\ЭБ\Герб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Скругленный прямоугольник 21"/>
          <p:cNvSpPr/>
          <p:nvPr/>
        </p:nvSpPr>
        <p:spPr>
          <a:xfrm>
            <a:off x="128464" y="980728"/>
            <a:ext cx="2808312" cy="295232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Публичные слушания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это форма реализации прав граждан на участие в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процессе обсуждения проектов муниципальных правовых актов по вопросам местного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значения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529065" y="980728"/>
            <a:ext cx="3983220" cy="309634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Постановление Главы </a:t>
            </a:r>
            <a:r>
              <a:rPr lang="ru-RU" b="1" dirty="0" err="1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Печенгского</a:t>
            </a:r>
            <a:r>
              <a:rPr lang="ru-RU" b="1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муниципального округа Мурманской области от 26.11.2025 № 11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«О назначении публичных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слушаний по проекту решения Совета депутатов </a:t>
            </a:r>
            <a:r>
              <a:rPr lang="ru-RU" dirty="0" err="1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Печенгского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муниципального округа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«О бюджете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округа на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2026 год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 на плановый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период 2027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 2028 годов»</a:t>
            </a:r>
            <a:endParaRPr lang="ru-RU" dirty="0">
              <a:solidFill>
                <a:schemeClr val="tx1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498187" y="4265083"/>
            <a:ext cx="5014098" cy="224544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Проведение публичных слушаний по проекту бюджета округа на 2026 – 2028 годы состоятся 09.12.2025 в 14-30 по адресу: Мурманская область, </a:t>
            </a:r>
            <a:r>
              <a:rPr lang="ru-RU" dirty="0" err="1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пгт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Никель, ул. Пионерская, </a:t>
            </a:r>
            <a:r>
              <a:rPr lang="ru-RU" dirty="0" smtClean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дом </a:t>
            </a:r>
            <a:r>
              <a:rPr lang="ru-RU" dirty="0">
                <a:solidFill>
                  <a:schemeClr val="tx1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2, зал заседаний</a:t>
            </a:r>
          </a:p>
        </p:txBody>
      </p:sp>
    </p:spTree>
    <p:extLst>
      <p:ext uri="{BB962C8B-B14F-4D97-AF65-F5344CB8AC3E}">
        <p14:creationId xmlns:p14="http://schemas.microsoft.com/office/powerpoint/2010/main" val="3356010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4788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Глоссарий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6496" y="692696"/>
            <a:ext cx="9001000" cy="108012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Бюджет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форма образования и расходования денежных средств, предназначенных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для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финансового обеспечения задач и функций государства и местного самоуправления.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1409" y="1875308"/>
            <a:ext cx="9001000" cy="104516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Доходы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поступающие в бюджет денежные средства, за исключением средств, являющихся в соответствии с Бюджетным Кодексом РФ источниками финансирования дефицита бюджета.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6496" y="3004483"/>
            <a:ext cx="9001000" cy="100811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Расходы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выплачиваемые из бюджета денежные средства, за исключением средств, являющихся в соответствии с Бюджетным Кодексом РФ источниками финансирования дефицита бюджета.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34364" y="4072550"/>
            <a:ext cx="9001000" cy="5760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Дефицит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превышение расходов бюджета над его доходами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0449" y="4641349"/>
            <a:ext cx="9001000" cy="564019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Профицит бюджета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– превышение доходов бюджета над его расходами.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0449" y="5286392"/>
            <a:ext cx="9001000" cy="13612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Источники финансирования дефицита бюджета </a:t>
            </a:r>
            <a:r>
              <a:rPr lang="ru-RU" sz="20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– средства, привлекаемые в бюджет для покрытия дефицита (кредиты банков, кредиты других уровней бюджетов, кредиты финансовых международных организаций, ценные бумаги, иные источники).</a:t>
            </a:r>
            <a:endParaRPr lang="ru-RU" sz="20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5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6" name="Рисунок 15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Прямоугольник 16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27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295387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4788" y="137039"/>
            <a:ext cx="5236464" cy="375704"/>
          </a:xfrm>
          <a:prstGeom prst="rect">
            <a:avLst/>
          </a:prstGeom>
          <a:effectLst/>
        </p:spPr>
        <p:txBody>
          <a:bodyPr lIns="0" tIns="0" rIns="0" bIns="0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600" b="1" spc="-1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Глоссарий</a:t>
            </a:r>
            <a:endParaRPr lang="ru" sz="2600" b="1" spc="-1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00917" y="1988840"/>
            <a:ext cx="9001000" cy="13681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Субсидии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софинансирования расходов на решение вопросов местного значения.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00917" y="3501008"/>
            <a:ext cx="9001000" cy="1584176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Субвенции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обеспечения отдельных государственных полномочий, переданных органам местного самоуправления.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0917" y="5157192"/>
            <a:ext cx="9001000" cy="11521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Дотации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указания конкретных целей использования.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0917" y="836712"/>
            <a:ext cx="9001000" cy="1045877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i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Межбюджетные трансферты – </a:t>
            </a:r>
            <a:r>
              <a:rPr lang="ru-RU" sz="20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средства, предоставляемые одним бюджетом бюджетной системы РФ другому бюджету бюджетной системы РФ.</a:t>
            </a:r>
          </a:p>
        </p:txBody>
      </p:sp>
      <p:pic>
        <p:nvPicPr>
          <p:cNvPr id="9" name="Picture 2" descr="H:\Управление бюджетного развития и бюджетной политики\09_РАЗВИТИЕ(семинары, новое)\СОВЕЩАНИЕ 27.01.12\Макеты\murmanskaya_oblast_0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93275"/>
            <a:ext cx="432048" cy="4632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Рисунок 10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532" y="78701"/>
            <a:ext cx="475506" cy="492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9512285" y="6510528"/>
            <a:ext cx="162067" cy="137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0" tIns="0" rIns="0" bIns="0">
            <a:noAutofit/>
          </a:bodyPr>
          <a:lstStyle/>
          <a:p>
            <a:pPr marL="12700" indent="0"/>
            <a:r>
              <a:rPr lang="ru" sz="1100" b="1" i="1" dirty="0" smtClean="0">
                <a:latin typeface="Times New Roman"/>
              </a:rPr>
              <a:t>28</a:t>
            </a:r>
            <a:endParaRPr lang="ru" sz="1100" b="1" i="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76133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598627" y="3861048"/>
            <a:ext cx="6552728" cy="1944216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ru-RU" sz="40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Спасибо за внимание</a:t>
            </a:r>
            <a:br>
              <a:rPr lang="ru-RU" sz="40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Контактная информация для обращения граждан:</a:t>
            </a:r>
            <a:b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Начальник финансового управления  Ионова Ольга Валерьевна </a:t>
            </a:r>
            <a:r>
              <a:rPr lang="ru-RU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/>
            </a:r>
            <a:br>
              <a:rPr lang="ru-RU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Тел</a:t>
            </a: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 81554  5-02-70</a:t>
            </a:r>
            <a:b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en-US" sz="1400" b="1" kern="0" dirty="0" smtClean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E-mail</a:t>
            </a:r>
            <a:r>
              <a:rPr lang="ru-RU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:  </a:t>
            </a:r>
            <a:r>
              <a:rPr lang="en-US" sz="1400" b="1" kern="0" dirty="0">
                <a:solidFill>
                  <a:schemeClr val="accent6">
                    <a:lumMod val="50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fino@pechengamr.ru</a:t>
            </a:r>
            <a:endParaRPr lang="en-US" b="1" dirty="0">
              <a:solidFill>
                <a:schemeClr val="accent6">
                  <a:lumMod val="50000"/>
                </a:schemeClr>
              </a:solidFill>
              <a:effectLst/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3" name="Picture 2" descr="H:\Управление бюджетного развития и бюджетной политики\09_РАЗВИТИЕ(семинары, новое)\СОВЕЩАНИЕ 27.01.12\Макеты\murmanskaya_oblast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0662" y="404665"/>
            <a:ext cx="2643662" cy="312154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 descr="O:\Авакова\ЭБ\Герб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044" y="404664"/>
            <a:ext cx="2643662" cy="30963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96813794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1398</TotalTime>
  <Words>2773</Words>
  <Application>Microsoft Office PowerPoint</Application>
  <PresentationFormat>Лист A4 (210x297 мм)</PresentationFormat>
  <Paragraphs>549</Paragraphs>
  <Slides>29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Ресурсы 5 298,17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Контактная информация для обращения граждан: Начальник финансового управления  Ионова Ольга Валерьевна  Тел.  81554  5-02-70 E-mail:  fino@pechengamr.ru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Власова Екатерина Сергеевна</dc:creator>
  <cp:lastModifiedBy>Власова Екатерина Сергеевна</cp:lastModifiedBy>
  <cp:revision>222</cp:revision>
  <cp:lastPrinted>2025-11-21T08:27:15Z</cp:lastPrinted>
  <dcterms:modified xsi:type="dcterms:W3CDTF">2025-11-27T12:11:43Z</dcterms:modified>
</cp:coreProperties>
</file>