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charts/chart1.xml" ContentType="application/vnd.openxmlformats-officedocument.drawingml.chart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1.xml" ContentType="application/vnd.openxmlformats-officedocument.presentationml.notesSl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drawings/drawing3.xml" ContentType="application/vnd.openxmlformats-officedocument.drawingml.chartshapes+xml"/>
  <Override PartName="/ppt/charts/chart5.xml" ContentType="application/vnd.openxmlformats-officedocument.drawingml.chart+xml"/>
  <Override PartName="/ppt/drawings/drawing4.xml" ContentType="application/vnd.openxmlformats-officedocument.drawingml.chartshapes+xml"/>
  <Override PartName="/ppt/notesSlides/notesSlide2.xml" ContentType="application/vnd.openxmlformats-officedocument.presentationml.notesSlide+xml"/>
  <Override PartName="/ppt/charts/chart6.xml" ContentType="application/vnd.openxmlformats-officedocument.drawingml.chart+xml"/>
  <Override PartName="/ppt/drawings/drawing5.xml" ContentType="application/vnd.openxmlformats-officedocument.drawingml.chartshapes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49"/>
  </p:notesMasterIdLst>
  <p:sldIdLst>
    <p:sldId id="256" r:id="rId2"/>
    <p:sldId id="292" r:id="rId3"/>
    <p:sldId id="295" r:id="rId4"/>
    <p:sldId id="293" r:id="rId5"/>
    <p:sldId id="294" r:id="rId6"/>
    <p:sldId id="259" r:id="rId7"/>
    <p:sldId id="258" r:id="rId8"/>
    <p:sldId id="260" r:id="rId9"/>
    <p:sldId id="262" r:id="rId10"/>
    <p:sldId id="296" r:id="rId11"/>
    <p:sldId id="264" r:id="rId12"/>
    <p:sldId id="261" r:id="rId13"/>
    <p:sldId id="265" r:id="rId14"/>
    <p:sldId id="266" r:id="rId15"/>
    <p:sldId id="267" r:id="rId16"/>
    <p:sldId id="297" r:id="rId17"/>
    <p:sldId id="263" r:id="rId18"/>
    <p:sldId id="268" r:id="rId19"/>
    <p:sldId id="270" r:id="rId20"/>
    <p:sldId id="271" r:id="rId21"/>
    <p:sldId id="272" r:id="rId22"/>
    <p:sldId id="298" r:id="rId23"/>
    <p:sldId id="312" r:id="rId24"/>
    <p:sldId id="313" r:id="rId25"/>
    <p:sldId id="314" r:id="rId26"/>
    <p:sldId id="303" r:id="rId27"/>
    <p:sldId id="274" r:id="rId28"/>
    <p:sldId id="275" r:id="rId29"/>
    <p:sldId id="302" r:id="rId30"/>
    <p:sldId id="273" r:id="rId31"/>
    <p:sldId id="301" r:id="rId32"/>
    <p:sldId id="317" r:id="rId33"/>
    <p:sldId id="276" r:id="rId34"/>
    <p:sldId id="318" r:id="rId35"/>
    <p:sldId id="304" r:id="rId36"/>
    <p:sldId id="305" r:id="rId37"/>
    <p:sldId id="321" r:id="rId38"/>
    <p:sldId id="300" r:id="rId39"/>
    <p:sldId id="306" r:id="rId40"/>
    <p:sldId id="308" r:id="rId41"/>
    <p:sldId id="309" r:id="rId42"/>
    <p:sldId id="316" r:id="rId43"/>
    <p:sldId id="311" r:id="rId44"/>
    <p:sldId id="315" r:id="rId45"/>
    <p:sldId id="288" r:id="rId46"/>
    <p:sldId id="322" r:id="rId47"/>
    <p:sldId id="289" r:id="rId48"/>
  </p:sldIdLst>
  <p:sldSz cx="9144000" cy="6858000" type="screen4x3"/>
  <p:notesSz cx="6797675" cy="9929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E929F9F4-4A8F-4326-A1B4-22849713DDAB}" styleName="Темный стиль 1 - акцент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03447BB-5D67-496B-8E87-E561075AD55C}" styleName="Темный стиль 1 - акцент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81" autoAdjust="0"/>
    <p:restoredTop sz="94508" autoAdjust="0"/>
  </p:normalViewPr>
  <p:slideViewPr>
    <p:cSldViewPr>
      <p:cViewPr varScale="1">
        <p:scale>
          <a:sx n="78" d="100"/>
          <a:sy n="78" d="100"/>
        </p:scale>
        <p:origin x="-102" y="-7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Microsoft_Excel_Worksheet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93839543293248"/>
          <c:y val="4.7888006920005645E-2"/>
          <c:w val="0.67243709668231288"/>
          <c:h val="0.89464638477598768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cene3d>
              <a:camera prst="orthographicFront"/>
              <a:lightRig rig="contrasting" dir="t">
                <a:rot lat="0" lon="0" rev="9000000"/>
              </a:lightRig>
            </a:scene3d>
            <a:sp3d>
              <a:bevelT w="393700" h="304800"/>
            </a:sp3d>
          </c:spPr>
          <c:explosion val="26"/>
          <c:dPt>
            <c:idx val="0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  <a:scene3d>
                <a:camera prst="orthographicFront"/>
                <a:lightRig rig="contrasting" dir="t">
                  <a:rot lat="0" lon="0" rev="9000000"/>
                </a:lightRig>
              </a:scene3d>
              <a:sp3d>
                <a:bevelT w="393700" h="3048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FA3-4E43-B0BA-BBF6C17F9AC7}"/>
              </c:ext>
            </c:extLst>
          </c:dPt>
          <c:dPt>
            <c:idx val="1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scene3d>
                <a:camera prst="orthographicFront"/>
                <a:lightRig rig="contrasting" dir="t">
                  <a:rot lat="0" lon="0" rev="9000000"/>
                </a:lightRig>
              </a:scene3d>
              <a:sp3d>
                <a:bevelT w="393700" h="3048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FA3-4E43-B0BA-BBF6C17F9AC7}"/>
              </c:ext>
            </c:extLst>
          </c:dPt>
          <c:dPt>
            <c:idx val="2"/>
            <c:bubble3D val="0"/>
            <c:spPr>
              <a:solidFill>
                <a:schemeClr val="bg2">
                  <a:lumMod val="50000"/>
                </a:schemeClr>
              </a:solidFill>
              <a:scene3d>
                <a:camera prst="orthographicFront"/>
                <a:lightRig rig="contrasting" dir="t">
                  <a:rot lat="0" lon="0" rev="9000000"/>
                </a:lightRig>
              </a:scene3d>
              <a:sp3d>
                <a:bevelT w="393700" h="3048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FA3-4E43-B0BA-BBF6C17F9AC7}"/>
              </c:ext>
            </c:extLst>
          </c:dPt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4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50</c:v>
                </c:pt>
                <c:pt idx="1">
                  <c:v>50</c:v>
                </c:pt>
                <c:pt idx="2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3FA3-4E43-B0BA-BBF6C17F9A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51"/>
        <c:holeSize val="52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1281566170508579E-2"/>
          <c:y val="7.0504700019781014E-2"/>
          <c:w val="0.66485504942472873"/>
          <c:h val="0.77935920399088576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бевозмездные поступления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2025</c:v>
                </c:pt>
                <c:pt idx="1">
                  <c:v>2026</c:v>
                </c:pt>
                <c:pt idx="2">
                  <c:v>2027</c:v>
                </c:pt>
              </c:numCache>
            </c:numRef>
          </c:cat>
          <c:val>
            <c:numRef>
              <c:f>Лист1!$B$2:$B$4</c:f>
              <c:numCache>
                <c:formatCode>#,##0.00</c:formatCode>
                <c:ptCount val="3"/>
                <c:pt idx="0">
                  <c:v>2820.3</c:v>
                </c:pt>
                <c:pt idx="1">
                  <c:v>2682.5</c:v>
                </c:pt>
                <c:pt idx="2">
                  <c:v>1662.6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2025</c:v>
                </c:pt>
                <c:pt idx="1">
                  <c:v>2026</c:v>
                </c:pt>
                <c:pt idx="2">
                  <c:v>2027</c:v>
                </c:pt>
              </c:numCache>
            </c:numRef>
          </c:cat>
          <c:val>
            <c:numRef>
              <c:f>Лист1!$C$2:$C$4</c:f>
              <c:numCache>
                <c:formatCode>#,##0.00</c:formatCode>
                <c:ptCount val="3"/>
                <c:pt idx="0">
                  <c:v>187.4</c:v>
                </c:pt>
                <c:pt idx="1">
                  <c:v>187.4</c:v>
                </c:pt>
                <c:pt idx="2">
                  <c:v>186.7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95000"/>
                </a:schemeClr>
              </a:solidFill>
              <a:ln>
                <a:noFill/>
              </a:ln>
            </c:spPr>
          </c:dPt>
          <c:dPt>
            <c:idx val="1"/>
            <c:invertIfNegative val="0"/>
            <c:bubble3D val="0"/>
            <c:spPr>
              <a:solidFill>
                <a:schemeClr val="bg1">
                  <a:lumMod val="95000"/>
                </a:schemeClr>
              </a:solidFill>
              <a:ln>
                <a:noFill/>
              </a:ln>
            </c:spPr>
          </c:dPt>
          <c:dPt>
            <c:idx val="2"/>
            <c:invertIfNegative val="0"/>
            <c:bubble3D val="0"/>
            <c:spPr>
              <a:solidFill>
                <a:schemeClr val="bg1">
                  <a:lumMod val="95000"/>
                </a:schemeClr>
              </a:solidFill>
              <a:ln>
                <a:noFill/>
              </a:ln>
            </c:spPr>
          </c:dPt>
          <c:cat>
            <c:numRef>
              <c:f>Лист1!$A$2:$A$4</c:f>
              <c:numCache>
                <c:formatCode>General</c:formatCode>
                <c:ptCount val="3"/>
                <c:pt idx="0">
                  <c:v>2025</c:v>
                </c:pt>
                <c:pt idx="1">
                  <c:v>2026</c:v>
                </c:pt>
                <c:pt idx="2">
                  <c:v>2027</c:v>
                </c:pt>
              </c:numCache>
            </c:numRef>
          </c:cat>
          <c:val>
            <c:numRef>
              <c:f>Лист1!$D$2:$D$4</c:f>
              <c:numCache>
                <c:formatCode>#,##0.00</c:formatCode>
                <c:ptCount val="3"/>
                <c:pt idx="0">
                  <c:v>986.8</c:v>
                </c:pt>
                <c:pt idx="1">
                  <c:v>1037.5</c:v>
                </c:pt>
                <c:pt idx="2">
                  <c:v>1059.3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gapDepth val="75"/>
        <c:shape val="cylinder"/>
        <c:axId val="168366848"/>
        <c:axId val="168368384"/>
        <c:axId val="0"/>
      </c:bar3DChart>
      <c:catAx>
        <c:axId val="1683668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68368384"/>
        <c:crosses val="autoZero"/>
        <c:auto val="1"/>
        <c:lblAlgn val="ctr"/>
        <c:lblOffset val="100"/>
        <c:noMultiLvlLbl val="0"/>
      </c:catAx>
      <c:valAx>
        <c:axId val="168368384"/>
        <c:scaling>
          <c:orientation val="minMax"/>
        </c:scaling>
        <c:delete val="0"/>
        <c:axPos val="l"/>
        <c:majorGridlines/>
        <c:minorGridlines/>
        <c:title>
          <c:tx>
            <c:rich>
              <a:bodyPr/>
              <a:lstStyle/>
              <a:p>
                <a:pPr>
                  <a:defRPr sz="1100"/>
                </a:pPr>
                <a:r>
                  <a:rPr lang="ru-RU" sz="1100" dirty="0" smtClean="0"/>
                  <a:t>Млн. рублей</a:t>
                </a:r>
                <a:endParaRPr lang="ru-RU" sz="1100" dirty="0"/>
              </a:p>
            </c:rich>
          </c:tx>
          <c:layout>
            <c:manualLayout>
              <c:xMode val="edge"/>
              <c:yMode val="edge"/>
              <c:x val="1.0716830629105773E-3"/>
              <c:y val="0.36383491265198181"/>
            </c:manualLayout>
          </c:layout>
          <c:overlay val="0"/>
        </c:title>
        <c:numFmt formatCode="#,##0.00" sourceLinked="1"/>
        <c:majorTickMark val="out"/>
        <c:minorTickMark val="none"/>
        <c:tickLblPos val="nextTo"/>
        <c:txPr>
          <a:bodyPr/>
          <a:lstStyle/>
          <a:p>
            <a:pPr>
              <a:defRPr sz="800"/>
            </a:pPr>
            <a:endParaRPr lang="ru-RU"/>
          </a:p>
        </c:txPr>
        <c:crossAx val="168366848"/>
        <c:crosses val="autoZero"/>
        <c:crossBetween val="between"/>
      </c:valAx>
      <c:spPr>
        <a:scene3d>
          <a:camera prst="orthographicFront"/>
          <a:lightRig rig="threePt" dir="t"/>
        </a:scene3d>
        <a:sp3d>
          <a:bevelT w="165100" prst="coolSlant"/>
        </a:sp3d>
      </c:spPr>
    </c:plotArea>
    <c:legend>
      <c:legendPos val="r"/>
      <c:layout>
        <c:manualLayout>
          <c:xMode val="edge"/>
          <c:yMode val="edge"/>
          <c:x val="0.74397171721674527"/>
          <c:y val="0.49418831511945943"/>
          <c:w val="0.24479317089861791"/>
          <c:h val="0.37867289455349534"/>
        </c:manualLayout>
      </c:layout>
      <c:overlay val="0"/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 b="1" i="1"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4.5311928026105378E-3"/>
          <c:w val="0.80963827653882159"/>
          <c:h val="0.819823512622939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explosion val="23"/>
          <c:dPt>
            <c:idx val="0"/>
            <c:bubble3D val="0"/>
          </c:dPt>
          <c:dPt>
            <c:idx val="1"/>
            <c:bubble3D val="0"/>
            <c:spPr>
              <a:solidFill>
                <a:schemeClr val="bg1">
                  <a:lumMod val="75000"/>
                </a:schemeClr>
              </a:solidFill>
            </c:spPr>
          </c:dPt>
          <c:dPt>
            <c:idx val="2"/>
            <c:bubble3D val="0"/>
            <c:spPr>
              <a:solidFill>
                <a:schemeClr val="bg1">
                  <a:lumMod val="50000"/>
                </a:schemeClr>
              </a:solidFill>
            </c:spPr>
          </c:dPt>
          <c:dPt>
            <c:idx val="3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dPt>
            <c:idx val="4"/>
            <c:bubble3D val="0"/>
            <c:spPr>
              <a:solidFill>
                <a:schemeClr val="bg1">
                  <a:lumMod val="65000"/>
                </a:schemeClr>
              </a:solidFill>
            </c:spPr>
          </c:dPt>
          <c:cat>
            <c:strRef>
              <c:f>Лист1!$A$2:$A$6</c:f>
              <c:strCache>
                <c:ptCount val="5"/>
                <c:pt idx="0">
                  <c:v>налог на доходы физических лиц</c:v>
                </c:pt>
                <c:pt idx="1">
                  <c:v>налоги на совокупный доход</c:v>
                </c:pt>
                <c:pt idx="2">
                  <c:v>налоги на имущество</c:v>
                </c:pt>
                <c:pt idx="3">
                  <c:v>государственная пошлина</c:v>
                </c:pt>
                <c:pt idx="4">
                  <c:v>прочие</c:v>
                </c:pt>
              </c:strCache>
            </c:strRef>
          </c:cat>
          <c:val>
            <c:numRef>
              <c:f>Лист1!$B$2:$B$6</c:f>
              <c:numCache>
                <c:formatCode>#,##0.00</c:formatCode>
                <c:ptCount val="5"/>
                <c:pt idx="0">
                  <c:v>754.77319999999997</c:v>
                </c:pt>
                <c:pt idx="1">
                  <c:v>191.43262999999999</c:v>
                </c:pt>
                <c:pt idx="2" formatCode="0.00">
                  <c:v>11.507350000000001</c:v>
                </c:pt>
                <c:pt idx="3" formatCode="0.00">
                  <c:v>9.4842700000000004</c:v>
                </c:pt>
                <c:pt idx="4">
                  <c:v>19.577680000000001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r"/>
      <c:layout>
        <c:manualLayout>
          <c:xMode val="edge"/>
          <c:yMode val="edge"/>
          <c:x val="0"/>
          <c:y val="0.76932691239435036"/>
          <c:w val="0.9969993501378086"/>
          <c:h val="0.18715157005346983"/>
        </c:manualLayout>
      </c:layout>
      <c:overlay val="0"/>
      <c:txPr>
        <a:bodyPr/>
        <a:lstStyle/>
        <a:p>
          <a:pPr>
            <a:defRPr sz="9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"/>
          <c:w val="0.77761303267000825"/>
          <c:h val="0.7901997375666978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0070C0"/>
            </a:solidFill>
          </c:spPr>
          <c:explosion val="25"/>
          <c:dPt>
            <c:idx val="0"/>
            <c:bubble3D val="0"/>
            <c:explosion val="22"/>
          </c:dPt>
          <c:dPt>
            <c:idx val="1"/>
            <c:bubble3D val="0"/>
            <c:spPr>
              <a:solidFill>
                <a:schemeClr val="tx2">
                  <a:lumMod val="20000"/>
                  <a:lumOff val="80000"/>
                </a:schemeClr>
              </a:solidFill>
            </c:spPr>
          </c:dPt>
          <c:dPt>
            <c:idx val="2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</c:spPr>
          </c:dPt>
          <c:dPt>
            <c:idx val="3"/>
            <c:bubble3D val="0"/>
            <c:spPr>
              <a:solidFill>
                <a:srgbClr val="00B0F0"/>
              </a:solidFill>
            </c:spPr>
          </c:dPt>
          <c:cat>
            <c:strRef>
              <c:f>Лист1!$A$2:$A$7</c:f>
              <c:strCache>
                <c:ptCount val="5"/>
                <c:pt idx="0">
                  <c:v>доходы от использования имущества</c:v>
                </c:pt>
                <c:pt idx="1">
                  <c:v>плата за пользование природными ресрсами</c:v>
                </c:pt>
                <c:pt idx="2">
                  <c:v>доходы от компенсации затрат государства</c:v>
                </c:pt>
                <c:pt idx="3">
                  <c:v>доходы от продажи материальных и нематериальных активов</c:v>
                </c:pt>
                <c:pt idx="4">
                  <c:v>штрафы,санкции,возмещение ущерба</c:v>
                </c:pt>
              </c:strCache>
            </c:strRef>
          </c:cat>
          <c:val>
            <c:numRef>
              <c:f>Лист1!$B$2:$B$7</c:f>
              <c:numCache>
                <c:formatCode>#,##0.00</c:formatCode>
                <c:ptCount val="6"/>
                <c:pt idx="0">
                  <c:v>165.52157</c:v>
                </c:pt>
                <c:pt idx="1">
                  <c:v>12.12692</c:v>
                </c:pt>
                <c:pt idx="2">
                  <c:v>4.8774300000000004</c:v>
                </c:pt>
                <c:pt idx="3" formatCode="#,##0">
                  <c:v>3.8043399999999998</c:v>
                </c:pt>
                <c:pt idx="4" formatCode="#,##0">
                  <c:v>1.08924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r"/>
      <c:layout>
        <c:manualLayout>
          <c:xMode val="edge"/>
          <c:yMode val="edge"/>
          <c:x val="0"/>
          <c:y val="0.73119315571543098"/>
          <c:w val="1"/>
          <c:h val="0.23005214135366342"/>
        </c:manualLayout>
      </c:layout>
      <c:overlay val="0"/>
      <c:txPr>
        <a:bodyPr/>
        <a:lstStyle/>
        <a:p>
          <a:pPr>
            <a:defRPr sz="9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2091158781958747E-2"/>
          <c:y val="0.10401265956204296"/>
          <c:w val="0.7652175920311346"/>
          <c:h val="0.7744164466056477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explosion val="25"/>
          <c:dPt>
            <c:idx val="0"/>
            <c:bubble3D val="0"/>
            <c:spPr>
              <a:solidFill>
                <a:srgbClr val="FF0000"/>
              </a:solidFill>
            </c:spPr>
          </c:dPt>
          <c:dPt>
            <c:idx val="1"/>
            <c:bubble3D val="0"/>
            <c:explosion val="11"/>
            <c:spPr>
              <a:solidFill>
                <a:schemeClr val="accent2">
                  <a:lumMod val="40000"/>
                  <a:lumOff val="60000"/>
                </a:schemeClr>
              </a:solidFill>
            </c:spPr>
          </c:dPt>
          <c:dPt>
            <c:idx val="2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cat>
            <c:strRef>
              <c:f>Лист1!$A$2:$A$5</c:f>
              <c:strCache>
                <c:ptCount val="4"/>
                <c:pt idx="0">
                  <c:v>дотации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трансферты</c:v>
                </c:pt>
              </c:strCache>
            </c:strRef>
          </c:cat>
          <c:val>
            <c:numRef>
              <c:f>Лист1!$B$2:$B$5</c:f>
              <c:numCache>
                <c:formatCode>#,##0.00</c:formatCode>
                <c:ptCount val="4"/>
                <c:pt idx="0">
                  <c:v>347.12249800000001</c:v>
                </c:pt>
                <c:pt idx="1">
                  <c:v>1232.2839196899999</c:v>
                </c:pt>
                <c:pt idx="2" formatCode="General">
                  <c:v>1159.7770799899999</c:v>
                </c:pt>
                <c:pt idx="3" formatCode="General">
                  <c:v>81.083600000000004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r"/>
      <c:layout>
        <c:manualLayout>
          <c:xMode val="edge"/>
          <c:yMode val="edge"/>
          <c:x val="0"/>
          <c:y val="0.87163819404681564"/>
          <c:w val="0.9969993501378086"/>
          <c:h val="0.12836180595318467"/>
        </c:manualLayout>
      </c:layout>
      <c:overlay val="0"/>
      <c:txPr>
        <a:bodyPr/>
        <a:lstStyle/>
        <a:p>
          <a:pPr>
            <a:defRPr sz="9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2.5187845070772978E-2"/>
          <c:w val="0.73767681176689215"/>
          <c:h val="0.9435663093712117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процент</c:v>
                </c:pt>
              </c:strCache>
            </c:strRef>
          </c:tx>
          <c:spPr>
            <a:solidFill>
              <a:srgbClr val="FF0000"/>
            </a:solidFill>
          </c:spPr>
          <c:explosion val="36"/>
          <c:dPt>
            <c:idx val="0"/>
            <c:bubble3D val="0"/>
            <c:explosion val="41"/>
            <c:spPr>
              <a:solidFill>
                <a:schemeClr val="accent5">
                  <a:lumMod val="60000"/>
                  <a:lumOff val="40000"/>
                </a:schemeClr>
              </a:solidFill>
            </c:spPr>
          </c:dPt>
          <c:dPt>
            <c:idx val="2"/>
            <c:bubble3D val="0"/>
            <c:spPr>
              <a:solidFill>
                <a:srgbClr val="00B0F0"/>
              </a:solidFill>
            </c:spPr>
          </c:dPt>
          <c:dPt>
            <c:idx val="3"/>
            <c:bubble3D val="0"/>
            <c:explosion val="49"/>
            <c:spPr>
              <a:solidFill>
                <a:srgbClr val="0070C0"/>
              </a:solidFill>
            </c:spPr>
          </c:dPt>
          <c:dPt>
            <c:idx val="4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</c:spPr>
          </c:dPt>
          <c:dPt>
            <c:idx val="5"/>
            <c:bubble3D val="0"/>
            <c:explosion val="44"/>
            <c:spPr>
              <a:solidFill>
                <a:schemeClr val="bg1">
                  <a:lumMod val="85000"/>
                </a:schemeClr>
              </a:solidFill>
            </c:spPr>
          </c:dPt>
          <c:dPt>
            <c:idx val="6"/>
            <c:bubble3D val="0"/>
            <c:explosion val="33"/>
            <c:spPr>
              <a:solidFill>
                <a:srgbClr val="FF0000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7"/>
            <c:bubble3D val="0"/>
            <c:explosion val="60"/>
            <c:spPr>
              <a:solidFill>
                <a:schemeClr val="accent6"/>
              </a:solidFill>
            </c:spPr>
          </c:dPt>
          <c:dPt>
            <c:idx val="8"/>
            <c:bubble3D val="0"/>
            <c:explosion val="42"/>
            <c:spPr>
              <a:solidFill>
                <a:srgbClr val="FFFF00"/>
              </a:solidFill>
            </c:spPr>
          </c:dPt>
          <c:dPt>
            <c:idx val="9"/>
            <c:bubble3D val="0"/>
            <c:explosion val="62"/>
            <c:spPr>
              <a:solidFill>
                <a:schemeClr val="accent3">
                  <a:lumMod val="60000"/>
                  <a:lumOff val="40000"/>
                </a:schemeClr>
              </a:solidFill>
            </c:spPr>
          </c:dPt>
          <c:dPt>
            <c:idx val="10"/>
            <c:bubble3D val="0"/>
            <c:explosion val="44"/>
            <c:spPr>
              <a:solidFill>
                <a:srgbClr val="00B050"/>
              </a:solidFill>
            </c:spPr>
          </c:dPt>
          <c:cat>
            <c:strRef>
              <c:f>Лист1!$A$2:$A$14</c:f>
              <c:strCache>
                <c:ptCount val="11"/>
                <c:pt idx="0">
                  <c:v>Общегосударственные вопросы  (10,9%)</c:v>
                </c:pt>
                <c:pt idx="1">
                  <c:v>Национальная оборона (0,1 %)</c:v>
                </c:pt>
                <c:pt idx="2">
                  <c:v>Национальная безопасность и правоохр.деят-сть (0,6 %)</c:v>
                </c:pt>
                <c:pt idx="3">
                  <c:v>Национальная экономика (3,6 %)</c:v>
                </c:pt>
                <c:pt idx="4">
                  <c:v>ЖКХ (13,9%)</c:v>
                </c:pt>
                <c:pt idx="5">
                  <c:v>Охрана окружающей среды (0,3 %)</c:v>
                </c:pt>
                <c:pt idx="6">
                  <c:v>Образование (59,8%)</c:v>
                </c:pt>
                <c:pt idx="7">
                  <c:v>Культура и кинемотография (4,4 %)</c:v>
                </c:pt>
                <c:pt idx="8">
                  <c:v>Социальная политика (3,3 %)</c:v>
                </c:pt>
                <c:pt idx="9">
                  <c:v>Физическая культура и спорт (2,8 %)</c:v>
                </c:pt>
                <c:pt idx="10">
                  <c:v>Средства массовой информации (0,3 %)</c:v>
                </c:pt>
              </c:strCache>
            </c:strRef>
          </c:cat>
          <c:val>
            <c:numRef>
              <c:f>Лист1!$B$2:$B$14</c:f>
              <c:numCache>
                <c:formatCode>General</c:formatCode>
                <c:ptCount val="13"/>
                <c:pt idx="0" formatCode="#,##0.00">
                  <c:v>10.9</c:v>
                </c:pt>
                <c:pt idx="1">
                  <c:v>0.1</c:v>
                </c:pt>
                <c:pt idx="2" formatCode="#,##0.00">
                  <c:v>0.6</c:v>
                </c:pt>
                <c:pt idx="3" formatCode="#,##0.00">
                  <c:v>3.6</c:v>
                </c:pt>
                <c:pt idx="4" formatCode="#,##0.00">
                  <c:v>13.9</c:v>
                </c:pt>
                <c:pt idx="5" formatCode="#,##0.00">
                  <c:v>0.3</c:v>
                </c:pt>
                <c:pt idx="6" formatCode="#,##0.00">
                  <c:v>59.8</c:v>
                </c:pt>
                <c:pt idx="7" formatCode="#,##0.00">
                  <c:v>4.4000000000000004</c:v>
                </c:pt>
                <c:pt idx="8" formatCode="#,##0.00">
                  <c:v>3.3</c:v>
                </c:pt>
                <c:pt idx="9" formatCode="#,##0.00">
                  <c:v>2.8</c:v>
                </c:pt>
                <c:pt idx="10" formatCode="#,##0.00">
                  <c:v>0.3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05F-4F22-93CE-2AFFBD9331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r"/>
      <c:legendEntry>
        <c:idx val="11"/>
        <c:delete val="1"/>
      </c:legendEntry>
      <c:layout>
        <c:manualLayout>
          <c:xMode val="edge"/>
          <c:yMode val="edge"/>
          <c:x val="0.69365334429823389"/>
          <c:y val="5.1736230434345248E-2"/>
          <c:w val="0.29183372788311096"/>
          <c:h val="0.79479010069007894"/>
        </c:manualLayout>
      </c:layout>
      <c:overlay val="0"/>
      <c:spPr>
        <a:solidFill>
          <a:schemeClr val="accent1">
            <a:lumMod val="20000"/>
            <a:lumOff val="80000"/>
          </a:schemeClr>
        </a:solidFill>
        <a:effectLst>
          <a:glow rad="101600">
            <a:schemeClr val="accent1">
              <a:satMod val="175000"/>
              <a:alpha val="40000"/>
            </a:schemeClr>
          </a:glow>
        </a:effectLst>
      </c:spPr>
      <c:txPr>
        <a:bodyPr/>
        <a:lstStyle/>
        <a:p>
          <a:pPr>
            <a:defRPr sz="16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</c:spPr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iagrams/_rels/data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image" Target="../media/image26.jpeg"/></Relationships>
</file>

<file path=ppt/diagrams/_rels/data2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6.jpeg"/></Relationships>
</file>

<file path=ppt/diagrams/_rels/drawing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image" Target="../media/image2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919CB19-A77B-4B54-B756-F94CEA9934DE}" type="doc">
      <dgm:prSet loTypeId="urn:microsoft.com/office/officeart/2005/8/layout/hierarchy1" loCatId="hierarchy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1E6BEDB4-A246-44A0-84C8-657F69521B7B}">
      <dgm:prSet/>
      <dgm:spPr/>
      <dgm:t>
        <a:bodyPr/>
        <a:lstStyle/>
        <a:p>
          <a:pPr rtl="0"/>
          <a:r>
            <a:rPr lang="ru-RU" dirty="0" smtClean="0"/>
            <a:t>бюджет</a:t>
          </a:r>
          <a:endParaRPr lang="ru-RU" dirty="0"/>
        </a:p>
      </dgm:t>
    </dgm:pt>
    <dgm:pt modelId="{819DA7AE-87A1-4E14-9585-564C292EF11B}" type="parTrans" cxnId="{41DD417F-4F73-4401-B5AF-5CBCE26C7451}">
      <dgm:prSet/>
      <dgm:spPr/>
      <dgm:t>
        <a:bodyPr/>
        <a:lstStyle/>
        <a:p>
          <a:endParaRPr lang="ru-RU"/>
        </a:p>
      </dgm:t>
    </dgm:pt>
    <dgm:pt modelId="{430AF9B7-6BE5-4049-842F-2C054112B123}" type="sibTrans" cxnId="{41DD417F-4F73-4401-B5AF-5CBCE26C7451}">
      <dgm:prSet/>
      <dgm:spPr/>
      <dgm:t>
        <a:bodyPr/>
        <a:lstStyle/>
        <a:p>
          <a:endParaRPr lang="ru-RU"/>
        </a:p>
      </dgm:t>
    </dgm:pt>
    <dgm:pt modelId="{64A6CD66-C0D0-4CA4-A330-F20746C8DAD8}" type="pres">
      <dgm:prSet presAssocID="{0919CB19-A77B-4B54-B756-F94CEA9934D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B956961-42D5-448F-94B8-89447C3B39EF}" type="pres">
      <dgm:prSet presAssocID="{1E6BEDB4-A246-44A0-84C8-657F69521B7B}" presName="hierRoot1" presStyleCnt="0"/>
      <dgm:spPr/>
      <dgm:t>
        <a:bodyPr/>
        <a:lstStyle/>
        <a:p>
          <a:endParaRPr lang="ru-RU"/>
        </a:p>
      </dgm:t>
    </dgm:pt>
    <dgm:pt modelId="{DD168FFB-6DC4-4353-88CF-67E21CD45620}" type="pres">
      <dgm:prSet presAssocID="{1E6BEDB4-A246-44A0-84C8-657F69521B7B}" presName="composite" presStyleCnt="0"/>
      <dgm:spPr/>
      <dgm:t>
        <a:bodyPr/>
        <a:lstStyle/>
        <a:p>
          <a:endParaRPr lang="ru-RU"/>
        </a:p>
      </dgm:t>
    </dgm:pt>
    <dgm:pt modelId="{7485DE13-844F-4068-AACA-F8F0223332E0}" type="pres">
      <dgm:prSet presAssocID="{1E6BEDB4-A246-44A0-84C8-657F69521B7B}" presName="background" presStyleLbl="node0" presStyleIdx="0" presStyleCnt="1"/>
      <dgm:spPr/>
      <dgm:t>
        <a:bodyPr/>
        <a:lstStyle/>
        <a:p>
          <a:endParaRPr lang="ru-RU"/>
        </a:p>
      </dgm:t>
    </dgm:pt>
    <dgm:pt modelId="{2FE10644-A796-42B1-A643-2103D16E8923}" type="pres">
      <dgm:prSet presAssocID="{1E6BEDB4-A246-44A0-84C8-657F69521B7B}" presName="text" presStyleLbl="fgAcc0" presStyleIdx="0" presStyleCnt="1" custLinFactNeighborX="11508" custLinFactNeighborY="-253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1989DDF-F4B4-49FD-A6BC-1E18E9C90BAE}" type="pres">
      <dgm:prSet presAssocID="{1E6BEDB4-A246-44A0-84C8-657F69521B7B}" presName="hierChild2" presStyleCnt="0"/>
      <dgm:spPr/>
      <dgm:t>
        <a:bodyPr/>
        <a:lstStyle/>
        <a:p>
          <a:endParaRPr lang="ru-RU"/>
        </a:p>
      </dgm:t>
    </dgm:pt>
  </dgm:ptLst>
  <dgm:cxnLst>
    <dgm:cxn modelId="{94607E43-85B7-450C-A360-0A3792E74652}" type="presOf" srcId="{0919CB19-A77B-4B54-B756-F94CEA9934DE}" destId="{64A6CD66-C0D0-4CA4-A330-F20746C8DAD8}" srcOrd="0" destOrd="0" presId="urn:microsoft.com/office/officeart/2005/8/layout/hierarchy1"/>
    <dgm:cxn modelId="{E34E831A-6DBF-44D1-A678-5D32F7A09797}" type="presOf" srcId="{1E6BEDB4-A246-44A0-84C8-657F69521B7B}" destId="{2FE10644-A796-42B1-A643-2103D16E8923}" srcOrd="0" destOrd="0" presId="urn:microsoft.com/office/officeart/2005/8/layout/hierarchy1"/>
    <dgm:cxn modelId="{41DD417F-4F73-4401-B5AF-5CBCE26C7451}" srcId="{0919CB19-A77B-4B54-B756-F94CEA9934DE}" destId="{1E6BEDB4-A246-44A0-84C8-657F69521B7B}" srcOrd="0" destOrd="0" parTransId="{819DA7AE-87A1-4E14-9585-564C292EF11B}" sibTransId="{430AF9B7-6BE5-4049-842F-2C054112B123}"/>
    <dgm:cxn modelId="{18529AFA-5DC5-46CD-946E-0AFE5FF7ACFA}" type="presParOf" srcId="{64A6CD66-C0D0-4CA4-A330-F20746C8DAD8}" destId="{3B956961-42D5-448F-94B8-89447C3B39EF}" srcOrd="0" destOrd="0" presId="urn:microsoft.com/office/officeart/2005/8/layout/hierarchy1"/>
    <dgm:cxn modelId="{B8CDAFCD-F7B1-4CF6-A91E-EC69395D2C5B}" type="presParOf" srcId="{3B956961-42D5-448F-94B8-89447C3B39EF}" destId="{DD168FFB-6DC4-4353-88CF-67E21CD45620}" srcOrd="0" destOrd="0" presId="urn:microsoft.com/office/officeart/2005/8/layout/hierarchy1"/>
    <dgm:cxn modelId="{07EFF92C-B492-4133-9BC7-E1BEE113E1A5}" type="presParOf" srcId="{DD168FFB-6DC4-4353-88CF-67E21CD45620}" destId="{7485DE13-844F-4068-AACA-F8F0223332E0}" srcOrd="0" destOrd="0" presId="urn:microsoft.com/office/officeart/2005/8/layout/hierarchy1"/>
    <dgm:cxn modelId="{08C1FB7A-B769-4E11-AA18-77BFEF6B19F2}" type="presParOf" srcId="{DD168FFB-6DC4-4353-88CF-67E21CD45620}" destId="{2FE10644-A796-42B1-A643-2103D16E8923}" srcOrd="1" destOrd="0" presId="urn:microsoft.com/office/officeart/2005/8/layout/hierarchy1"/>
    <dgm:cxn modelId="{0D9F9CD1-7BD9-4821-B96F-637F2E987F45}" type="presParOf" srcId="{3B956961-42D5-448F-94B8-89447C3B39EF}" destId="{A1989DDF-F4B4-49FD-A6BC-1E18E9C90BA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05AC594-40AD-494F-8AFA-4439ED488BE6}" type="doc">
      <dgm:prSet loTypeId="urn:microsoft.com/office/officeart/2005/8/layout/chart3" loCatId="cycle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32CC2727-6B6A-4C59-94D5-0C22C0F56D75}">
      <dgm:prSet/>
      <dgm:spPr/>
      <dgm:t>
        <a:bodyPr/>
        <a:lstStyle/>
        <a:p>
          <a:pPr rtl="0"/>
          <a:r>
            <a:rPr lang="ru-RU" dirty="0" smtClean="0"/>
            <a:t>Помогает формировать доходную часть бюджета</a:t>
          </a:r>
          <a:endParaRPr lang="ru-RU" dirty="0"/>
        </a:p>
      </dgm:t>
    </dgm:pt>
    <dgm:pt modelId="{924D3FD1-2F48-4465-8B06-8A49C514AC86}" type="parTrans" cxnId="{17FF0D06-746D-49B5-A8CC-1D142E1607F4}">
      <dgm:prSet/>
      <dgm:spPr/>
      <dgm:t>
        <a:bodyPr/>
        <a:lstStyle/>
        <a:p>
          <a:endParaRPr lang="ru-RU"/>
        </a:p>
      </dgm:t>
    </dgm:pt>
    <dgm:pt modelId="{C3994227-0CCB-4478-8846-2FB4E630C907}" type="sibTrans" cxnId="{17FF0D06-746D-49B5-A8CC-1D142E1607F4}">
      <dgm:prSet/>
      <dgm:spPr/>
      <dgm:t>
        <a:bodyPr/>
        <a:lstStyle/>
        <a:p>
          <a:endParaRPr lang="ru-RU"/>
        </a:p>
      </dgm:t>
    </dgm:pt>
    <dgm:pt modelId="{94824FEF-B0BD-4009-8FD5-2A77E6531C16}" type="pres">
      <dgm:prSet presAssocID="{205AC594-40AD-494F-8AFA-4439ED488BE6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C088A09-0E35-4246-A85B-64F55BC17AD4}" type="pres">
      <dgm:prSet presAssocID="{205AC594-40AD-494F-8AFA-4439ED488BE6}" presName="wedge1" presStyleLbl="node1" presStyleIdx="0" presStyleCnt="1" custLinFactNeighborX="2064" custLinFactNeighborY="-9904"/>
      <dgm:spPr/>
      <dgm:t>
        <a:bodyPr/>
        <a:lstStyle/>
        <a:p>
          <a:endParaRPr lang="ru-RU"/>
        </a:p>
      </dgm:t>
    </dgm:pt>
    <dgm:pt modelId="{CF327296-3B26-4300-B302-F23AE562A5BE}" type="pres">
      <dgm:prSet presAssocID="{205AC594-40AD-494F-8AFA-4439ED488BE6}" presName="wedge1Tx" presStyleLbl="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7FF0D06-746D-49B5-A8CC-1D142E1607F4}" srcId="{205AC594-40AD-494F-8AFA-4439ED488BE6}" destId="{32CC2727-6B6A-4C59-94D5-0C22C0F56D75}" srcOrd="0" destOrd="0" parTransId="{924D3FD1-2F48-4465-8B06-8A49C514AC86}" sibTransId="{C3994227-0CCB-4478-8846-2FB4E630C907}"/>
    <dgm:cxn modelId="{C0E3194C-2F26-4B30-854B-242E9B39C18F}" type="presOf" srcId="{205AC594-40AD-494F-8AFA-4439ED488BE6}" destId="{94824FEF-B0BD-4009-8FD5-2A77E6531C16}" srcOrd="0" destOrd="0" presId="urn:microsoft.com/office/officeart/2005/8/layout/chart3"/>
    <dgm:cxn modelId="{87988C0E-F233-44C6-9FB3-B1BCB1FA4103}" type="presOf" srcId="{32CC2727-6B6A-4C59-94D5-0C22C0F56D75}" destId="{AC088A09-0E35-4246-A85B-64F55BC17AD4}" srcOrd="0" destOrd="0" presId="urn:microsoft.com/office/officeart/2005/8/layout/chart3"/>
    <dgm:cxn modelId="{7E1D529E-998E-49C6-86B6-EA7BBCE9310C}" type="presOf" srcId="{32CC2727-6B6A-4C59-94D5-0C22C0F56D75}" destId="{CF327296-3B26-4300-B302-F23AE562A5BE}" srcOrd="1" destOrd="0" presId="urn:microsoft.com/office/officeart/2005/8/layout/chart3"/>
    <dgm:cxn modelId="{594230BA-24B1-4DB3-A6DF-65294B861532}" type="presParOf" srcId="{94824FEF-B0BD-4009-8FD5-2A77E6531C16}" destId="{AC088A09-0E35-4246-A85B-64F55BC17AD4}" srcOrd="0" destOrd="0" presId="urn:microsoft.com/office/officeart/2005/8/layout/chart3"/>
    <dgm:cxn modelId="{EF31438D-CD22-4663-837D-F79ACD4A7E1F}" type="presParOf" srcId="{94824FEF-B0BD-4009-8FD5-2A77E6531C16}" destId="{CF327296-3B26-4300-B302-F23AE562A5BE}" srcOrd="1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05AC594-40AD-494F-8AFA-4439ED488BE6}" type="doc">
      <dgm:prSet loTypeId="urn:microsoft.com/office/officeart/2005/8/layout/chart3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2CC2727-6B6A-4C59-94D5-0C22C0F56D75}">
      <dgm:prSet custT="1"/>
      <dgm:spPr/>
      <dgm:t>
        <a:bodyPr/>
        <a:lstStyle/>
        <a:p>
          <a:pPr rtl="0"/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Получает социальные гарантии - расходная часть бюджета </a:t>
          </a:r>
          <a:endParaRPr lang="ru-RU" sz="1500" dirty="0"/>
        </a:p>
      </dgm:t>
    </dgm:pt>
    <dgm:pt modelId="{924D3FD1-2F48-4465-8B06-8A49C514AC86}" type="parTrans" cxnId="{17FF0D06-746D-49B5-A8CC-1D142E1607F4}">
      <dgm:prSet/>
      <dgm:spPr/>
      <dgm:t>
        <a:bodyPr/>
        <a:lstStyle/>
        <a:p>
          <a:endParaRPr lang="ru-RU"/>
        </a:p>
      </dgm:t>
    </dgm:pt>
    <dgm:pt modelId="{C3994227-0CCB-4478-8846-2FB4E630C907}" type="sibTrans" cxnId="{17FF0D06-746D-49B5-A8CC-1D142E1607F4}">
      <dgm:prSet/>
      <dgm:spPr/>
      <dgm:t>
        <a:bodyPr/>
        <a:lstStyle/>
        <a:p>
          <a:endParaRPr lang="ru-RU"/>
        </a:p>
      </dgm:t>
    </dgm:pt>
    <dgm:pt modelId="{F568B753-98B1-4DCA-B889-CFE65B6531FC}" type="pres">
      <dgm:prSet presAssocID="{205AC594-40AD-494F-8AFA-4439ED488BE6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4D731C1-A31E-4B2D-B685-F168A796117C}" type="pres">
      <dgm:prSet presAssocID="{205AC594-40AD-494F-8AFA-4439ED488BE6}" presName="wedge1" presStyleLbl="node1" presStyleIdx="0" presStyleCnt="1" custLinFactNeighborX="-3477" custLinFactNeighborY="-15654"/>
      <dgm:spPr/>
      <dgm:t>
        <a:bodyPr/>
        <a:lstStyle/>
        <a:p>
          <a:endParaRPr lang="ru-RU"/>
        </a:p>
      </dgm:t>
    </dgm:pt>
    <dgm:pt modelId="{52551669-0BBF-47AC-ADC1-352B9CDA0066}" type="pres">
      <dgm:prSet presAssocID="{205AC594-40AD-494F-8AFA-4439ED488BE6}" presName="wedge1Tx" presStyleLbl="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DB0649A-EB68-49FF-A956-81F3875E07B7}" type="presOf" srcId="{32CC2727-6B6A-4C59-94D5-0C22C0F56D75}" destId="{52551669-0BBF-47AC-ADC1-352B9CDA0066}" srcOrd="1" destOrd="0" presId="urn:microsoft.com/office/officeart/2005/8/layout/chart3"/>
    <dgm:cxn modelId="{17FF0D06-746D-49B5-A8CC-1D142E1607F4}" srcId="{205AC594-40AD-494F-8AFA-4439ED488BE6}" destId="{32CC2727-6B6A-4C59-94D5-0C22C0F56D75}" srcOrd="0" destOrd="0" parTransId="{924D3FD1-2F48-4465-8B06-8A49C514AC86}" sibTransId="{C3994227-0CCB-4478-8846-2FB4E630C907}"/>
    <dgm:cxn modelId="{A0176D59-5481-4967-9BBD-0462CB4CC652}" type="presOf" srcId="{205AC594-40AD-494F-8AFA-4439ED488BE6}" destId="{F568B753-98B1-4DCA-B889-CFE65B6531FC}" srcOrd="0" destOrd="0" presId="urn:microsoft.com/office/officeart/2005/8/layout/chart3"/>
    <dgm:cxn modelId="{A0E773B8-180F-4F8E-A409-E18348366B04}" type="presOf" srcId="{32CC2727-6B6A-4C59-94D5-0C22C0F56D75}" destId="{84D731C1-A31E-4B2D-B685-F168A796117C}" srcOrd="0" destOrd="0" presId="urn:microsoft.com/office/officeart/2005/8/layout/chart3"/>
    <dgm:cxn modelId="{6444D5DD-2458-46FD-9420-5FE758ACEFD6}" type="presParOf" srcId="{F568B753-98B1-4DCA-B889-CFE65B6531FC}" destId="{84D731C1-A31E-4B2D-B685-F168A796117C}" srcOrd="0" destOrd="0" presId="urn:microsoft.com/office/officeart/2005/8/layout/chart3"/>
    <dgm:cxn modelId="{2440FF89-8741-49A4-A9A7-CD1CB8EC8E9E}" type="presParOf" srcId="{F568B753-98B1-4DCA-B889-CFE65B6531FC}" destId="{52551669-0BBF-47AC-ADC1-352B9CDA0066}" srcOrd="1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6E96C5E-EF9E-4401-ABBB-8C2B6EB17EF5}" type="doc">
      <dgm:prSet loTypeId="urn:microsoft.com/office/officeart/2005/8/layout/chevron2" loCatId="process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92C92E74-0768-48E4-A74E-5C8D38579F08}">
      <dgm:prSet custT="1"/>
      <dgm:spPr/>
      <dgm:t>
        <a:bodyPr/>
        <a:lstStyle/>
        <a:p>
          <a:pPr algn="ctr" rtl="0"/>
          <a:endParaRPr lang="ru-RU" sz="1000" b="1" dirty="0" smtClean="0"/>
        </a:p>
        <a:p>
          <a:pPr algn="ctr" rtl="0"/>
          <a:r>
            <a:rPr lang="ru-RU" sz="1000" b="1" dirty="0" smtClean="0"/>
            <a:t>Налог на доходы физ.лиц</a:t>
          </a:r>
        </a:p>
        <a:p>
          <a:pPr algn="ctr" rtl="0"/>
          <a:r>
            <a:rPr lang="ru-RU" sz="700" b="1" dirty="0" smtClean="0"/>
            <a:t>НК РФ  глава 23</a:t>
          </a:r>
          <a:endParaRPr lang="ru-RU" sz="700" b="1" dirty="0"/>
        </a:p>
      </dgm:t>
    </dgm:pt>
    <dgm:pt modelId="{D13DEDB6-8983-4E40-8420-59B32AF40C09}" type="parTrans" cxnId="{1165F8CB-BF10-40AC-B34B-029405AE58F5}">
      <dgm:prSet/>
      <dgm:spPr/>
      <dgm:t>
        <a:bodyPr/>
        <a:lstStyle/>
        <a:p>
          <a:endParaRPr lang="ru-RU"/>
        </a:p>
      </dgm:t>
    </dgm:pt>
    <dgm:pt modelId="{E1426773-C9B1-4CB4-8CE6-DABF66F788FB}" type="sibTrans" cxnId="{1165F8CB-BF10-40AC-B34B-029405AE58F5}">
      <dgm:prSet/>
      <dgm:spPr/>
      <dgm:t>
        <a:bodyPr/>
        <a:lstStyle/>
        <a:p>
          <a:endParaRPr lang="ru-RU"/>
        </a:p>
      </dgm:t>
    </dgm:pt>
    <dgm:pt modelId="{31E61237-E0EF-428D-AB0B-CFFF87276A62}">
      <dgm:prSet custT="1"/>
      <dgm:spPr/>
      <dgm:t>
        <a:bodyPr/>
        <a:lstStyle/>
        <a:p>
          <a:pPr rtl="0"/>
          <a:r>
            <a:rPr lang="ru-RU" sz="1000" b="1" dirty="0" smtClean="0"/>
            <a:t> </a:t>
          </a:r>
        </a:p>
        <a:p>
          <a:pPr rtl="0"/>
          <a:r>
            <a:rPr lang="ru-RU" sz="1000" b="1" dirty="0" smtClean="0"/>
            <a:t>Налог на имущество физ.лиц</a:t>
          </a:r>
        </a:p>
        <a:p>
          <a:pPr rtl="0"/>
          <a:r>
            <a:rPr lang="ru-RU" sz="700" b="1" dirty="0" smtClean="0"/>
            <a:t>НК РФ глава 32</a:t>
          </a:r>
          <a:endParaRPr lang="ru-RU" sz="700" b="1" dirty="0"/>
        </a:p>
      </dgm:t>
    </dgm:pt>
    <dgm:pt modelId="{25CA0185-5670-43FA-8641-35D9BBF09A49}" type="parTrans" cxnId="{72083B12-4C98-46BA-82CB-F912F6517B8E}">
      <dgm:prSet/>
      <dgm:spPr/>
      <dgm:t>
        <a:bodyPr/>
        <a:lstStyle/>
        <a:p>
          <a:endParaRPr lang="ru-RU"/>
        </a:p>
      </dgm:t>
    </dgm:pt>
    <dgm:pt modelId="{375B9976-BD40-413D-9E83-1CEB09F05AB3}" type="sibTrans" cxnId="{72083B12-4C98-46BA-82CB-F912F6517B8E}">
      <dgm:prSet/>
      <dgm:spPr/>
      <dgm:t>
        <a:bodyPr/>
        <a:lstStyle/>
        <a:p>
          <a:endParaRPr lang="ru-RU"/>
        </a:p>
      </dgm:t>
    </dgm:pt>
    <dgm:pt modelId="{BD74C559-224F-48AD-A790-2872B5234966}">
      <dgm:prSet custT="1"/>
      <dgm:spPr/>
      <dgm:t>
        <a:bodyPr/>
        <a:lstStyle/>
        <a:p>
          <a:pPr rtl="0"/>
          <a:r>
            <a:rPr lang="ru-RU" sz="1000" b="1" dirty="0" smtClean="0"/>
            <a:t>Туристический налог</a:t>
          </a:r>
        </a:p>
        <a:p>
          <a:pPr rtl="0"/>
          <a:r>
            <a:rPr lang="ru-RU" sz="700" b="1" dirty="0" smtClean="0"/>
            <a:t>НК РФ глава 33.1</a:t>
          </a:r>
          <a:endParaRPr lang="ru-RU" sz="700" b="1" dirty="0"/>
        </a:p>
      </dgm:t>
    </dgm:pt>
    <dgm:pt modelId="{E051CC58-7A40-4EFB-BF9B-0CBB7F8E2D5D}" type="parTrans" cxnId="{EEBDAF6E-4838-422F-BC75-0EB2CC482645}">
      <dgm:prSet/>
      <dgm:spPr/>
      <dgm:t>
        <a:bodyPr/>
        <a:lstStyle/>
        <a:p>
          <a:endParaRPr lang="ru-RU"/>
        </a:p>
      </dgm:t>
    </dgm:pt>
    <dgm:pt modelId="{4C3057A5-3FB5-4E1B-8362-52967156ABE2}" type="sibTrans" cxnId="{EEBDAF6E-4838-422F-BC75-0EB2CC482645}">
      <dgm:prSet/>
      <dgm:spPr/>
      <dgm:t>
        <a:bodyPr/>
        <a:lstStyle/>
        <a:p>
          <a:endParaRPr lang="ru-RU"/>
        </a:p>
      </dgm:t>
    </dgm:pt>
    <dgm:pt modelId="{41C3480E-949C-4F72-A557-B332C515400B}">
      <dgm:prSet custT="1"/>
      <dgm:spPr/>
      <dgm:t>
        <a:bodyPr/>
        <a:lstStyle/>
        <a:p>
          <a:pPr rtl="0"/>
          <a:r>
            <a:rPr lang="ru-RU" sz="1000" b="1" dirty="0" smtClean="0"/>
            <a:t> Земельный налог </a:t>
          </a:r>
        </a:p>
        <a:p>
          <a:pPr rtl="0"/>
          <a:r>
            <a:rPr lang="ru-RU" sz="700" b="1" dirty="0" smtClean="0"/>
            <a:t>НК РФ глава 31</a:t>
          </a:r>
          <a:endParaRPr lang="ru-RU" sz="700" b="1" dirty="0"/>
        </a:p>
      </dgm:t>
    </dgm:pt>
    <dgm:pt modelId="{52DBE0E5-20DA-4EB7-9341-E098AF204593}" type="parTrans" cxnId="{02448C4A-EA91-44A1-B8D2-AFCC6364AE79}">
      <dgm:prSet/>
      <dgm:spPr/>
      <dgm:t>
        <a:bodyPr/>
        <a:lstStyle/>
        <a:p>
          <a:endParaRPr lang="ru-RU"/>
        </a:p>
      </dgm:t>
    </dgm:pt>
    <dgm:pt modelId="{F8F209E2-D7FE-4C76-A745-FBB3E6FF46A1}" type="sibTrans" cxnId="{02448C4A-EA91-44A1-B8D2-AFCC6364AE79}">
      <dgm:prSet/>
      <dgm:spPr/>
      <dgm:t>
        <a:bodyPr/>
        <a:lstStyle/>
        <a:p>
          <a:endParaRPr lang="ru-RU"/>
        </a:p>
      </dgm:t>
    </dgm:pt>
    <dgm:pt modelId="{8A3DE6AC-77B6-4594-AC5C-D41C0FDF780A}">
      <dgm:prSet/>
      <dgm:spPr/>
      <dgm:t>
        <a:bodyPr/>
        <a:lstStyle/>
        <a:p>
          <a:r>
            <a:rPr lang="ru-RU" dirty="0" smtClean="0"/>
            <a:t>Основная ставка налога  </a:t>
          </a:r>
          <a:r>
            <a:rPr lang="ru-RU" b="1" dirty="0" smtClean="0"/>
            <a:t>13%, </a:t>
          </a:r>
          <a:r>
            <a:rPr lang="ru-RU" dirty="0" smtClean="0"/>
            <a:t>в отдельных случаях:</a:t>
          </a:r>
          <a:endParaRPr lang="ru-RU" dirty="0"/>
        </a:p>
      </dgm:t>
    </dgm:pt>
    <dgm:pt modelId="{804E39D6-2047-48FA-A77A-446412D63F83}" type="parTrans" cxnId="{F426B59F-E286-4EFA-9614-29F0860E4653}">
      <dgm:prSet/>
      <dgm:spPr/>
      <dgm:t>
        <a:bodyPr/>
        <a:lstStyle/>
        <a:p>
          <a:endParaRPr lang="ru-RU"/>
        </a:p>
      </dgm:t>
    </dgm:pt>
    <dgm:pt modelId="{8373E0CF-47B3-4A11-B0B7-A6D9DF978A6C}" type="sibTrans" cxnId="{F426B59F-E286-4EFA-9614-29F0860E4653}">
      <dgm:prSet/>
      <dgm:spPr/>
      <dgm:t>
        <a:bodyPr/>
        <a:lstStyle/>
        <a:p>
          <a:endParaRPr lang="ru-RU"/>
        </a:p>
      </dgm:t>
    </dgm:pt>
    <dgm:pt modelId="{DA4FDD5B-AD54-4F4F-8C51-A5FD1E871E15}">
      <dgm:prSet/>
      <dgm:spPr/>
      <dgm:t>
        <a:bodyPr/>
        <a:lstStyle/>
        <a:p>
          <a:r>
            <a:rPr lang="ru-RU" b="1" dirty="0" smtClean="0"/>
            <a:t>9% </a:t>
          </a:r>
          <a:r>
            <a:rPr lang="ru-RU" dirty="0" smtClean="0"/>
            <a:t>- в отношении доходов от долевого участия в виде дивидендов;</a:t>
          </a:r>
          <a:endParaRPr lang="ru-RU" dirty="0"/>
        </a:p>
      </dgm:t>
    </dgm:pt>
    <dgm:pt modelId="{2E3BADEC-58C1-433E-8CDA-CB373F22E9F8}" type="parTrans" cxnId="{5570195B-5705-4C79-94F7-88DB69308E3D}">
      <dgm:prSet/>
      <dgm:spPr/>
      <dgm:t>
        <a:bodyPr/>
        <a:lstStyle/>
        <a:p>
          <a:endParaRPr lang="ru-RU"/>
        </a:p>
      </dgm:t>
    </dgm:pt>
    <dgm:pt modelId="{60504E35-83C9-4652-B693-78EFDB187FBC}" type="sibTrans" cxnId="{5570195B-5705-4C79-94F7-88DB69308E3D}">
      <dgm:prSet/>
      <dgm:spPr/>
      <dgm:t>
        <a:bodyPr/>
        <a:lstStyle/>
        <a:p>
          <a:endParaRPr lang="ru-RU"/>
        </a:p>
      </dgm:t>
    </dgm:pt>
    <dgm:pt modelId="{603E3787-4A3F-4FD6-BF4A-B87D3A48199E}">
      <dgm:prSet/>
      <dgm:spPr/>
      <dgm:t>
        <a:bodyPr/>
        <a:lstStyle/>
        <a:p>
          <a:r>
            <a:rPr lang="ru-RU" b="1" dirty="0" smtClean="0"/>
            <a:t>30% </a:t>
          </a:r>
          <a:r>
            <a:rPr lang="ru-RU" dirty="0" smtClean="0"/>
            <a:t>- в отношении доходов, полученных  физ.лицами – иностранными гражданами;</a:t>
          </a:r>
          <a:endParaRPr lang="ru-RU" dirty="0"/>
        </a:p>
      </dgm:t>
    </dgm:pt>
    <dgm:pt modelId="{54AC6B8F-6917-4DD3-A067-5B66F3439FA4}" type="parTrans" cxnId="{5D5AEB0D-0BC2-48DB-A92C-79F0FAB0051B}">
      <dgm:prSet/>
      <dgm:spPr/>
      <dgm:t>
        <a:bodyPr/>
        <a:lstStyle/>
        <a:p>
          <a:endParaRPr lang="ru-RU"/>
        </a:p>
      </dgm:t>
    </dgm:pt>
    <dgm:pt modelId="{D6127B34-D4F0-45DC-ADFE-6BA55F669E4C}" type="sibTrans" cxnId="{5D5AEB0D-0BC2-48DB-A92C-79F0FAB0051B}">
      <dgm:prSet/>
      <dgm:spPr/>
      <dgm:t>
        <a:bodyPr/>
        <a:lstStyle/>
        <a:p>
          <a:endParaRPr lang="ru-RU"/>
        </a:p>
      </dgm:t>
    </dgm:pt>
    <dgm:pt modelId="{45ADAC8D-E3A9-425F-89AE-1F78C790B280}">
      <dgm:prSet/>
      <dgm:spPr/>
      <dgm:t>
        <a:bodyPr/>
        <a:lstStyle/>
        <a:p>
          <a:r>
            <a:rPr lang="ru-RU" b="1" dirty="0" smtClean="0"/>
            <a:t>35% </a:t>
          </a:r>
          <a:r>
            <a:rPr lang="ru-RU" dirty="0" smtClean="0"/>
            <a:t>- в отношении стоимости выигрышей и призов.</a:t>
          </a:r>
          <a:endParaRPr lang="ru-RU" dirty="0"/>
        </a:p>
      </dgm:t>
    </dgm:pt>
    <dgm:pt modelId="{2B43EC11-6791-4D87-AF32-BCA166F4B336}" type="parTrans" cxnId="{A0ADA25E-C3A5-4B65-8932-73CDE4E16BD3}">
      <dgm:prSet/>
      <dgm:spPr/>
      <dgm:t>
        <a:bodyPr/>
        <a:lstStyle/>
        <a:p>
          <a:endParaRPr lang="ru-RU"/>
        </a:p>
      </dgm:t>
    </dgm:pt>
    <dgm:pt modelId="{F56CDFA3-5292-4368-9595-068EDF685B84}" type="sibTrans" cxnId="{A0ADA25E-C3A5-4B65-8932-73CDE4E16BD3}">
      <dgm:prSet/>
      <dgm:spPr/>
      <dgm:t>
        <a:bodyPr/>
        <a:lstStyle/>
        <a:p>
          <a:endParaRPr lang="ru-RU"/>
        </a:p>
      </dgm:t>
    </dgm:pt>
    <dgm:pt modelId="{7C8815F6-DDB1-45A6-A91C-050B10895EDF}">
      <dgm:prSet/>
      <dgm:spPr/>
      <dgm:t>
        <a:bodyPr/>
        <a:lstStyle/>
        <a:p>
          <a:r>
            <a:rPr lang="ru-RU" b="1" dirty="0" smtClean="0"/>
            <a:t>0,3% </a:t>
          </a:r>
          <a:r>
            <a:rPr lang="ru-RU" dirty="0" smtClean="0"/>
            <a:t>- в отношении жилых домов, жилых помещений, жилых квартир, жилых комнат, гаражей и машино-мест, хозяйственных строений, площадь которых не превышает 50 квадратных метров;</a:t>
          </a:r>
          <a:endParaRPr lang="ru-RU" dirty="0"/>
        </a:p>
      </dgm:t>
    </dgm:pt>
    <dgm:pt modelId="{FE5EB929-D41A-4471-85AE-AC2EE38C4A9F}" type="parTrans" cxnId="{EEE8C212-AF63-45D9-A22F-71F40A03FC75}">
      <dgm:prSet/>
      <dgm:spPr/>
      <dgm:t>
        <a:bodyPr/>
        <a:lstStyle/>
        <a:p>
          <a:endParaRPr lang="ru-RU"/>
        </a:p>
      </dgm:t>
    </dgm:pt>
    <dgm:pt modelId="{2F4D3057-FAF7-4737-8F7B-20EEFA404837}" type="sibTrans" cxnId="{EEE8C212-AF63-45D9-A22F-71F40A03FC75}">
      <dgm:prSet/>
      <dgm:spPr/>
      <dgm:t>
        <a:bodyPr/>
        <a:lstStyle/>
        <a:p>
          <a:endParaRPr lang="ru-RU"/>
        </a:p>
      </dgm:t>
    </dgm:pt>
    <dgm:pt modelId="{DF616AC6-6105-44AA-AA35-134B47251E39}">
      <dgm:prSet/>
      <dgm:spPr/>
      <dgm:t>
        <a:bodyPr/>
        <a:lstStyle/>
        <a:p>
          <a:r>
            <a:rPr lang="ru-RU" b="1" dirty="0" smtClean="0"/>
            <a:t>2,0% </a:t>
          </a:r>
          <a:r>
            <a:rPr lang="ru-RU" dirty="0" smtClean="0"/>
            <a:t>- в отношении объектов налогообложения, включенных в перечень, определяемый в соответствии с п.7 ст.378.2 НК РФ, в отношении объектов налогообложения, предусмотренных  абзацем вторым п.10 ст.378.2;</a:t>
          </a:r>
          <a:endParaRPr lang="ru-RU" dirty="0"/>
        </a:p>
      </dgm:t>
    </dgm:pt>
    <dgm:pt modelId="{12C43E2F-E67C-48D4-8B61-06A86665018F}" type="parTrans" cxnId="{D71987D8-3DEC-4B8A-A655-F954646B2109}">
      <dgm:prSet/>
      <dgm:spPr/>
      <dgm:t>
        <a:bodyPr/>
        <a:lstStyle/>
        <a:p>
          <a:endParaRPr lang="ru-RU"/>
        </a:p>
      </dgm:t>
    </dgm:pt>
    <dgm:pt modelId="{2144D56D-4D42-4183-97AF-8DC54E23E275}" type="sibTrans" cxnId="{D71987D8-3DEC-4B8A-A655-F954646B2109}">
      <dgm:prSet/>
      <dgm:spPr/>
      <dgm:t>
        <a:bodyPr/>
        <a:lstStyle/>
        <a:p>
          <a:endParaRPr lang="ru-RU"/>
        </a:p>
      </dgm:t>
    </dgm:pt>
    <dgm:pt modelId="{85924E46-5EC3-470E-94FA-D723C1BDBB6B}">
      <dgm:prSet/>
      <dgm:spPr/>
      <dgm:t>
        <a:bodyPr/>
        <a:lstStyle/>
        <a:p>
          <a:r>
            <a:rPr lang="ru-RU" b="1" dirty="0" smtClean="0"/>
            <a:t>0,5% </a:t>
          </a:r>
          <a:r>
            <a:rPr lang="ru-RU" dirty="0" smtClean="0"/>
            <a:t>- в отношении прочих объектов налогообложения.</a:t>
          </a:r>
          <a:endParaRPr lang="ru-RU" dirty="0"/>
        </a:p>
      </dgm:t>
    </dgm:pt>
    <dgm:pt modelId="{3AC38153-2F43-4837-AA48-B5B07D7FA118}" type="parTrans" cxnId="{CF5B1365-BA7E-401D-AA39-D71753F22569}">
      <dgm:prSet/>
      <dgm:spPr/>
      <dgm:t>
        <a:bodyPr/>
        <a:lstStyle/>
        <a:p>
          <a:endParaRPr lang="ru-RU"/>
        </a:p>
      </dgm:t>
    </dgm:pt>
    <dgm:pt modelId="{373A4196-BC32-467A-881C-D6225CFF2D99}" type="sibTrans" cxnId="{CF5B1365-BA7E-401D-AA39-D71753F22569}">
      <dgm:prSet/>
      <dgm:spPr/>
      <dgm:t>
        <a:bodyPr/>
        <a:lstStyle/>
        <a:p>
          <a:endParaRPr lang="ru-RU"/>
        </a:p>
      </dgm:t>
    </dgm:pt>
    <dgm:pt modelId="{09735E85-225B-4A19-AD20-8B25772B1BCE}">
      <dgm:prSet/>
      <dgm:spPr/>
      <dgm:t>
        <a:bodyPr/>
        <a:lstStyle/>
        <a:p>
          <a:r>
            <a:rPr lang="ru-RU" dirty="0" smtClean="0"/>
            <a:t>Налоговые ставки устанавливаются нормативными правовыми актами представительных органов муниципальных образований в размерах, не превышающих в 2025 году 1 процента, в 2026 году – 2 процентов, в 2027 году – 3 процентов, в 2028 году – 4 процентов, начиная с 2029 года – 5 процентов от налоговой базы. Налоговые ставки могут быть дифференцированы с учетом сезонности и (или) категории средства размещения.</a:t>
          </a:r>
          <a:endParaRPr lang="ru-RU" dirty="0"/>
        </a:p>
      </dgm:t>
    </dgm:pt>
    <dgm:pt modelId="{3515D321-FDC0-40E3-A329-3706E2940C8F}" type="parTrans" cxnId="{43284DA5-091C-4873-A59C-F33EE518D57A}">
      <dgm:prSet/>
      <dgm:spPr/>
      <dgm:t>
        <a:bodyPr/>
        <a:lstStyle/>
        <a:p>
          <a:endParaRPr lang="ru-RU"/>
        </a:p>
      </dgm:t>
    </dgm:pt>
    <dgm:pt modelId="{00D0CDED-6701-4E94-AFCB-B8ECD3EFE5C8}" type="sibTrans" cxnId="{43284DA5-091C-4873-A59C-F33EE518D57A}">
      <dgm:prSet/>
      <dgm:spPr/>
      <dgm:t>
        <a:bodyPr/>
        <a:lstStyle/>
        <a:p>
          <a:endParaRPr lang="ru-RU"/>
        </a:p>
      </dgm:t>
    </dgm:pt>
    <dgm:pt modelId="{5526643B-3C72-42D7-93FA-C97943AD5060}">
      <dgm:prSet/>
      <dgm:spPr/>
      <dgm:t>
        <a:bodyPr/>
        <a:lstStyle/>
        <a:p>
          <a:r>
            <a:rPr lang="ru-RU" b="1" dirty="0" smtClean="0"/>
            <a:t>0,3% </a:t>
          </a:r>
          <a:r>
            <a:rPr lang="ru-RU" dirty="0" smtClean="0"/>
            <a:t>- от кадастровой стоимости участка в отношении земельных участков, занятых жилищным фондом – домами индивидуальной жилой застройки, не используемые в предпринимательской деятельности;</a:t>
          </a:r>
          <a:endParaRPr lang="ru-RU" dirty="0"/>
        </a:p>
      </dgm:t>
    </dgm:pt>
    <dgm:pt modelId="{6DFBA160-8471-4E58-8780-B2D664A02691}" type="parTrans" cxnId="{B07134F6-041D-423F-AB1F-9636BD95C5E5}">
      <dgm:prSet/>
      <dgm:spPr/>
      <dgm:t>
        <a:bodyPr/>
        <a:lstStyle/>
        <a:p>
          <a:endParaRPr lang="ru-RU"/>
        </a:p>
      </dgm:t>
    </dgm:pt>
    <dgm:pt modelId="{22DD3378-82F7-4702-BBAF-7D4730619C72}" type="sibTrans" cxnId="{B07134F6-041D-423F-AB1F-9636BD95C5E5}">
      <dgm:prSet/>
      <dgm:spPr/>
      <dgm:t>
        <a:bodyPr/>
        <a:lstStyle/>
        <a:p>
          <a:endParaRPr lang="ru-RU"/>
        </a:p>
      </dgm:t>
    </dgm:pt>
    <dgm:pt modelId="{C8EA558E-E53B-4023-9745-B50669F28A33}">
      <dgm:prSet/>
      <dgm:spPr/>
      <dgm:t>
        <a:bodyPr/>
        <a:lstStyle/>
        <a:p>
          <a:r>
            <a:rPr lang="ru-RU" b="1" dirty="0" smtClean="0"/>
            <a:t>1,5% </a:t>
          </a:r>
          <a:r>
            <a:rPr lang="ru-RU" dirty="0" smtClean="0"/>
            <a:t>- в отношении прочих земельных участков. </a:t>
          </a:r>
          <a:endParaRPr lang="ru-RU" dirty="0"/>
        </a:p>
      </dgm:t>
    </dgm:pt>
    <dgm:pt modelId="{0F37BD7B-A270-40D7-87F6-02530A7D88E0}" type="parTrans" cxnId="{82A60019-11A7-4C78-8455-02459A2B8ABC}">
      <dgm:prSet/>
      <dgm:spPr/>
      <dgm:t>
        <a:bodyPr/>
        <a:lstStyle/>
        <a:p>
          <a:endParaRPr lang="ru-RU"/>
        </a:p>
      </dgm:t>
    </dgm:pt>
    <dgm:pt modelId="{D823BE28-984B-41CA-AE4E-11D5CB916154}" type="sibTrans" cxnId="{82A60019-11A7-4C78-8455-02459A2B8ABC}">
      <dgm:prSet/>
      <dgm:spPr/>
      <dgm:t>
        <a:bodyPr/>
        <a:lstStyle/>
        <a:p>
          <a:endParaRPr lang="ru-RU"/>
        </a:p>
      </dgm:t>
    </dgm:pt>
    <dgm:pt modelId="{9127C751-016D-4363-9527-EF4B7723EF1B}" type="pres">
      <dgm:prSet presAssocID="{D6E96C5E-EF9E-4401-ABBB-8C2B6EB17EF5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7C67432-63AC-484A-BD6C-0F533D7FDC69}" type="pres">
      <dgm:prSet presAssocID="{92C92E74-0768-48E4-A74E-5C8D38579F08}" presName="composite" presStyleCnt="0"/>
      <dgm:spPr/>
    </dgm:pt>
    <dgm:pt modelId="{F4BF1799-6CE2-434C-AB66-337055A5E763}" type="pres">
      <dgm:prSet presAssocID="{92C92E74-0768-48E4-A74E-5C8D38579F08}" presName="parentText" presStyleLbl="alignNode1" presStyleIdx="0" presStyleCnt="4" custLinFactNeighborX="-54156" custLinFactNeighborY="-592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3B6B50-D7AE-4DC2-B47B-2ECFEE51C37F}" type="pres">
      <dgm:prSet presAssocID="{92C92E74-0768-48E4-A74E-5C8D38579F08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CE5129-B12B-4264-B75B-7F2E77C7A435}" type="pres">
      <dgm:prSet presAssocID="{E1426773-C9B1-4CB4-8CE6-DABF66F788FB}" presName="sp" presStyleCnt="0"/>
      <dgm:spPr/>
    </dgm:pt>
    <dgm:pt modelId="{4A3D817F-03ED-4AB7-837A-AEB879951F01}" type="pres">
      <dgm:prSet presAssocID="{31E61237-E0EF-428D-AB0B-CFFF87276A62}" presName="composite" presStyleCnt="0"/>
      <dgm:spPr/>
    </dgm:pt>
    <dgm:pt modelId="{59CB4AFF-FF7F-4184-B82C-6DCC54F5FF20}" type="pres">
      <dgm:prSet presAssocID="{31E61237-E0EF-428D-AB0B-CFFF87276A62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D8633F-5D70-4C45-BB4F-918D6EECEF58}" type="pres">
      <dgm:prSet presAssocID="{31E61237-E0EF-428D-AB0B-CFFF87276A62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976CA6-DAC8-4353-BB5E-9F525081455A}" type="pres">
      <dgm:prSet presAssocID="{375B9976-BD40-413D-9E83-1CEB09F05AB3}" presName="sp" presStyleCnt="0"/>
      <dgm:spPr/>
    </dgm:pt>
    <dgm:pt modelId="{5FB76E9E-9405-4AF8-84F5-433583F7EF17}" type="pres">
      <dgm:prSet presAssocID="{BD74C559-224F-48AD-A790-2872B5234966}" presName="composite" presStyleCnt="0"/>
      <dgm:spPr/>
    </dgm:pt>
    <dgm:pt modelId="{DF48A146-96BA-4B7C-8CBF-3C5B244E8E8C}" type="pres">
      <dgm:prSet presAssocID="{BD74C559-224F-48AD-A790-2872B5234966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E51D0B-424C-4886-8B68-3B50C2B9FE11}" type="pres">
      <dgm:prSet presAssocID="{BD74C559-224F-48AD-A790-2872B5234966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CFE97F-F179-45AC-97B2-F8BADB5F25F9}" type="pres">
      <dgm:prSet presAssocID="{4C3057A5-3FB5-4E1B-8362-52967156ABE2}" presName="sp" presStyleCnt="0"/>
      <dgm:spPr/>
    </dgm:pt>
    <dgm:pt modelId="{82DCD7E5-4C39-4FF8-B36F-64379A45CEB0}" type="pres">
      <dgm:prSet presAssocID="{41C3480E-949C-4F72-A557-B332C515400B}" presName="composite" presStyleCnt="0"/>
      <dgm:spPr/>
    </dgm:pt>
    <dgm:pt modelId="{04C0A247-A35E-4DE6-9D32-3B3204AEE93C}" type="pres">
      <dgm:prSet presAssocID="{41C3480E-949C-4F72-A557-B332C515400B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697D32-8DAE-43FD-8430-A4B19F510F1D}" type="pres">
      <dgm:prSet presAssocID="{41C3480E-949C-4F72-A557-B332C515400B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E5B2019-BEC0-43B0-97A0-729669E49693}" type="presOf" srcId="{DA4FDD5B-AD54-4F4F-8C51-A5FD1E871E15}" destId="{193B6B50-D7AE-4DC2-B47B-2ECFEE51C37F}" srcOrd="0" destOrd="1" presId="urn:microsoft.com/office/officeart/2005/8/layout/chevron2"/>
    <dgm:cxn modelId="{EF06274C-158D-41A1-83A5-CC5F04B8B2C1}" type="presOf" srcId="{09735E85-225B-4A19-AD20-8B25772B1BCE}" destId="{A1E51D0B-424C-4886-8B68-3B50C2B9FE11}" srcOrd="0" destOrd="0" presId="urn:microsoft.com/office/officeart/2005/8/layout/chevron2"/>
    <dgm:cxn modelId="{1165F8CB-BF10-40AC-B34B-029405AE58F5}" srcId="{D6E96C5E-EF9E-4401-ABBB-8C2B6EB17EF5}" destId="{92C92E74-0768-48E4-A74E-5C8D38579F08}" srcOrd="0" destOrd="0" parTransId="{D13DEDB6-8983-4E40-8420-59B32AF40C09}" sibTransId="{E1426773-C9B1-4CB4-8CE6-DABF66F788FB}"/>
    <dgm:cxn modelId="{CDADB276-A926-4092-9A22-6DC86A2C247D}" type="presOf" srcId="{31E61237-E0EF-428D-AB0B-CFFF87276A62}" destId="{59CB4AFF-FF7F-4184-B82C-6DCC54F5FF20}" srcOrd="0" destOrd="0" presId="urn:microsoft.com/office/officeart/2005/8/layout/chevron2"/>
    <dgm:cxn modelId="{5D5AEB0D-0BC2-48DB-A92C-79F0FAB0051B}" srcId="{92C92E74-0768-48E4-A74E-5C8D38579F08}" destId="{603E3787-4A3F-4FD6-BF4A-B87D3A48199E}" srcOrd="2" destOrd="0" parTransId="{54AC6B8F-6917-4DD3-A067-5B66F3439FA4}" sibTransId="{D6127B34-D4F0-45DC-ADFE-6BA55F669E4C}"/>
    <dgm:cxn modelId="{63485C75-38EE-4FB6-90B6-86161F4762A6}" type="presOf" srcId="{41C3480E-949C-4F72-A557-B332C515400B}" destId="{04C0A247-A35E-4DE6-9D32-3B3204AEE93C}" srcOrd="0" destOrd="0" presId="urn:microsoft.com/office/officeart/2005/8/layout/chevron2"/>
    <dgm:cxn modelId="{C1F27335-58E7-4F3E-8388-D57BEB9B0F5A}" type="presOf" srcId="{85924E46-5EC3-470E-94FA-D723C1BDBB6B}" destId="{A3D8633F-5D70-4C45-BB4F-918D6EECEF58}" srcOrd="0" destOrd="2" presId="urn:microsoft.com/office/officeart/2005/8/layout/chevron2"/>
    <dgm:cxn modelId="{23A89064-DE6E-4BE1-A309-99446EF53B16}" type="presOf" srcId="{92C92E74-0768-48E4-A74E-5C8D38579F08}" destId="{F4BF1799-6CE2-434C-AB66-337055A5E763}" srcOrd="0" destOrd="0" presId="urn:microsoft.com/office/officeart/2005/8/layout/chevron2"/>
    <dgm:cxn modelId="{02448C4A-EA91-44A1-B8D2-AFCC6364AE79}" srcId="{D6E96C5E-EF9E-4401-ABBB-8C2B6EB17EF5}" destId="{41C3480E-949C-4F72-A557-B332C515400B}" srcOrd="3" destOrd="0" parTransId="{52DBE0E5-20DA-4EB7-9341-E098AF204593}" sibTransId="{F8F209E2-D7FE-4C76-A745-FBB3E6FF46A1}"/>
    <dgm:cxn modelId="{9BEEE23B-505A-46D8-A729-9EDEF921FD82}" type="presOf" srcId="{5526643B-3C72-42D7-93FA-C97943AD5060}" destId="{B7697D32-8DAE-43FD-8430-A4B19F510F1D}" srcOrd="0" destOrd="0" presId="urn:microsoft.com/office/officeart/2005/8/layout/chevron2"/>
    <dgm:cxn modelId="{43284DA5-091C-4873-A59C-F33EE518D57A}" srcId="{BD74C559-224F-48AD-A790-2872B5234966}" destId="{09735E85-225B-4A19-AD20-8B25772B1BCE}" srcOrd="0" destOrd="0" parTransId="{3515D321-FDC0-40E3-A329-3706E2940C8F}" sibTransId="{00D0CDED-6701-4E94-AFCB-B8ECD3EFE5C8}"/>
    <dgm:cxn modelId="{9A8D3995-EB39-435E-84A4-FB4AD6230C28}" type="presOf" srcId="{8A3DE6AC-77B6-4594-AC5C-D41C0FDF780A}" destId="{193B6B50-D7AE-4DC2-B47B-2ECFEE51C37F}" srcOrd="0" destOrd="0" presId="urn:microsoft.com/office/officeart/2005/8/layout/chevron2"/>
    <dgm:cxn modelId="{4DD7721A-A28F-40D5-A05A-174812EB5E1F}" type="presOf" srcId="{BD74C559-224F-48AD-A790-2872B5234966}" destId="{DF48A146-96BA-4B7C-8CBF-3C5B244E8E8C}" srcOrd="0" destOrd="0" presId="urn:microsoft.com/office/officeart/2005/8/layout/chevron2"/>
    <dgm:cxn modelId="{B0417A91-A03C-4552-9F1D-9E223EB2C356}" type="presOf" srcId="{603E3787-4A3F-4FD6-BF4A-B87D3A48199E}" destId="{193B6B50-D7AE-4DC2-B47B-2ECFEE51C37F}" srcOrd="0" destOrd="2" presId="urn:microsoft.com/office/officeart/2005/8/layout/chevron2"/>
    <dgm:cxn modelId="{A0ADA25E-C3A5-4B65-8932-73CDE4E16BD3}" srcId="{92C92E74-0768-48E4-A74E-5C8D38579F08}" destId="{45ADAC8D-E3A9-425F-89AE-1F78C790B280}" srcOrd="3" destOrd="0" parTransId="{2B43EC11-6791-4D87-AF32-BCA166F4B336}" sibTransId="{F56CDFA3-5292-4368-9595-068EDF685B84}"/>
    <dgm:cxn modelId="{72083B12-4C98-46BA-82CB-F912F6517B8E}" srcId="{D6E96C5E-EF9E-4401-ABBB-8C2B6EB17EF5}" destId="{31E61237-E0EF-428D-AB0B-CFFF87276A62}" srcOrd="1" destOrd="0" parTransId="{25CA0185-5670-43FA-8641-35D9BBF09A49}" sibTransId="{375B9976-BD40-413D-9E83-1CEB09F05AB3}"/>
    <dgm:cxn modelId="{64297555-A819-40F3-AB40-7621FCBD09F8}" type="presOf" srcId="{DF616AC6-6105-44AA-AA35-134B47251E39}" destId="{A3D8633F-5D70-4C45-BB4F-918D6EECEF58}" srcOrd="0" destOrd="1" presId="urn:microsoft.com/office/officeart/2005/8/layout/chevron2"/>
    <dgm:cxn modelId="{D71987D8-3DEC-4B8A-A655-F954646B2109}" srcId="{31E61237-E0EF-428D-AB0B-CFFF87276A62}" destId="{DF616AC6-6105-44AA-AA35-134B47251E39}" srcOrd="1" destOrd="0" parTransId="{12C43E2F-E67C-48D4-8B61-06A86665018F}" sibTransId="{2144D56D-4D42-4183-97AF-8DC54E23E275}"/>
    <dgm:cxn modelId="{B07134F6-041D-423F-AB1F-9636BD95C5E5}" srcId="{41C3480E-949C-4F72-A557-B332C515400B}" destId="{5526643B-3C72-42D7-93FA-C97943AD5060}" srcOrd="0" destOrd="0" parTransId="{6DFBA160-8471-4E58-8780-B2D664A02691}" sibTransId="{22DD3378-82F7-4702-BBAF-7D4730619C72}"/>
    <dgm:cxn modelId="{82A60019-11A7-4C78-8455-02459A2B8ABC}" srcId="{41C3480E-949C-4F72-A557-B332C515400B}" destId="{C8EA558E-E53B-4023-9745-B50669F28A33}" srcOrd="1" destOrd="0" parTransId="{0F37BD7B-A270-40D7-87F6-02530A7D88E0}" sibTransId="{D823BE28-984B-41CA-AE4E-11D5CB916154}"/>
    <dgm:cxn modelId="{5570195B-5705-4C79-94F7-88DB69308E3D}" srcId="{92C92E74-0768-48E4-A74E-5C8D38579F08}" destId="{DA4FDD5B-AD54-4F4F-8C51-A5FD1E871E15}" srcOrd="1" destOrd="0" parTransId="{2E3BADEC-58C1-433E-8CDA-CB373F22E9F8}" sibTransId="{60504E35-83C9-4652-B693-78EFDB187FBC}"/>
    <dgm:cxn modelId="{29E4ED06-E4EB-499A-B944-100F064A557F}" type="presOf" srcId="{45ADAC8D-E3A9-425F-89AE-1F78C790B280}" destId="{193B6B50-D7AE-4DC2-B47B-2ECFEE51C37F}" srcOrd="0" destOrd="3" presId="urn:microsoft.com/office/officeart/2005/8/layout/chevron2"/>
    <dgm:cxn modelId="{F426B59F-E286-4EFA-9614-29F0860E4653}" srcId="{92C92E74-0768-48E4-A74E-5C8D38579F08}" destId="{8A3DE6AC-77B6-4594-AC5C-D41C0FDF780A}" srcOrd="0" destOrd="0" parTransId="{804E39D6-2047-48FA-A77A-446412D63F83}" sibTransId="{8373E0CF-47B3-4A11-B0B7-A6D9DF978A6C}"/>
    <dgm:cxn modelId="{9169B822-C2A2-4CC8-B0BC-543FDAD0ECAB}" type="presOf" srcId="{D6E96C5E-EF9E-4401-ABBB-8C2B6EB17EF5}" destId="{9127C751-016D-4363-9527-EF4B7723EF1B}" srcOrd="0" destOrd="0" presId="urn:microsoft.com/office/officeart/2005/8/layout/chevron2"/>
    <dgm:cxn modelId="{A439AE04-0BCD-4B82-A50D-F8CD2355ECB1}" type="presOf" srcId="{C8EA558E-E53B-4023-9745-B50669F28A33}" destId="{B7697D32-8DAE-43FD-8430-A4B19F510F1D}" srcOrd="0" destOrd="1" presId="urn:microsoft.com/office/officeart/2005/8/layout/chevron2"/>
    <dgm:cxn modelId="{CF5B1365-BA7E-401D-AA39-D71753F22569}" srcId="{31E61237-E0EF-428D-AB0B-CFFF87276A62}" destId="{85924E46-5EC3-470E-94FA-D723C1BDBB6B}" srcOrd="2" destOrd="0" parTransId="{3AC38153-2F43-4837-AA48-B5B07D7FA118}" sibTransId="{373A4196-BC32-467A-881C-D6225CFF2D99}"/>
    <dgm:cxn modelId="{382AB9A6-DF83-4F44-B56C-A51CA4D4ACF9}" type="presOf" srcId="{7C8815F6-DDB1-45A6-A91C-050B10895EDF}" destId="{A3D8633F-5D70-4C45-BB4F-918D6EECEF58}" srcOrd="0" destOrd="0" presId="urn:microsoft.com/office/officeart/2005/8/layout/chevron2"/>
    <dgm:cxn modelId="{EEBDAF6E-4838-422F-BC75-0EB2CC482645}" srcId="{D6E96C5E-EF9E-4401-ABBB-8C2B6EB17EF5}" destId="{BD74C559-224F-48AD-A790-2872B5234966}" srcOrd="2" destOrd="0" parTransId="{E051CC58-7A40-4EFB-BF9B-0CBB7F8E2D5D}" sibTransId="{4C3057A5-3FB5-4E1B-8362-52967156ABE2}"/>
    <dgm:cxn modelId="{EEE8C212-AF63-45D9-A22F-71F40A03FC75}" srcId="{31E61237-E0EF-428D-AB0B-CFFF87276A62}" destId="{7C8815F6-DDB1-45A6-A91C-050B10895EDF}" srcOrd="0" destOrd="0" parTransId="{FE5EB929-D41A-4471-85AE-AC2EE38C4A9F}" sibTransId="{2F4D3057-FAF7-4737-8F7B-20EEFA404837}"/>
    <dgm:cxn modelId="{D4E5A8CF-560E-4495-B4AC-A58CBCB442C4}" type="presParOf" srcId="{9127C751-016D-4363-9527-EF4B7723EF1B}" destId="{97C67432-63AC-484A-BD6C-0F533D7FDC69}" srcOrd="0" destOrd="0" presId="urn:microsoft.com/office/officeart/2005/8/layout/chevron2"/>
    <dgm:cxn modelId="{658A250A-73B0-4FEE-A82F-5D34748C8BD1}" type="presParOf" srcId="{97C67432-63AC-484A-BD6C-0F533D7FDC69}" destId="{F4BF1799-6CE2-434C-AB66-337055A5E763}" srcOrd="0" destOrd="0" presId="urn:microsoft.com/office/officeart/2005/8/layout/chevron2"/>
    <dgm:cxn modelId="{C09A3D09-C684-46E5-B63C-0C9ED7E7E3A2}" type="presParOf" srcId="{97C67432-63AC-484A-BD6C-0F533D7FDC69}" destId="{193B6B50-D7AE-4DC2-B47B-2ECFEE51C37F}" srcOrd="1" destOrd="0" presId="urn:microsoft.com/office/officeart/2005/8/layout/chevron2"/>
    <dgm:cxn modelId="{F2BCAABA-2A78-4716-882F-69A5BC599606}" type="presParOf" srcId="{9127C751-016D-4363-9527-EF4B7723EF1B}" destId="{20CE5129-B12B-4264-B75B-7F2E77C7A435}" srcOrd="1" destOrd="0" presId="urn:microsoft.com/office/officeart/2005/8/layout/chevron2"/>
    <dgm:cxn modelId="{0853C68B-DA5C-410A-ABA0-54C5D5EB206A}" type="presParOf" srcId="{9127C751-016D-4363-9527-EF4B7723EF1B}" destId="{4A3D817F-03ED-4AB7-837A-AEB879951F01}" srcOrd="2" destOrd="0" presId="urn:microsoft.com/office/officeart/2005/8/layout/chevron2"/>
    <dgm:cxn modelId="{50641B9B-8AD6-4DC5-A9B1-8D76631F1C57}" type="presParOf" srcId="{4A3D817F-03ED-4AB7-837A-AEB879951F01}" destId="{59CB4AFF-FF7F-4184-B82C-6DCC54F5FF20}" srcOrd="0" destOrd="0" presId="urn:microsoft.com/office/officeart/2005/8/layout/chevron2"/>
    <dgm:cxn modelId="{88D8E5FF-F2DA-4B63-89B2-ED79D9230003}" type="presParOf" srcId="{4A3D817F-03ED-4AB7-837A-AEB879951F01}" destId="{A3D8633F-5D70-4C45-BB4F-918D6EECEF58}" srcOrd="1" destOrd="0" presId="urn:microsoft.com/office/officeart/2005/8/layout/chevron2"/>
    <dgm:cxn modelId="{3CC96BD0-C627-490C-A05B-0567D47904BE}" type="presParOf" srcId="{9127C751-016D-4363-9527-EF4B7723EF1B}" destId="{C3976CA6-DAC8-4353-BB5E-9F525081455A}" srcOrd="3" destOrd="0" presId="urn:microsoft.com/office/officeart/2005/8/layout/chevron2"/>
    <dgm:cxn modelId="{8D6BF679-B4C6-4396-B72A-9D940EDFED89}" type="presParOf" srcId="{9127C751-016D-4363-9527-EF4B7723EF1B}" destId="{5FB76E9E-9405-4AF8-84F5-433583F7EF17}" srcOrd="4" destOrd="0" presId="urn:microsoft.com/office/officeart/2005/8/layout/chevron2"/>
    <dgm:cxn modelId="{F690AA72-49C8-4E64-B93A-C0BBE0951570}" type="presParOf" srcId="{5FB76E9E-9405-4AF8-84F5-433583F7EF17}" destId="{DF48A146-96BA-4B7C-8CBF-3C5B244E8E8C}" srcOrd="0" destOrd="0" presId="urn:microsoft.com/office/officeart/2005/8/layout/chevron2"/>
    <dgm:cxn modelId="{984FA266-6747-43B5-B9FB-CA1E016BDD07}" type="presParOf" srcId="{5FB76E9E-9405-4AF8-84F5-433583F7EF17}" destId="{A1E51D0B-424C-4886-8B68-3B50C2B9FE11}" srcOrd="1" destOrd="0" presId="urn:microsoft.com/office/officeart/2005/8/layout/chevron2"/>
    <dgm:cxn modelId="{1496063C-0D45-4488-9BF5-17F2AB58E23E}" type="presParOf" srcId="{9127C751-016D-4363-9527-EF4B7723EF1B}" destId="{61CFE97F-F179-45AC-97B2-F8BADB5F25F9}" srcOrd="5" destOrd="0" presId="urn:microsoft.com/office/officeart/2005/8/layout/chevron2"/>
    <dgm:cxn modelId="{00020B5A-1942-4C32-9DA1-181F74D21180}" type="presParOf" srcId="{9127C751-016D-4363-9527-EF4B7723EF1B}" destId="{82DCD7E5-4C39-4FF8-B36F-64379A45CEB0}" srcOrd="6" destOrd="0" presId="urn:microsoft.com/office/officeart/2005/8/layout/chevron2"/>
    <dgm:cxn modelId="{A5E7AD90-5F73-4604-9023-D25035482341}" type="presParOf" srcId="{82DCD7E5-4C39-4FF8-B36F-64379A45CEB0}" destId="{04C0A247-A35E-4DE6-9D32-3B3204AEE93C}" srcOrd="0" destOrd="0" presId="urn:microsoft.com/office/officeart/2005/8/layout/chevron2"/>
    <dgm:cxn modelId="{E0C7F42B-5E52-4A9C-BA0B-293AA5055CA6}" type="presParOf" srcId="{82DCD7E5-4C39-4FF8-B36F-64379A45CEB0}" destId="{B7697D32-8DAE-43FD-8430-A4B19F510F1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A777DAF-7229-4AE5-BE58-1BA71E788F86}" type="doc">
      <dgm:prSet loTypeId="urn:microsoft.com/office/officeart/2005/8/layout/pyramid2" loCatId="pyramid" qsTypeId="urn:microsoft.com/office/officeart/2005/8/quickstyle/3d3" qsCatId="3D" csTypeId="urn:microsoft.com/office/officeart/2005/8/colors/accent3_5" csCatId="accent3" phldr="1"/>
      <dgm:spPr/>
      <dgm:t>
        <a:bodyPr/>
        <a:lstStyle/>
        <a:p>
          <a:endParaRPr lang="ru-RU"/>
        </a:p>
      </dgm:t>
    </dgm:pt>
    <dgm:pt modelId="{5CBAD323-F167-48B4-B2FB-727549159A2D}">
      <dgm:prSet/>
      <dgm:spPr/>
      <dgm:t>
        <a:bodyPr/>
        <a:lstStyle/>
        <a:p>
          <a:pPr rtl="0"/>
          <a:r>
            <a:rPr lang="ru-RU" dirty="0" smtClean="0"/>
            <a:t>Публичные обсуждения муниципальных программ Печенгского муниципального округа (размещаются на сайте органа власти)</a:t>
          </a:r>
          <a:endParaRPr lang="ru-RU" dirty="0"/>
        </a:p>
      </dgm:t>
    </dgm:pt>
    <dgm:pt modelId="{96ACE81B-ECDE-4D74-9807-D93ED84C9B82}" type="parTrans" cxnId="{BE9B455D-B187-4132-B05E-FDF5E220FCAD}">
      <dgm:prSet/>
      <dgm:spPr/>
      <dgm:t>
        <a:bodyPr/>
        <a:lstStyle/>
        <a:p>
          <a:endParaRPr lang="ru-RU"/>
        </a:p>
      </dgm:t>
    </dgm:pt>
    <dgm:pt modelId="{00F1B4E9-C166-4831-A851-35D17CEEAAD2}" type="sibTrans" cxnId="{BE9B455D-B187-4132-B05E-FDF5E220FCAD}">
      <dgm:prSet/>
      <dgm:spPr/>
      <dgm:t>
        <a:bodyPr/>
        <a:lstStyle/>
        <a:p>
          <a:endParaRPr lang="ru-RU"/>
        </a:p>
      </dgm:t>
    </dgm:pt>
    <dgm:pt modelId="{714A543C-8BA7-493E-A573-28B0247F8ED8}">
      <dgm:prSet/>
      <dgm:spPr/>
      <dgm:t>
        <a:bodyPr/>
        <a:lstStyle/>
        <a:p>
          <a:pPr rtl="0"/>
          <a:r>
            <a:rPr lang="ru-RU" dirty="0" smtClean="0"/>
            <a:t>Публичные слушания проекта Решения Совета депутатов </a:t>
          </a:r>
          <a:r>
            <a:rPr lang="ru-RU" dirty="0" err="1" smtClean="0"/>
            <a:t>Печенгского</a:t>
          </a:r>
          <a:r>
            <a:rPr lang="ru-RU" dirty="0" smtClean="0"/>
            <a:t> муниципального округа о бюджете округа на очередной финансовый год (проходят в Совете депутатов ежегодно в декабре)</a:t>
          </a:r>
          <a:endParaRPr lang="ru-RU" dirty="0"/>
        </a:p>
      </dgm:t>
    </dgm:pt>
    <dgm:pt modelId="{DD330C14-4624-4BE0-BCEA-B86561FA04DC}" type="parTrans" cxnId="{3625211A-A15C-40DE-ABE1-7F7B5FF55173}">
      <dgm:prSet/>
      <dgm:spPr/>
      <dgm:t>
        <a:bodyPr/>
        <a:lstStyle/>
        <a:p>
          <a:endParaRPr lang="ru-RU"/>
        </a:p>
      </dgm:t>
    </dgm:pt>
    <dgm:pt modelId="{E8C1E45D-B9A0-49FD-95D9-FBD80FA2EC81}" type="sibTrans" cxnId="{3625211A-A15C-40DE-ABE1-7F7B5FF55173}">
      <dgm:prSet/>
      <dgm:spPr/>
      <dgm:t>
        <a:bodyPr/>
        <a:lstStyle/>
        <a:p>
          <a:endParaRPr lang="ru-RU"/>
        </a:p>
      </dgm:t>
    </dgm:pt>
    <dgm:pt modelId="{8BE106EA-6684-4F9E-9B53-103D13EE8147}">
      <dgm:prSet/>
      <dgm:spPr/>
      <dgm:t>
        <a:bodyPr/>
        <a:lstStyle/>
        <a:p>
          <a:pPr rtl="0"/>
          <a:r>
            <a:rPr lang="ru-RU" dirty="0" smtClean="0"/>
            <a:t>Публичные слушания по проекту Решения Печенгского муниципального округа об исполнении бюджета округа (проходят в Совете депутатов ежегодно в мае-июне)</a:t>
          </a:r>
          <a:endParaRPr lang="ru-RU" dirty="0"/>
        </a:p>
      </dgm:t>
    </dgm:pt>
    <dgm:pt modelId="{AE2BB9B0-78F9-4A77-83A0-1A3AFB215A7D}" type="parTrans" cxnId="{5E6311F2-F4CE-418E-945D-C5DEC6A601B8}">
      <dgm:prSet/>
      <dgm:spPr/>
      <dgm:t>
        <a:bodyPr/>
        <a:lstStyle/>
        <a:p>
          <a:endParaRPr lang="ru-RU"/>
        </a:p>
      </dgm:t>
    </dgm:pt>
    <dgm:pt modelId="{0E525982-E256-4DDD-86DE-F0AD082A3724}" type="sibTrans" cxnId="{5E6311F2-F4CE-418E-945D-C5DEC6A601B8}">
      <dgm:prSet/>
      <dgm:spPr/>
      <dgm:t>
        <a:bodyPr/>
        <a:lstStyle/>
        <a:p>
          <a:endParaRPr lang="ru-RU"/>
        </a:p>
      </dgm:t>
    </dgm:pt>
    <dgm:pt modelId="{A8AED722-3BDB-4B4E-B6FD-93BD390254F4}" type="pres">
      <dgm:prSet presAssocID="{1A777DAF-7229-4AE5-BE58-1BA71E788F86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55BA82C7-1190-4E75-91F6-5D8663548F2B}" type="pres">
      <dgm:prSet presAssocID="{1A777DAF-7229-4AE5-BE58-1BA71E788F86}" presName="pyramid" presStyleLbl="node1" presStyleIdx="0" presStyleCnt="1" custLinFactNeighborX="-60" custLinFactNeighborY="-8702"/>
      <dgm:spPr/>
    </dgm:pt>
    <dgm:pt modelId="{DAC043A6-83E1-43F8-B677-478DFBE09BDE}" type="pres">
      <dgm:prSet presAssocID="{1A777DAF-7229-4AE5-BE58-1BA71E788F86}" presName="theList" presStyleCnt="0"/>
      <dgm:spPr/>
    </dgm:pt>
    <dgm:pt modelId="{F1B675E1-06B3-4CCE-8E08-3858717E4BCB}" type="pres">
      <dgm:prSet presAssocID="{5CBAD323-F167-48B4-B2FB-727549159A2D}" presName="aNode" presStyleLbl="fgAcc1" presStyleIdx="0" presStyleCnt="3" custLinFactNeighborX="44594" custLinFactNeighborY="131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46B123-CD35-4F2A-A3D0-9675BEAF0718}" type="pres">
      <dgm:prSet presAssocID="{5CBAD323-F167-48B4-B2FB-727549159A2D}" presName="aSpace" presStyleCnt="0"/>
      <dgm:spPr/>
    </dgm:pt>
    <dgm:pt modelId="{426E4715-8EF4-4E75-B72F-9A32603A9C3F}" type="pres">
      <dgm:prSet presAssocID="{714A543C-8BA7-493E-A573-28B0247F8ED8}" presName="aNode" presStyleLbl="fgAcc1" presStyleIdx="1" presStyleCnt="3" custScaleX="139583" custLinFactY="7578" custLinFactNeighborX="26899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7DFB54-240D-4E13-987F-D332B9981AA3}" type="pres">
      <dgm:prSet presAssocID="{714A543C-8BA7-493E-A573-28B0247F8ED8}" presName="aSpace" presStyleCnt="0"/>
      <dgm:spPr/>
    </dgm:pt>
    <dgm:pt modelId="{6580AB6E-532D-4112-BA59-49615366109F}" type="pres">
      <dgm:prSet presAssocID="{8BE106EA-6684-4F9E-9B53-103D13EE8147}" presName="aNode" presStyleLbl="fgAcc1" presStyleIdx="2" presStyleCnt="3" custScaleX="168333" custLinFactY="28829" custLinFactNeighborX="16061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08D033-9913-4BB0-916E-E437FEA3C6D8}" type="pres">
      <dgm:prSet presAssocID="{8BE106EA-6684-4F9E-9B53-103D13EE8147}" presName="aSpace" presStyleCnt="0"/>
      <dgm:spPr/>
    </dgm:pt>
  </dgm:ptLst>
  <dgm:cxnLst>
    <dgm:cxn modelId="{795ACF53-BCAC-417F-96AF-3AD28465368E}" type="presOf" srcId="{8BE106EA-6684-4F9E-9B53-103D13EE8147}" destId="{6580AB6E-532D-4112-BA59-49615366109F}" srcOrd="0" destOrd="0" presId="urn:microsoft.com/office/officeart/2005/8/layout/pyramid2"/>
    <dgm:cxn modelId="{3625211A-A15C-40DE-ABE1-7F7B5FF55173}" srcId="{1A777DAF-7229-4AE5-BE58-1BA71E788F86}" destId="{714A543C-8BA7-493E-A573-28B0247F8ED8}" srcOrd="1" destOrd="0" parTransId="{DD330C14-4624-4BE0-BCEA-B86561FA04DC}" sibTransId="{E8C1E45D-B9A0-49FD-95D9-FBD80FA2EC81}"/>
    <dgm:cxn modelId="{95BEA404-BE79-40A7-8577-9D234F85C9DF}" type="presOf" srcId="{5CBAD323-F167-48B4-B2FB-727549159A2D}" destId="{F1B675E1-06B3-4CCE-8E08-3858717E4BCB}" srcOrd="0" destOrd="0" presId="urn:microsoft.com/office/officeart/2005/8/layout/pyramid2"/>
    <dgm:cxn modelId="{5E6311F2-F4CE-418E-945D-C5DEC6A601B8}" srcId="{1A777DAF-7229-4AE5-BE58-1BA71E788F86}" destId="{8BE106EA-6684-4F9E-9B53-103D13EE8147}" srcOrd="2" destOrd="0" parTransId="{AE2BB9B0-78F9-4A77-83A0-1A3AFB215A7D}" sibTransId="{0E525982-E256-4DDD-86DE-F0AD082A3724}"/>
    <dgm:cxn modelId="{1AE8145A-EBC3-4ED2-A3E7-F1930778D9A3}" type="presOf" srcId="{1A777DAF-7229-4AE5-BE58-1BA71E788F86}" destId="{A8AED722-3BDB-4B4E-B6FD-93BD390254F4}" srcOrd="0" destOrd="0" presId="urn:microsoft.com/office/officeart/2005/8/layout/pyramid2"/>
    <dgm:cxn modelId="{F1C229D5-55FE-4159-84BE-4DE5B4A42233}" type="presOf" srcId="{714A543C-8BA7-493E-A573-28B0247F8ED8}" destId="{426E4715-8EF4-4E75-B72F-9A32603A9C3F}" srcOrd="0" destOrd="0" presId="urn:microsoft.com/office/officeart/2005/8/layout/pyramid2"/>
    <dgm:cxn modelId="{BE9B455D-B187-4132-B05E-FDF5E220FCAD}" srcId="{1A777DAF-7229-4AE5-BE58-1BA71E788F86}" destId="{5CBAD323-F167-48B4-B2FB-727549159A2D}" srcOrd="0" destOrd="0" parTransId="{96ACE81B-ECDE-4D74-9807-D93ED84C9B82}" sibTransId="{00F1B4E9-C166-4831-A851-35D17CEEAAD2}"/>
    <dgm:cxn modelId="{94E24671-B66B-41BC-B7CE-5072A956A23A}" type="presParOf" srcId="{A8AED722-3BDB-4B4E-B6FD-93BD390254F4}" destId="{55BA82C7-1190-4E75-91F6-5D8663548F2B}" srcOrd="0" destOrd="0" presId="urn:microsoft.com/office/officeart/2005/8/layout/pyramid2"/>
    <dgm:cxn modelId="{7AD5E924-3168-4C31-94C9-D07838BF2088}" type="presParOf" srcId="{A8AED722-3BDB-4B4E-B6FD-93BD390254F4}" destId="{DAC043A6-83E1-43F8-B677-478DFBE09BDE}" srcOrd="1" destOrd="0" presId="urn:microsoft.com/office/officeart/2005/8/layout/pyramid2"/>
    <dgm:cxn modelId="{3577D3E9-86CC-466C-A356-326FB1B24284}" type="presParOf" srcId="{DAC043A6-83E1-43F8-B677-478DFBE09BDE}" destId="{F1B675E1-06B3-4CCE-8E08-3858717E4BCB}" srcOrd="0" destOrd="0" presId="urn:microsoft.com/office/officeart/2005/8/layout/pyramid2"/>
    <dgm:cxn modelId="{38ABC792-B530-4B2C-8992-083DF1E8F343}" type="presParOf" srcId="{DAC043A6-83E1-43F8-B677-478DFBE09BDE}" destId="{5A46B123-CD35-4F2A-A3D0-9675BEAF0718}" srcOrd="1" destOrd="0" presId="urn:microsoft.com/office/officeart/2005/8/layout/pyramid2"/>
    <dgm:cxn modelId="{FB2BF8D1-BEDF-4953-8BC1-0A4727A4DBB3}" type="presParOf" srcId="{DAC043A6-83E1-43F8-B677-478DFBE09BDE}" destId="{426E4715-8EF4-4E75-B72F-9A32603A9C3F}" srcOrd="2" destOrd="0" presId="urn:microsoft.com/office/officeart/2005/8/layout/pyramid2"/>
    <dgm:cxn modelId="{7AFAAA4A-9EA0-423D-AE50-1EF258094E10}" type="presParOf" srcId="{DAC043A6-83E1-43F8-B677-478DFBE09BDE}" destId="{787DFB54-240D-4E13-987F-D332B9981AA3}" srcOrd="3" destOrd="0" presId="urn:microsoft.com/office/officeart/2005/8/layout/pyramid2"/>
    <dgm:cxn modelId="{8D54F7F4-D766-4072-A11E-9B05EAE1005A}" type="presParOf" srcId="{DAC043A6-83E1-43F8-B677-478DFBE09BDE}" destId="{6580AB6E-532D-4112-BA59-49615366109F}" srcOrd="4" destOrd="0" presId="urn:microsoft.com/office/officeart/2005/8/layout/pyramid2"/>
    <dgm:cxn modelId="{6A137EC4-696C-41F0-8B61-40089817E191}" type="presParOf" srcId="{DAC043A6-83E1-43F8-B677-478DFBE09BDE}" destId="{2908D033-9913-4BB0-916E-E437FEA3C6D8}" srcOrd="5" destOrd="0" presId="urn:microsoft.com/office/officeart/2005/8/layout/pyramid2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CEC85E7-F685-468C-AB79-E4FE77C0E512}" type="doc">
      <dgm:prSet loTypeId="urn:microsoft.com/office/officeart/2005/8/layout/vList2" loCatId="list" qsTypeId="urn:microsoft.com/office/officeart/2005/8/quickstyle/simple5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6199ADAE-6AD5-41AC-8079-BB4A2CD46C12}">
      <dgm:prSet custT="1"/>
      <dgm:spPr/>
      <dgm:t>
        <a:bodyPr/>
        <a:lstStyle/>
        <a:p>
          <a:pPr algn="ctr" rtl="0"/>
          <a:r>
            <a:rPr lang="ru-RU" sz="1600" b="1" dirty="0" smtClean="0"/>
            <a:t>Бюджет</a:t>
          </a:r>
          <a:r>
            <a:rPr lang="ru-RU" sz="1300" b="1" dirty="0" smtClean="0"/>
            <a:t>  </a:t>
          </a:r>
          <a:r>
            <a:rPr lang="ru-RU" sz="1300" dirty="0" smtClean="0"/>
            <a:t>(от старонормандского </a:t>
          </a:r>
          <a:r>
            <a:rPr lang="ru-RU" sz="1300" i="1" dirty="0" err="1" smtClean="0"/>
            <a:t>bougette</a:t>
          </a:r>
          <a:r>
            <a:rPr lang="ru-RU" sz="1300" dirty="0" smtClean="0"/>
            <a:t> — кошель, сумка, кожаный мешок) —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</a:t>
          </a:r>
          <a:endParaRPr lang="ru-RU" sz="1300" dirty="0"/>
        </a:p>
      </dgm:t>
    </dgm:pt>
    <dgm:pt modelId="{9CE7FCD0-092E-4909-A94F-1679F54C56C1}" type="parTrans" cxnId="{DBDE1BE4-DA5E-4DC2-9F30-3019C560D878}">
      <dgm:prSet/>
      <dgm:spPr/>
      <dgm:t>
        <a:bodyPr/>
        <a:lstStyle/>
        <a:p>
          <a:endParaRPr lang="ru-RU"/>
        </a:p>
      </dgm:t>
    </dgm:pt>
    <dgm:pt modelId="{AE2AD447-3A3C-4603-B983-0F528A362228}" type="sibTrans" cxnId="{DBDE1BE4-DA5E-4DC2-9F30-3019C560D878}">
      <dgm:prSet/>
      <dgm:spPr/>
      <dgm:t>
        <a:bodyPr/>
        <a:lstStyle/>
        <a:p>
          <a:endParaRPr lang="ru-RU"/>
        </a:p>
      </dgm:t>
    </dgm:pt>
    <dgm:pt modelId="{73F13F51-6D30-4B32-A302-F66E7C6AEAB9}" type="pres">
      <dgm:prSet presAssocID="{7CEC85E7-F685-468C-AB79-E4FE77C0E51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3AFF261-987D-45A5-9204-96749DDD08AA}" type="pres">
      <dgm:prSet presAssocID="{6199ADAE-6AD5-41AC-8079-BB4A2CD46C12}" presName="parentText" presStyleLbl="node1" presStyleIdx="0" presStyleCnt="1" custScaleY="8414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24C3E39-17F4-41B9-8220-43B22EFF1271}" type="presOf" srcId="{7CEC85E7-F685-468C-AB79-E4FE77C0E512}" destId="{73F13F51-6D30-4B32-A302-F66E7C6AEAB9}" srcOrd="0" destOrd="0" presId="urn:microsoft.com/office/officeart/2005/8/layout/vList2"/>
    <dgm:cxn modelId="{56245510-1DCA-460A-AC1D-706EF44CECF9}" type="presOf" srcId="{6199ADAE-6AD5-41AC-8079-BB4A2CD46C12}" destId="{53AFF261-987D-45A5-9204-96749DDD08AA}" srcOrd="0" destOrd="0" presId="urn:microsoft.com/office/officeart/2005/8/layout/vList2"/>
    <dgm:cxn modelId="{DBDE1BE4-DA5E-4DC2-9F30-3019C560D878}" srcId="{7CEC85E7-F685-468C-AB79-E4FE77C0E512}" destId="{6199ADAE-6AD5-41AC-8079-BB4A2CD46C12}" srcOrd="0" destOrd="0" parTransId="{9CE7FCD0-092E-4909-A94F-1679F54C56C1}" sibTransId="{AE2AD447-3A3C-4603-B983-0F528A362228}"/>
    <dgm:cxn modelId="{482B3C05-6CC8-416D-B925-98E5925FE26A}" type="presParOf" srcId="{73F13F51-6D30-4B32-A302-F66E7C6AEAB9}" destId="{53AFF261-987D-45A5-9204-96749DDD08A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B407CBF-CF3C-4056-8588-26CBC2601656}" type="doc">
      <dgm:prSet loTypeId="urn:microsoft.com/office/officeart/2005/8/layout/venn1" loCatId="relationship" qsTypeId="urn:microsoft.com/office/officeart/2005/8/quickstyle/3d3" qsCatId="3D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E4CC5E6E-EBCA-403C-92B6-71E3169D8656}">
      <dgm:prSet custT="1"/>
      <dgm:spPr/>
      <dgm:t>
        <a:bodyPr/>
        <a:lstStyle/>
        <a:p>
          <a:pPr rtl="0"/>
          <a:r>
            <a:rPr lang="ru-RU" sz="1400" b="1" dirty="0" smtClean="0"/>
            <a:t>Доходы бюджета</a:t>
          </a:r>
          <a:r>
            <a:rPr lang="ru-RU" sz="1400" dirty="0" smtClean="0"/>
            <a:t>  </a:t>
          </a:r>
          <a:r>
            <a:rPr lang="ru-RU" sz="1300" dirty="0" smtClean="0"/>
            <a:t>- </a:t>
          </a:r>
          <a:r>
            <a:rPr lang="ru-RU" sz="1200" dirty="0" smtClean="0"/>
            <a:t>поступающие в бюджет денежные средства </a:t>
          </a:r>
          <a:endParaRPr lang="ru-RU" sz="1200" dirty="0"/>
        </a:p>
      </dgm:t>
    </dgm:pt>
    <dgm:pt modelId="{C9B58B8D-77B2-4C57-B89E-964ED39C224D}" type="parTrans" cxnId="{00C22B26-8977-4FAF-9727-58D432D0702F}">
      <dgm:prSet/>
      <dgm:spPr/>
      <dgm:t>
        <a:bodyPr/>
        <a:lstStyle/>
        <a:p>
          <a:endParaRPr lang="ru-RU"/>
        </a:p>
      </dgm:t>
    </dgm:pt>
    <dgm:pt modelId="{113783D2-234B-46B5-9AE9-888CE9E5D7FF}" type="sibTrans" cxnId="{00C22B26-8977-4FAF-9727-58D432D0702F}">
      <dgm:prSet/>
      <dgm:spPr/>
      <dgm:t>
        <a:bodyPr/>
        <a:lstStyle/>
        <a:p>
          <a:endParaRPr lang="ru-RU"/>
        </a:p>
      </dgm:t>
    </dgm:pt>
    <dgm:pt modelId="{20717D26-FFE9-40FD-8193-A6407A807BC0}" type="pres">
      <dgm:prSet presAssocID="{9B407CBF-CF3C-4056-8588-26CBC2601656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5408C47-5364-4583-B47B-C2C13191C580}" type="pres">
      <dgm:prSet presAssocID="{E4CC5E6E-EBCA-403C-92B6-71E3169D8656}" presName="circ1TxSh" presStyleLbl="vennNode1" presStyleIdx="0" presStyleCnt="1"/>
      <dgm:spPr/>
      <dgm:t>
        <a:bodyPr/>
        <a:lstStyle/>
        <a:p>
          <a:endParaRPr lang="ru-RU"/>
        </a:p>
      </dgm:t>
    </dgm:pt>
  </dgm:ptLst>
  <dgm:cxnLst>
    <dgm:cxn modelId="{139564A7-AB2D-4FC0-8A0D-7E7647240042}" type="presOf" srcId="{9B407CBF-CF3C-4056-8588-26CBC2601656}" destId="{20717D26-FFE9-40FD-8193-A6407A807BC0}" srcOrd="0" destOrd="0" presId="urn:microsoft.com/office/officeart/2005/8/layout/venn1"/>
    <dgm:cxn modelId="{00C22B26-8977-4FAF-9727-58D432D0702F}" srcId="{9B407CBF-CF3C-4056-8588-26CBC2601656}" destId="{E4CC5E6E-EBCA-403C-92B6-71E3169D8656}" srcOrd="0" destOrd="0" parTransId="{C9B58B8D-77B2-4C57-B89E-964ED39C224D}" sibTransId="{113783D2-234B-46B5-9AE9-888CE9E5D7FF}"/>
    <dgm:cxn modelId="{1D1BD30E-E457-4939-9486-7834051517E7}" type="presOf" srcId="{E4CC5E6E-EBCA-403C-92B6-71E3169D8656}" destId="{95408C47-5364-4583-B47B-C2C13191C580}" srcOrd="0" destOrd="0" presId="urn:microsoft.com/office/officeart/2005/8/layout/venn1"/>
    <dgm:cxn modelId="{E24CB34F-FE1F-4ABE-BAAC-BE169C1560C4}" type="presParOf" srcId="{20717D26-FFE9-40FD-8193-A6407A807BC0}" destId="{95408C47-5364-4583-B47B-C2C13191C580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CF2BF5A-94E4-4237-86F0-5F5096D623BF}" type="doc">
      <dgm:prSet loTypeId="urn:microsoft.com/office/officeart/2005/8/layout/venn1" loCatId="relationship" qsTypeId="urn:microsoft.com/office/officeart/2005/8/quickstyle/3d3" qsCatId="3D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9B4A0AC5-4FD5-45A6-9B1D-7BF13E15CCF3}">
      <dgm:prSet custT="1"/>
      <dgm:spPr/>
      <dgm:t>
        <a:bodyPr/>
        <a:lstStyle/>
        <a:p>
          <a:pPr rtl="0"/>
          <a:r>
            <a:rPr lang="ru-RU" sz="1400" b="1" dirty="0" smtClean="0"/>
            <a:t>Расходы бюджета  </a:t>
          </a:r>
          <a:r>
            <a:rPr lang="ru-RU" sz="1200" b="1" dirty="0" smtClean="0"/>
            <a:t>- </a:t>
          </a:r>
          <a:r>
            <a:rPr lang="ru-RU" sz="1200" dirty="0" smtClean="0"/>
            <a:t>выплачиваемые из бюджета денежные средства </a:t>
          </a:r>
          <a:endParaRPr lang="ru-RU" sz="1200" dirty="0"/>
        </a:p>
      </dgm:t>
    </dgm:pt>
    <dgm:pt modelId="{025DE27D-0295-4A0D-BCD8-E9E74A5ACDA7}" type="parTrans" cxnId="{097A7F9F-3411-4A94-909F-22F55B142C9D}">
      <dgm:prSet/>
      <dgm:spPr/>
      <dgm:t>
        <a:bodyPr/>
        <a:lstStyle/>
        <a:p>
          <a:endParaRPr lang="ru-RU"/>
        </a:p>
      </dgm:t>
    </dgm:pt>
    <dgm:pt modelId="{01E38B61-EA76-4256-B5A7-1BD9DE0E7D10}" type="sibTrans" cxnId="{097A7F9F-3411-4A94-909F-22F55B142C9D}">
      <dgm:prSet/>
      <dgm:spPr/>
      <dgm:t>
        <a:bodyPr/>
        <a:lstStyle/>
        <a:p>
          <a:endParaRPr lang="ru-RU"/>
        </a:p>
      </dgm:t>
    </dgm:pt>
    <dgm:pt modelId="{A0992A35-3427-45F5-8A25-2C875DE78F2B}" type="pres">
      <dgm:prSet presAssocID="{7CF2BF5A-94E4-4237-86F0-5F5096D623BF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7196355-B7ED-42B9-A881-F0C259079B02}" type="pres">
      <dgm:prSet presAssocID="{9B4A0AC5-4FD5-45A6-9B1D-7BF13E15CCF3}" presName="circ1TxSh" presStyleLbl="vennNode1" presStyleIdx="0" presStyleCnt="1"/>
      <dgm:spPr/>
      <dgm:t>
        <a:bodyPr/>
        <a:lstStyle/>
        <a:p>
          <a:endParaRPr lang="ru-RU"/>
        </a:p>
      </dgm:t>
    </dgm:pt>
  </dgm:ptLst>
  <dgm:cxnLst>
    <dgm:cxn modelId="{A15526CC-F0E3-49AF-AE98-8579055B7A76}" type="presOf" srcId="{9B4A0AC5-4FD5-45A6-9B1D-7BF13E15CCF3}" destId="{17196355-B7ED-42B9-A881-F0C259079B02}" srcOrd="0" destOrd="0" presId="urn:microsoft.com/office/officeart/2005/8/layout/venn1"/>
    <dgm:cxn modelId="{097A7F9F-3411-4A94-909F-22F55B142C9D}" srcId="{7CF2BF5A-94E4-4237-86F0-5F5096D623BF}" destId="{9B4A0AC5-4FD5-45A6-9B1D-7BF13E15CCF3}" srcOrd="0" destOrd="0" parTransId="{025DE27D-0295-4A0D-BCD8-E9E74A5ACDA7}" sibTransId="{01E38B61-EA76-4256-B5A7-1BD9DE0E7D10}"/>
    <dgm:cxn modelId="{3FF364F6-A5DE-45F6-8E99-FC591D7856C2}" type="presOf" srcId="{7CF2BF5A-94E4-4237-86F0-5F5096D623BF}" destId="{A0992A35-3427-45F5-8A25-2C875DE78F2B}" srcOrd="0" destOrd="0" presId="urn:microsoft.com/office/officeart/2005/8/layout/venn1"/>
    <dgm:cxn modelId="{63599FE0-AD40-4D67-9F53-3F2BC38D5BD0}" type="presParOf" srcId="{A0992A35-3427-45F5-8A25-2C875DE78F2B}" destId="{17196355-B7ED-42B9-A881-F0C259079B02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AF60CB7-DA7B-4DE1-A26E-ED08409712F9}" type="doc">
      <dgm:prSet loTypeId="urn:microsoft.com/office/officeart/2005/8/layout/process2" loCatId="process" qsTypeId="urn:microsoft.com/office/officeart/2005/8/quickstyle/simple3" qsCatId="simple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9F93B576-BB8B-4EFC-8D09-15E618860F57}">
      <dgm:prSet custT="1"/>
      <dgm:spPr/>
      <dgm:t>
        <a:bodyPr/>
        <a:lstStyle/>
        <a:p>
          <a:pPr rtl="0"/>
          <a:r>
            <a:rPr lang="ru-RU" sz="1400" b="1" dirty="0" smtClean="0"/>
            <a:t>Дефицит</a:t>
          </a:r>
          <a:r>
            <a:rPr lang="ru-RU" sz="1000" dirty="0" smtClean="0"/>
            <a:t> – </a:t>
          </a:r>
        </a:p>
        <a:p>
          <a:pPr rtl="0"/>
          <a:r>
            <a:rPr lang="ru-RU" sz="1000" dirty="0" smtClean="0"/>
            <a:t>расходы превышают доходы </a:t>
          </a:r>
          <a:endParaRPr lang="ru-RU" sz="1000" dirty="0"/>
        </a:p>
      </dgm:t>
    </dgm:pt>
    <dgm:pt modelId="{8F5ACDF6-72D5-43BE-90F3-F78B62C432ED}" type="parTrans" cxnId="{A23A0D29-DFD8-43A2-9756-6942B1D46E85}">
      <dgm:prSet/>
      <dgm:spPr/>
      <dgm:t>
        <a:bodyPr/>
        <a:lstStyle/>
        <a:p>
          <a:endParaRPr lang="ru-RU"/>
        </a:p>
      </dgm:t>
    </dgm:pt>
    <dgm:pt modelId="{FF807DE6-6B89-41DC-93AD-F63E939E2B02}" type="sibTrans" cxnId="{A23A0D29-DFD8-43A2-9756-6942B1D46E85}">
      <dgm:prSet/>
      <dgm:spPr/>
      <dgm:t>
        <a:bodyPr/>
        <a:lstStyle/>
        <a:p>
          <a:endParaRPr lang="ru-RU"/>
        </a:p>
      </dgm:t>
    </dgm:pt>
    <dgm:pt modelId="{6F72B567-EA9B-4495-95B9-F03CBC15600F}">
      <dgm:prSet/>
      <dgm:spPr/>
      <dgm:t>
        <a:bodyPr/>
        <a:lstStyle/>
        <a:p>
          <a:pPr algn="ctr" rtl="0"/>
          <a:r>
            <a:rPr lang="ru-RU" dirty="0" smtClean="0"/>
            <a:t>При превышении расходов над доходами принимается решение об источниках покрытия дефицита, например использование имеющихся накоплений, остатков или взять кредит</a:t>
          </a:r>
          <a:endParaRPr lang="ru-RU" dirty="0"/>
        </a:p>
      </dgm:t>
    </dgm:pt>
    <dgm:pt modelId="{BA1E2733-7F8C-4477-842C-EFE3F430FDFF}" type="parTrans" cxnId="{C8A5E39F-B877-4F0B-8532-FB6746478EB2}">
      <dgm:prSet/>
      <dgm:spPr/>
      <dgm:t>
        <a:bodyPr/>
        <a:lstStyle/>
        <a:p>
          <a:endParaRPr lang="ru-RU"/>
        </a:p>
      </dgm:t>
    </dgm:pt>
    <dgm:pt modelId="{6EB12BAA-F41F-4057-8550-D5040DAF54EA}" type="sibTrans" cxnId="{C8A5E39F-B877-4F0B-8532-FB6746478EB2}">
      <dgm:prSet/>
      <dgm:spPr/>
      <dgm:t>
        <a:bodyPr/>
        <a:lstStyle/>
        <a:p>
          <a:endParaRPr lang="ru-RU"/>
        </a:p>
      </dgm:t>
    </dgm:pt>
    <dgm:pt modelId="{A6870F67-B851-4B31-97CC-3A02600FC535}" type="pres">
      <dgm:prSet presAssocID="{EAF60CB7-DA7B-4DE1-A26E-ED08409712F9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CC6E53E-FC19-4EAF-B182-A7CA2E29FC5F}" type="pres">
      <dgm:prSet presAssocID="{9F93B576-BB8B-4EFC-8D09-15E618860F57}" presName="node" presStyleLbl="node1" presStyleIdx="0" presStyleCnt="2" custScaleX="77572" custScaleY="424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84BD51-0E9B-4FE6-9B50-7020AE8AEB11}" type="pres">
      <dgm:prSet presAssocID="{FF807DE6-6B89-41DC-93AD-F63E939E2B02}" presName="sibTrans" presStyleLbl="sibTrans2D1" presStyleIdx="0" presStyleCnt="1"/>
      <dgm:spPr/>
      <dgm:t>
        <a:bodyPr/>
        <a:lstStyle/>
        <a:p>
          <a:endParaRPr lang="ru-RU"/>
        </a:p>
      </dgm:t>
    </dgm:pt>
    <dgm:pt modelId="{23C2FD71-F294-40C7-A37B-06EE0EFB5A58}" type="pres">
      <dgm:prSet presAssocID="{FF807DE6-6B89-41DC-93AD-F63E939E2B02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B17EFC9C-A932-4806-8B7A-7D55457A9366}" type="pres">
      <dgm:prSet presAssocID="{6F72B567-EA9B-4495-95B9-F03CBC15600F}" presName="node" presStyleLbl="node1" presStyleIdx="1" presStyleCnt="2" custScaleX="77572" custScaleY="1296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23A0D29-DFD8-43A2-9756-6942B1D46E85}" srcId="{EAF60CB7-DA7B-4DE1-A26E-ED08409712F9}" destId="{9F93B576-BB8B-4EFC-8D09-15E618860F57}" srcOrd="0" destOrd="0" parTransId="{8F5ACDF6-72D5-43BE-90F3-F78B62C432ED}" sibTransId="{FF807DE6-6B89-41DC-93AD-F63E939E2B02}"/>
    <dgm:cxn modelId="{FF0912DE-FE81-41EC-AFEC-766B0A101640}" type="presOf" srcId="{FF807DE6-6B89-41DC-93AD-F63E939E2B02}" destId="{4784BD51-0E9B-4FE6-9B50-7020AE8AEB11}" srcOrd="0" destOrd="0" presId="urn:microsoft.com/office/officeart/2005/8/layout/process2"/>
    <dgm:cxn modelId="{5734714F-8D33-4520-A46F-0B8E2CDDEB35}" type="presOf" srcId="{FF807DE6-6B89-41DC-93AD-F63E939E2B02}" destId="{23C2FD71-F294-40C7-A37B-06EE0EFB5A58}" srcOrd="1" destOrd="0" presId="urn:microsoft.com/office/officeart/2005/8/layout/process2"/>
    <dgm:cxn modelId="{C8A5E39F-B877-4F0B-8532-FB6746478EB2}" srcId="{EAF60CB7-DA7B-4DE1-A26E-ED08409712F9}" destId="{6F72B567-EA9B-4495-95B9-F03CBC15600F}" srcOrd="1" destOrd="0" parTransId="{BA1E2733-7F8C-4477-842C-EFE3F430FDFF}" sibTransId="{6EB12BAA-F41F-4057-8550-D5040DAF54EA}"/>
    <dgm:cxn modelId="{C04587B1-E434-4978-8B52-7CEEA68272FE}" type="presOf" srcId="{EAF60CB7-DA7B-4DE1-A26E-ED08409712F9}" destId="{A6870F67-B851-4B31-97CC-3A02600FC535}" srcOrd="0" destOrd="0" presId="urn:microsoft.com/office/officeart/2005/8/layout/process2"/>
    <dgm:cxn modelId="{8E94A377-A303-4E50-93B0-C39A83C8EF18}" type="presOf" srcId="{6F72B567-EA9B-4495-95B9-F03CBC15600F}" destId="{B17EFC9C-A932-4806-8B7A-7D55457A9366}" srcOrd="0" destOrd="0" presId="urn:microsoft.com/office/officeart/2005/8/layout/process2"/>
    <dgm:cxn modelId="{43A48EAA-7A96-4876-B4CA-16323BDC6F9D}" type="presOf" srcId="{9F93B576-BB8B-4EFC-8D09-15E618860F57}" destId="{0CC6E53E-FC19-4EAF-B182-A7CA2E29FC5F}" srcOrd="0" destOrd="0" presId="urn:microsoft.com/office/officeart/2005/8/layout/process2"/>
    <dgm:cxn modelId="{6533ADE2-FB14-451F-AF47-31415598D802}" type="presParOf" srcId="{A6870F67-B851-4B31-97CC-3A02600FC535}" destId="{0CC6E53E-FC19-4EAF-B182-A7CA2E29FC5F}" srcOrd="0" destOrd="0" presId="urn:microsoft.com/office/officeart/2005/8/layout/process2"/>
    <dgm:cxn modelId="{84D8ACB2-6DE6-4967-8F08-EE767A7D7C22}" type="presParOf" srcId="{A6870F67-B851-4B31-97CC-3A02600FC535}" destId="{4784BD51-0E9B-4FE6-9B50-7020AE8AEB11}" srcOrd="1" destOrd="0" presId="urn:microsoft.com/office/officeart/2005/8/layout/process2"/>
    <dgm:cxn modelId="{34E70998-A055-4195-AC8A-DB1A98646890}" type="presParOf" srcId="{4784BD51-0E9B-4FE6-9B50-7020AE8AEB11}" destId="{23C2FD71-F294-40C7-A37B-06EE0EFB5A58}" srcOrd="0" destOrd="0" presId="urn:microsoft.com/office/officeart/2005/8/layout/process2"/>
    <dgm:cxn modelId="{F91E05E0-5075-4546-8DBD-3CE92B73B979}" type="presParOf" srcId="{A6870F67-B851-4B31-97CC-3A02600FC535}" destId="{B17EFC9C-A932-4806-8B7A-7D55457A9366}" srcOrd="2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23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AF60CB7-DA7B-4DE1-A26E-ED08409712F9}" type="doc">
      <dgm:prSet loTypeId="urn:microsoft.com/office/officeart/2005/8/layout/process2" loCatId="process" qsTypeId="urn:microsoft.com/office/officeart/2005/8/quickstyle/simple3" qsCatId="simple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9F93B576-BB8B-4EFC-8D09-15E618860F57}">
      <dgm:prSet custT="1"/>
      <dgm:spPr/>
      <dgm:t>
        <a:bodyPr/>
        <a:lstStyle/>
        <a:p>
          <a:pPr rtl="0"/>
          <a:r>
            <a:rPr lang="ru-RU" sz="1200" b="1" dirty="0" smtClean="0"/>
            <a:t>Профицит</a:t>
          </a:r>
          <a:r>
            <a:rPr lang="ru-RU" sz="1000" dirty="0" smtClean="0"/>
            <a:t> </a:t>
          </a:r>
        </a:p>
        <a:p>
          <a:pPr rtl="0"/>
          <a:r>
            <a:rPr lang="ru-RU" sz="1000" dirty="0" smtClean="0"/>
            <a:t>– доходы превышают расходы</a:t>
          </a:r>
          <a:endParaRPr lang="ru-RU" sz="1000" dirty="0"/>
        </a:p>
      </dgm:t>
    </dgm:pt>
    <dgm:pt modelId="{8F5ACDF6-72D5-43BE-90F3-F78B62C432ED}" type="parTrans" cxnId="{A23A0D29-DFD8-43A2-9756-6942B1D46E85}">
      <dgm:prSet/>
      <dgm:spPr/>
      <dgm:t>
        <a:bodyPr/>
        <a:lstStyle/>
        <a:p>
          <a:endParaRPr lang="ru-RU"/>
        </a:p>
      </dgm:t>
    </dgm:pt>
    <dgm:pt modelId="{FF807DE6-6B89-41DC-93AD-F63E939E2B02}" type="sibTrans" cxnId="{A23A0D29-DFD8-43A2-9756-6942B1D46E85}">
      <dgm:prSet/>
      <dgm:spPr/>
      <dgm:t>
        <a:bodyPr/>
        <a:lstStyle/>
        <a:p>
          <a:endParaRPr lang="ru-RU"/>
        </a:p>
      </dgm:t>
    </dgm:pt>
    <dgm:pt modelId="{6F72B567-EA9B-4495-95B9-F03CBC15600F}">
      <dgm:prSet/>
      <dgm:spPr/>
      <dgm:t>
        <a:bodyPr/>
        <a:lstStyle/>
        <a:p>
          <a:pPr rtl="0"/>
          <a:r>
            <a:rPr lang="ru-RU" dirty="0" smtClean="0"/>
            <a:t>При превышении доходов над расходами принимается решение как их использовать, например, накапливать резервы или погашать кредит</a:t>
          </a:r>
          <a:endParaRPr lang="ru-RU" dirty="0"/>
        </a:p>
      </dgm:t>
    </dgm:pt>
    <dgm:pt modelId="{BA1E2733-7F8C-4477-842C-EFE3F430FDFF}" type="parTrans" cxnId="{C8A5E39F-B877-4F0B-8532-FB6746478EB2}">
      <dgm:prSet/>
      <dgm:spPr/>
      <dgm:t>
        <a:bodyPr/>
        <a:lstStyle/>
        <a:p>
          <a:endParaRPr lang="ru-RU"/>
        </a:p>
      </dgm:t>
    </dgm:pt>
    <dgm:pt modelId="{6EB12BAA-F41F-4057-8550-D5040DAF54EA}" type="sibTrans" cxnId="{C8A5E39F-B877-4F0B-8532-FB6746478EB2}">
      <dgm:prSet/>
      <dgm:spPr/>
      <dgm:t>
        <a:bodyPr/>
        <a:lstStyle/>
        <a:p>
          <a:endParaRPr lang="ru-RU"/>
        </a:p>
      </dgm:t>
    </dgm:pt>
    <dgm:pt modelId="{A6870F67-B851-4B31-97CC-3A02600FC535}" type="pres">
      <dgm:prSet presAssocID="{EAF60CB7-DA7B-4DE1-A26E-ED08409712F9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CC6E53E-FC19-4EAF-B182-A7CA2E29FC5F}" type="pres">
      <dgm:prSet presAssocID="{9F93B576-BB8B-4EFC-8D09-15E618860F57}" presName="node" presStyleLbl="node1" presStyleIdx="0" presStyleCnt="2" custScaleX="77572" custScaleY="42451" custLinFactNeighborX="1209" custLinFactNeighborY="-17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84BD51-0E9B-4FE6-9B50-7020AE8AEB11}" type="pres">
      <dgm:prSet presAssocID="{FF807DE6-6B89-41DC-93AD-F63E939E2B02}" presName="sibTrans" presStyleLbl="sibTrans2D1" presStyleIdx="0" presStyleCnt="1"/>
      <dgm:spPr/>
      <dgm:t>
        <a:bodyPr/>
        <a:lstStyle/>
        <a:p>
          <a:endParaRPr lang="ru-RU"/>
        </a:p>
      </dgm:t>
    </dgm:pt>
    <dgm:pt modelId="{23C2FD71-F294-40C7-A37B-06EE0EFB5A58}" type="pres">
      <dgm:prSet presAssocID="{FF807DE6-6B89-41DC-93AD-F63E939E2B02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B17EFC9C-A932-4806-8B7A-7D55457A9366}" type="pres">
      <dgm:prSet presAssocID="{6F72B567-EA9B-4495-95B9-F03CBC15600F}" presName="node" presStyleLbl="node1" presStyleIdx="1" presStyleCnt="2" custScaleX="77572" custScaleY="1296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23A0D29-DFD8-43A2-9756-6942B1D46E85}" srcId="{EAF60CB7-DA7B-4DE1-A26E-ED08409712F9}" destId="{9F93B576-BB8B-4EFC-8D09-15E618860F57}" srcOrd="0" destOrd="0" parTransId="{8F5ACDF6-72D5-43BE-90F3-F78B62C432ED}" sibTransId="{FF807DE6-6B89-41DC-93AD-F63E939E2B02}"/>
    <dgm:cxn modelId="{2C851BC0-5605-4514-A3E4-0A49CF5FE851}" type="presOf" srcId="{FF807DE6-6B89-41DC-93AD-F63E939E2B02}" destId="{23C2FD71-F294-40C7-A37B-06EE0EFB5A58}" srcOrd="1" destOrd="0" presId="urn:microsoft.com/office/officeart/2005/8/layout/process2"/>
    <dgm:cxn modelId="{C8A5E39F-B877-4F0B-8532-FB6746478EB2}" srcId="{EAF60CB7-DA7B-4DE1-A26E-ED08409712F9}" destId="{6F72B567-EA9B-4495-95B9-F03CBC15600F}" srcOrd="1" destOrd="0" parTransId="{BA1E2733-7F8C-4477-842C-EFE3F430FDFF}" sibTransId="{6EB12BAA-F41F-4057-8550-D5040DAF54EA}"/>
    <dgm:cxn modelId="{EC945CED-9878-4F1C-89DD-175AF2A170CC}" type="presOf" srcId="{FF807DE6-6B89-41DC-93AD-F63E939E2B02}" destId="{4784BD51-0E9B-4FE6-9B50-7020AE8AEB11}" srcOrd="0" destOrd="0" presId="urn:microsoft.com/office/officeart/2005/8/layout/process2"/>
    <dgm:cxn modelId="{4AD3D974-395B-433C-9A56-396FCC9F7988}" type="presOf" srcId="{9F93B576-BB8B-4EFC-8D09-15E618860F57}" destId="{0CC6E53E-FC19-4EAF-B182-A7CA2E29FC5F}" srcOrd="0" destOrd="0" presId="urn:microsoft.com/office/officeart/2005/8/layout/process2"/>
    <dgm:cxn modelId="{B0FFC60A-1089-460D-AFDE-8F5A95E64FB4}" type="presOf" srcId="{EAF60CB7-DA7B-4DE1-A26E-ED08409712F9}" destId="{A6870F67-B851-4B31-97CC-3A02600FC535}" srcOrd="0" destOrd="0" presId="urn:microsoft.com/office/officeart/2005/8/layout/process2"/>
    <dgm:cxn modelId="{5D1E88D3-114E-4EE5-B478-C2B87EDAACD9}" type="presOf" srcId="{6F72B567-EA9B-4495-95B9-F03CBC15600F}" destId="{B17EFC9C-A932-4806-8B7A-7D55457A9366}" srcOrd="0" destOrd="0" presId="urn:microsoft.com/office/officeart/2005/8/layout/process2"/>
    <dgm:cxn modelId="{FFC0EA48-FA33-4C4D-A3A3-EC05BE7F8606}" type="presParOf" srcId="{A6870F67-B851-4B31-97CC-3A02600FC535}" destId="{0CC6E53E-FC19-4EAF-B182-A7CA2E29FC5F}" srcOrd="0" destOrd="0" presId="urn:microsoft.com/office/officeart/2005/8/layout/process2"/>
    <dgm:cxn modelId="{81BFABEE-BD81-4159-B0BD-3EDD89776087}" type="presParOf" srcId="{A6870F67-B851-4B31-97CC-3A02600FC535}" destId="{4784BD51-0E9B-4FE6-9B50-7020AE8AEB11}" srcOrd="1" destOrd="0" presId="urn:microsoft.com/office/officeart/2005/8/layout/process2"/>
    <dgm:cxn modelId="{FC404262-2344-468C-BBEF-94F153D767D0}" type="presParOf" srcId="{4784BD51-0E9B-4FE6-9B50-7020AE8AEB11}" destId="{23C2FD71-F294-40C7-A37B-06EE0EFB5A58}" srcOrd="0" destOrd="0" presId="urn:microsoft.com/office/officeart/2005/8/layout/process2"/>
    <dgm:cxn modelId="{89017F7C-E6DF-4334-8FE2-58C0BBBE0F34}" type="presParOf" srcId="{A6870F67-B851-4B31-97CC-3A02600FC535}" destId="{B17EFC9C-A932-4806-8B7A-7D55457A9366}" srcOrd="2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2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458107ED-09FD-4CB5-B1C5-FD80D53B1A55}" type="doc">
      <dgm:prSet loTypeId="urn:microsoft.com/office/officeart/2005/8/layout/vList2" loCatId="list" qsTypeId="urn:microsoft.com/office/officeart/2005/8/quickstyle/simple2" qsCatId="simple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9E6DC3BB-3C5A-4A70-A420-301D4C167E08}">
      <dgm:prSet custT="1"/>
      <dgm:spPr/>
      <dgm:t>
        <a:bodyPr/>
        <a:lstStyle/>
        <a:p>
          <a:pPr rtl="0"/>
          <a:r>
            <a:rPr lang="ru-RU" sz="1400" dirty="0" smtClean="0"/>
            <a:t>       Глава Печенгского муниципального округа </a:t>
          </a:r>
          <a:endParaRPr lang="ru-RU" sz="1400" dirty="0"/>
        </a:p>
      </dgm:t>
    </dgm:pt>
    <dgm:pt modelId="{A07B23B4-03C9-4A5A-AF62-814DA306360C}" type="parTrans" cxnId="{A1925151-EDE4-4F4B-946A-0618740D1E03}">
      <dgm:prSet/>
      <dgm:spPr/>
      <dgm:t>
        <a:bodyPr/>
        <a:lstStyle/>
        <a:p>
          <a:endParaRPr lang="ru-RU"/>
        </a:p>
      </dgm:t>
    </dgm:pt>
    <dgm:pt modelId="{3023888D-1F94-4078-B201-E4EC1B44F855}" type="sibTrans" cxnId="{A1925151-EDE4-4F4B-946A-0618740D1E03}">
      <dgm:prSet/>
      <dgm:spPr/>
      <dgm:t>
        <a:bodyPr/>
        <a:lstStyle/>
        <a:p>
          <a:endParaRPr lang="ru-RU"/>
        </a:p>
      </dgm:t>
    </dgm:pt>
    <dgm:pt modelId="{A0871548-69DC-4B4D-9F3E-2E3D34A1AE82}" type="pres">
      <dgm:prSet presAssocID="{458107ED-09FD-4CB5-B1C5-FD80D53B1A5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AB48D60-C141-41F9-8A88-0ABB830BE3F2}" type="pres">
      <dgm:prSet presAssocID="{9E6DC3BB-3C5A-4A70-A420-301D4C167E08}" presName="parentText" presStyleLbl="node1" presStyleIdx="0" presStyleCnt="1" custScaleY="41410" custLinFactNeighborX="11063" custLinFactNeighborY="2070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1925151-EDE4-4F4B-946A-0618740D1E03}" srcId="{458107ED-09FD-4CB5-B1C5-FD80D53B1A55}" destId="{9E6DC3BB-3C5A-4A70-A420-301D4C167E08}" srcOrd="0" destOrd="0" parTransId="{A07B23B4-03C9-4A5A-AF62-814DA306360C}" sibTransId="{3023888D-1F94-4078-B201-E4EC1B44F855}"/>
    <dgm:cxn modelId="{9218832A-3698-434A-B32B-BB5A24C3B136}" type="presOf" srcId="{458107ED-09FD-4CB5-B1C5-FD80D53B1A55}" destId="{A0871548-69DC-4B4D-9F3E-2E3D34A1AE82}" srcOrd="0" destOrd="0" presId="urn:microsoft.com/office/officeart/2005/8/layout/vList2"/>
    <dgm:cxn modelId="{C67B7FDE-929A-4BBB-BE5A-F24D376FD8AB}" type="presOf" srcId="{9E6DC3BB-3C5A-4A70-A420-301D4C167E08}" destId="{8AB48D60-C141-41F9-8A88-0ABB830BE3F2}" srcOrd="0" destOrd="0" presId="urn:microsoft.com/office/officeart/2005/8/layout/vList2"/>
    <dgm:cxn modelId="{3994AD1E-B6E7-4207-BA73-A93F768C318E}" type="presParOf" srcId="{A0871548-69DC-4B4D-9F3E-2E3D34A1AE82}" destId="{8AB48D60-C141-41F9-8A88-0ABB830BE3F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88869B5-FBA7-4B36-8865-271346C1C3C7}" type="doc">
      <dgm:prSet loTypeId="urn:microsoft.com/office/officeart/2005/8/layout/vList2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C03BBCE-60DD-4261-B346-1B2A56AE86EF}">
      <dgm:prSet custT="1"/>
      <dgm:spPr/>
      <dgm:t>
        <a:bodyPr/>
        <a:lstStyle/>
        <a:p>
          <a:pPr rtl="0"/>
          <a:r>
            <a:rPr lang="ru-RU" sz="1200" dirty="0" smtClean="0"/>
            <a:t>        </a:t>
          </a:r>
          <a:r>
            <a:rPr lang="ru-RU" sz="1400" dirty="0" smtClean="0"/>
            <a:t>Совет депутатов Печенгского муниципального округа </a:t>
          </a:r>
          <a:endParaRPr lang="ru-RU" sz="1400" dirty="0"/>
        </a:p>
      </dgm:t>
    </dgm:pt>
    <dgm:pt modelId="{16AF6591-C9F6-49B2-B859-6DDB6EF025A2}" type="parTrans" cxnId="{7FE5FB30-8FD4-43B3-8D0D-CE589D3F017B}">
      <dgm:prSet/>
      <dgm:spPr/>
      <dgm:t>
        <a:bodyPr/>
        <a:lstStyle/>
        <a:p>
          <a:endParaRPr lang="ru-RU"/>
        </a:p>
      </dgm:t>
    </dgm:pt>
    <dgm:pt modelId="{94124F30-1F78-43B4-849A-38FF89C78B49}" type="sibTrans" cxnId="{7FE5FB30-8FD4-43B3-8D0D-CE589D3F017B}">
      <dgm:prSet/>
      <dgm:spPr/>
      <dgm:t>
        <a:bodyPr/>
        <a:lstStyle/>
        <a:p>
          <a:endParaRPr lang="ru-RU"/>
        </a:p>
      </dgm:t>
    </dgm:pt>
    <dgm:pt modelId="{341634F9-A387-49DD-B2C8-DB4F5F63356B}" type="pres">
      <dgm:prSet presAssocID="{088869B5-FBA7-4B36-8865-271346C1C3C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3DDE9E-59B0-4E12-AF4D-2CB50AAC0F22}" type="pres">
      <dgm:prSet presAssocID="{FC03BBCE-60DD-4261-B346-1B2A56AE86EF}" presName="parentText" presStyleLbl="node1" presStyleIdx="0" presStyleCnt="1" custLinFactNeighborX="-232" custLinFactNeighborY="5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FE5FB30-8FD4-43B3-8D0D-CE589D3F017B}" srcId="{088869B5-FBA7-4B36-8865-271346C1C3C7}" destId="{FC03BBCE-60DD-4261-B346-1B2A56AE86EF}" srcOrd="0" destOrd="0" parTransId="{16AF6591-C9F6-49B2-B859-6DDB6EF025A2}" sibTransId="{94124F30-1F78-43B4-849A-38FF89C78B49}"/>
    <dgm:cxn modelId="{C44E7AED-8789-46CF-A7A6-8C68E240B4AC}" type="presOf" srcId="{088869B5-FBA7-4B36-8865-271346C1C3C7}" destId="{341634F9-A387-49DD-B2C8-DB4F5F63356B}" srcOrd="0" destOrd="0" presId="urn:microsoft.com/office/officeart/2005/8/layout/vList2"/>
    <dgm:cxn modelId="{D192FB68-D5A9-4539-910F-7D3475BBEEEE}" type="presOf" srcId="{FC03BBCE-60DD-4261-B346-1B2A56AE86EF}" destId="{763DDE9E-59B0-4E12-AF4D-2CB50AAC0F22}" srcOrd="0" destOrd="0" presId="urn:microsoft.com/office/officeart/2005/8/layout/vList2"/>
    <dgm:cxn modelId="{F50A701C-1AEB-41EA-8149-F8E21F379AC6}" type="presParOf" srcId="{341634F9-A387-49DD-B2C8-DB4F5F63356B}" destId="{763DDE9E-59B0-4E12-AF4D-2CB50AAC0F2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0F91C3D7-5A3D-45E2-BCF3-C1269FEB7955}" type="doc">
      <dgm:prSet loTypeId="urn:microsoft.com/office/officeart/2005/8/layout/vList2" loCatId="list" qsTypeId="urn:microsoft.com/office/officeart/2005/8/quickstyle/simple2" qsCatId="simple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739739EE-178B-47DD-AEBE-A081D55B25FB}">
      <dgm:prSet custT="1"/>
      <dgm:spPr/>
      <dgm:t>
        <a:bodyPr/>
        <a:lstStyle/>
        <a:p>
          <a:pPr rtl="0"/>
          <a:r>
            <a:rPr lang="ru-RU" sz="1400" dirty="0" smtClean="0"/>
            <a:t>        Главные администраторы доходов бюджетных средств</a:t>
          </a:r>
          <a:endParaRPr lang="ru-RU" sz="1400" dirty="0"/>
        </a:p>
      </dgm:t>
    </dgm:pt>
    <dgm:pt modelId="{FA80FB3C-039E-4715-BE3A-1E54C3E63767}" type="sibTrans" cxnId="{6544A44A-B048-44C7-A414-7AAFA080FBB7}">
      <dgm:prSet/>
      <dgm:spPr/>
      <dgm:t>
        <a:bodyPr/>
        <a:lstStyle/>
        <a:p>
          <a:endParaRPr lang="ru-RU"/>
        </a:p>
      </dgm:t>
    </dgm:pt>
    <dgm:pt modelId="{FF3B0C20-F236-46F6-9289-481192902504}" type="parTrans" cxnId="{6544A44A-B048-44C7-A414-7AAFA080FBB7}">
      <dgm:prSet/>
      <dgm:spPr/>
      <dgm:t>
        <a:bodyPr/>
        <a:lstStyle/>
        <a:p>
          <a:endParaRPr lang="ru-RU"/>
        </a:p>
      </dgm:t>
    </dgm:pt>
    <dgm:pt modelId="{76AF72B3-8A2D-461D-997D-3FECBC2D0BAB}" type="pres">
      <dgm:prSet presAssocID="{0F91C3D7-5A3D-45E2-BCF3-C1269FEB795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619CAE-4198-4B13-9B33-966E49F2BD43}" type="pres">
      <dgm:prSet presAssocID="{739739EE-178B-47DD-AEBE-A081D55B25FB}" presName="parentText" presStyleLbl="node1" presStyleIdx="0" presStyleCnt="1" custLinFactY="50036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78A98D5-2A27-487A-8AB4-D8D279E50D34}" type="presOf" srcId="{0F91C3D7-5A3D-45E2-BCF3-C1269FEB7955}" destId="{76AF72B3-8A2D-461D-997D-3FECBC2D0BAB}" srcOrd="0" destOrd="0" presId="urn:microsoft.com/office/officeart/2005/8/layout/vList2"/>
    <dgm:cxn modelId="{6544A44A-B048-44C7-A414-7AAFA080FBB7}" srcId="{0F91C3D7-5A3D-45E2-BCF3-C1269FEB7955}" destId="{739739EE-178B-47DD-AEBE-A081D55B25FB}" srcOrd="0" destOrd="0" parTransId="{FF3B0C20-F236-46F6-9289-481192902504}" sibTransId="{FA80FB3C-039E-4715-BE3A-1E54C3E63767}"/>
    <dgm:cxn modelId="{6A88C401-BEDE-42B6-8DD2-0DAA58E7EFE9}" type="presOf" srcId="{739739EE-178B-47DD-AEBE-A081D55B25FB}" destId="{A2619CAE-4198-4B13-9B33-966E49F2BD43}" srcOrd="0" destOrd="0" presId="urn:microsoft.com/office/officeart/2005/8/layout/vList2"/>
    <dgm:cxn modelId="{F9DD6D1D-E39C-49A7-B0A3-E4516BCB265A}" type="presParOf" srcId="{76AF72B3-8A2D-461D-997D-3FECBC2D0BAB}" destId="{A2619CAE-4198-4B13-9B33-966E49F2BD4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88869B5-FBA7-4B36-8865-271346C1C3C7}" type="doc">
      <dgm:prSet loTypeId="urn:microsoft.com/office/officeart/2005/8/layout/vList2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C03BBCE-60DD-4261-B346-1B2A56AE86EF}">
      <dgm:prSet custT="1"/>
      <dgm:spPr/>
      <dgm:t>
        <a:bodyPr/>
        <a:lstStyle/>
        <a:p>
          <a:pPr rtl="0"/>
          <a:r>
            <a:rPr lang="ru-RU" sz="1200" dirty="0" smtClean="0"/>
            <a:t>        Главные администраторы источников финансирования дефицита бюджетных средств</a:t>
          </a:r>
          <a:endParaRPr lang="ru-RU" sz="1400" dirty="0"/>
        </a:p>
      </dgm:t>
    </dgm:pt>
    <dgm:pt modelId="{16AF6591-C9F6-49B2-B859-6DDB6EF025A2}" type="parTrans" cxnId="{7FE5FB30-8FD4-43B3-8D0D-CE589D3F017B}">
      <dgm:prSet/>
      <dgm:spPr/>
      <dgm:t>
        <a:bodyPr/>
        <a:lstStyle/>
        <a:p>
          <a:endParaRPr lang="ru-RU"/>
        </a:p>
      </dgm:t>
    </dgm:pt>
    <dgm:pt modelId="{94124F30-1F78-43B4-849A-38FF89C78B49}" type="sibTrans" cxnId="{7FE5FB30-8FD4-43B3-8D0D-CE589D3F017B}">
      <dgm:prSet/>
      <dgm:spPr/>
      <dgm:t>
        <a:bodyPr/>
        <a:lstStyle/>
        <a:p>
          <a:endParaRPr lang="ru-RU"/>
        </a:p>
      </dgm:t>
    </dgm:pt>
    <dgm:pt modelId="{341634F9-A387-49DD-B2C8-DB4F5F63356B}" type="pres">
      <dgm:prSet presAssocID="{088869B5-FBA7-4B36-8865-271346C1C3C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3DDE9E-59B0-4E12-AF4D-2CB50AAC0F22}" type="pres">
      <dgm:prSet presAssocID="{FC03BBCE-60DD-4261-B346-1B2A56AE86EF}" presName="parentText" presStyleLbl="node1" presStyleIdx="0" presStyleCnt="1" custLinFactNeighborX="-1075" custLinFactNeighborY="5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9E520DF-DDA5-4A0F-9A2A-AE9C7D2C3EC0}" type="presOf" srcId="{088869B5-FBA7-4B36-8865-271346C1C3C7}" destId="{341634F9-A387-49DD-B2C8-DB4F5F63356B}" srcOrd="0" destOrd="0" presId="urn:microsoft.com/office/officeart/2005/8/layout/vList2"/>
    <dgm:cxn modelId="{7FE5FB30-8FD4-43B3-8D0D-CE589D3F017B}" srcId="{088869B5-FBA7-4B36-8865-271346C1C3C7}" destId="{FC03BBCE-60DD-4261-B346-1B2A56AE86EF}" srcOrd="0" destOrd="0" parTransId="{16AF6591-C9F6-49B2-B859-6DDB6EF025A2}" sibTransId="{94124F30-1F78-43B4-849A-38FF89C78B49}"/>
    <dgm:cxn modelId="{B34FE3C4-B887-4146-8CE4-CCA0B8A1F775}" type="presOf" srcId="{FC03BBCE-60DD-4261-B346-1B2A56AE86EF}" destId="{763DDE9E-59B0-4E12-AF4D-2CB50AAC0F22}" srcOrd="0" destOrd="0" presId="urn:microsoft.com/office/officeart/2005/8/layout/vList2"/>
    <dgm:cxn modelId="{1B267425-79E2-4E76-8944-B66EABB74B62}" type="presParOf" srcId="{341634F9-A387-49DD-B2C8-DB4F5F63356B}" destId="{763DDE9E-59B0-4E12-AF4D-2CB50AAC0F2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4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0F91C3D7-5A3D-45E2-BCF3-C1269FEB7955}" type="doc">
      <dgm:prSet loTypeId="urn:microsoft.com/office/officeart/2005/8/layout/vList2" loCatId="list" qsTypeId="urn:microsoft.com/office/officeart/2005/8/quickstyle/simple2" qsCatId="simple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739739EE-178B-47DD-AEBE-A081D55B25FB}">
      <dgm:prSet custT="1"/>
      <dgm:spPr/>
      <dgm:t>
        <a:bodyPr/>
        <a:lstStyle/>
        <a:p>
          <a:pPr rtl="0"/>
          <a:r>
            <a:rPr lang="ru-RU" sz="1400" dirty="0" smtClean="0"/>
            <a:t>        Получатели бюджетных средств </a:t>
          </a:r>
          <a:endParaRPr lang="ru-RU" sz="1400" dirty="0"/>
        </a:p>
      </dgm:t>
    </dgm:pt>
    <dgm:pt modelId="{FA80FB3C-039E-4715-BE3A-1E54C3E63767}" type="sibTrans" cxnId="{6544A44A-B048-44C7-A414-7AAFA080FBB7}">
      <dgm:prSet/>
      <dgm:spPr/>
      <dgm:t>
        <a:bodyPr/>
        <a:lstStyle/>
        <a:p>
          <a:endParaRPr lang="ru-RU"/>
        </a:p>
      </dgm:t>
    </dgm:pt>
    <dgm:pt modelId="{FF3B0C20-F236-46F6-9289-481192902504}" type="parTrans" cxnId="{6544A44A-B048-44C7-A414-7AAFA080FBB7}">
      <dgm:prSet/>
      <dgm:spPr/>
      <dgm:t>
        <a:bodyPr/>
        <a:lstStyle/>
        <a:p>
          <a:endParaRPr lang="ru-RU"/>
        </a:p>
      </dgm:t>
    </dgm:pt>
    <dgm:pt modelId="{76AF72B3-8A2D-461D-997D-3FECBC2D0BAB}" type="pres">
      <dgm:prSet presAssocID="{0F91C3D7-5A3D-45E2-BCF3-C1269FEB795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619CAE-4198-4B13-9B33-966E49F2BD43}" type="pres">
      <dgm:prSet presAssocID="{739739EE-178B-47DD-AEBE-A081D55B25FB}" presName="parentText" presStyleLbl="node1" presStyleIdx="0" presStyleCnt="1" custLinFactNeighborY="7500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544A44A-B048-44C7-A414-7AAFA080FBB7}" srcId="{0F91C3D7-5A3D-45E2-BCF3-C1269FEB7955}" destId="{739739EE-178B-47DD-AEBE-A081D55B25FB}" srcOrd="0" destOrd="0" parTransId="{FF3B0C20-F236-46F6-9289-481192902504}" sibTransId="{FA80FB3C-039E-4715-BE3A-1E54C3E63767}"/>
    <dgm:cxn modelId="{3BF5D4D8-4B3B-4F3A-A388-01B013E45597}" type="presOf" srcId="{739739EE-178B-47DD-AEBE-A081D55B25FB}" destId="{A2619CAE-4198-4B13-9B33-966E49F2BD43}" srcOrd="0" destOrd="0" presId="urn:microsoft.com/office/officeart/2005/8/layout/vList2"/>
    <dgm:cxn modelId="{2A33A66C-5602-4043-8BD4-76F5C684024F}" type="presOf" srcId="{0F91C3D7-5A3D-45E2-BCF3-C1269FEB7955}" destId="{76AF72B3-8A2D-461D-997D-3FECBC2D0BAB}" srcOrd="0" destOrd="0" presId="urn:microsoft.com/office/officeart/2005/8/layout/vList2"/>
    <dgm:cxn modelId="{9A687F1B-2410-444A-A97D-E4E279CC8E6A}" type="presParOf" srcId="{76AF72B3-8A2D-461D-997D-3FECBC2D0BAB}" destId="{A2619CAE-4198-4B13-9B33-966E49F2BD4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9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458107ED-09FD-4CB5-B1C5-FD80D53B1A55}" type="doc">
      <dgm:prSet loTypeId="urn:microsoft.com/office/officeart/2005/8/layout/vList2" loCatId="list" qsTypeId="urn:microsoft.com/office/officeart/2005/8/quickstyle/simple2" qsCatId="simple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9E6DC3BB-3C5A-4A70-A420-301D4C167E08}">
      <dgm:prSet custT="1"/>
      <dgm:spPr/>
      <dgm:t>
        <a:bodyPr/>
        <a:lstStyle/>
        <a:p>
          <a:pPr algn="ctr" rtl="0"/>
          <a:r>
            <a:rPr lang="ru-RU" sz="1400" dirty="0" smtClean="0"/>
            <a:t>       </a:t>
          </a:r>
          <a:r>
            <a:rPr lang="ru-RU" sz="1400" b="0" dirty="0" smtClean="0"/>
            <a:t>Послание Президента Российской Федерации Федеральному собранию от 29.02.2024г. </a:t>
          </a:r>
          <a:endParaRPr lang="ru-RU" sz="1400" b="0" dirty="0"/>
        </a:p>
      </dgm:t>
    </dgm:pt>
    <dgm:pt modelId="{A07B23B4-03C9-4A5A-AF62-814DA306360C}" type="parTrans" cxnId="{A1925151-EDE4-4F4B-946A-0618740D1E03}">
      <dgm:prSet/>
      <dgm:spPr/>
      <dgm:t>
        <a:bodyPr/>
        <a:lstStyle/>
        <a:p>
          <a:endParaRPr lang="ru-RU"/>
        </a:p>
      </dgm:t>
    </dgm:pt>
    <dgm:pt modelId="{3023888D-1F94-4078-B201-E4EC1B44F855}" type="sibTrans" cxnId="{A1925151-EDE4-4F4B-946A-0618740D1E03}">
      <dgm:prSet/>
      <dgm:spPr/>
      <dgm:t>
        <a:bodyPr/>
        <a:lstStyle/>
        <a:p>
          <a:endParaRPr lang="ru-RU"/>
        </a:p>
      </dgm:t>
    </dgm:pt>
    <dgm:pt modelId="{A0871548-69DC-4B4D-9F3E-2E3D34A1AE82}" type="pres">
      <dgm:prSet presAssocID="{458107ED-09FD-4CB5-B1C5-FD80D53B1A5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AB48D60-C141-41F9-8A88-0ABB830BE3F2}" type="pres">
      <dgm:prSet presAssocID="{9E6DC3BB-3C5A-4A70-A420-301D4C167E08}" presName="parentText" presStyleLbl="node1" presStyleIdx="0" presStyleCnt="1" custScaleY="60103" custLinFactNeighborX="3029" custLinFactNeighborY="-2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B2A3E7B-F5CE-4D64-99A3-4C4730FAF564}" type="presOf" srcId="{9E6DC3BB-3C5A-4A70-A420-301D4C167E08}" destId="{8AB48D60-C141-41F9-8A88-0ABB830BE3F2}" srcOrd="0" destOrd="0" presId="urn:microsoft.com/office/officeart/2005/8/layout/vList2"/>
    <dgm:cxn modelId="{A1925151-EDE4-4F4B-946A-0618740D1E03}" srcId="{458107ED-09FD-4CB5-B1C5-FD80D53B1A55}" destId="{9E6DC3BB-3C5A-4A70-A420-301D4C167E08}" srcOrd="0" destOrd="0" parTransId="{A07B23B4-03C9-4A5A-AF62-814DA306360C}" sibTransId="{3023888D-1F94-4078-B201-E4EC1B44F855}"/>
    <dgm:cxn modelId="{844C75DC-7485-4042-AB1D-C444765E1120}" type="presOf" srcId="{458107ED-09FD-4CB5-B1C5-FD80D53B1A55}" destId="{A0871548-69DC-4B4D-9F3E-2E3D34A1AE82}" srcOrd="0" destOrd="0" presId="urn:microsoft.com/office/officeart/2005/8/layout/vList2"/>
    <dgm:cxn modelId="{CC368C5D-4AB4-43F6-B97B-15341137F72B}" type="presParOf" srcId="{A0871548-69DC-4B4D-9F3E-2E3D34A1AE82}" destId="{8AB48D60-C141-41F9-8A88-0ABB830BE3F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6E898013-DD28-4327-8E7D-BDFA133FBC39}" type="doc">
      <dgm:prSet loTypeId="urn:microsoft.com/office/officeart/2005/8/layout/orgChart1" loCatId="hierarchy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D6547600-B19E-41D9-B68D-E26D72F1EBCA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Приоритеты в трехлетней перспективе 2025-2027 годов в сфере налоговой политики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29E628-B102-4643-AD59-EB33817FB35B}" type="parTrans" cxnId="{6A98F699-CE04-4A14-8683-FEFB1A355E0D}">
      <dgm:prSet/>
      <dgm:spPr/>
      <dgm:t>
        <a:bodyPr/>
        <a:lstStyle/>
        <a:p>
          <a:endParaRPr lang="ru-RU"/>
        </a:p>
      </dgm:t>
    </dgm:pt>
    <dgm:pt modelId="{FC8C3807-B0B5-44CB-8D73-047177DA54AB}" type="sibTrans" cxnId="{6A98F699-CE04-4A14-8683-FEFB1A355E0D}">
      <dgm:prSet/>
      <dgm:spPr/>
      <dgm:t>
        <a:bodyPr/>
        <a:lstStyle/>
        <a:p>
          <a:endParaRPr lang="ru-RU"/>
        </a:p>
      </dgm:t>
    </dgm:pt>
    <dgm:pt modelId="{89354547-D422-4535-B73A-C85E69F882BB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Совершенствование налогового законодательства с учетом изменений на федеральном и региональном уровне системы, обеспечивающей бюджетную устойчивость в среднесрочной и долгосрочной перспективе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C3B3E18-7FE3-465E-87D5-D61C4E57DD07}" type="parTrans" cxnId="{A1DB448A-DFF7-4738-87C1-197C5080B465}">
      <dgm:prSet/>
      <dgm:spPr/>
      <dgm:t>
        <a:bodyPr/>
        <a:lstStyle/>
        <a:p>
          <a:endParaRPr lang="ru-RU"/>
        </a:p>
      </dgm:t>
    </dgm:pt>
    <dgm:pt modelId="{607AA09A-78A4-4A2E-B4D0-A29398E74ED6}" type="sibTrans" cxnId="{A1DB448A-DFF7-4738-87C1-197C5080B465}">
      <dgm:prSet/>
      <dgm:spPr/>
      <dgm:t>
        <a:bodyPr/>
        <a:lstStyle/>
        <a:p>
          <a:endParaRPr lang="ru-RU"/>
        </a:p>
      </dgm:t>
    </dgm:pt>
    <dgm:pt modelId="{E3A0FC24-0EEA-4622-AA52-693CA4920F1A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Повышение эффективности управления муниципальным имуществом и земельными участками муниципального образования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2021C5-0245-4549-8D57-1CDE0419813F}" type="sibTrans" cxnId="{5BCFDB97-481A-44A3-9458-57A440460B07}">
      <dgm:prSet/>
      <dgm:spPr/>
      <dgm:t>
        <a:bodyPr/>
        <a:lstStyle/>
        <a:p>
          <a:endParaRPr lang="ru-RU"/>
        </a:p>
      </dgm:t>
    </dgm:pt>
    <dgm:pt modelId="{2D891582-550C-47BA-8BAB-CC9A9B819B6C}" type="parTrans" cxnId="{5BCFDB97-481A-44A3-9458-57A440460B07}">
      <dgm:prSet/>
      <dgm:spPr/>
      <dgm:t>
        <a:bodyPr/>
        <a:lstStyle/>
        <a:p>
          <a:endParaRPr lang="ru-RU"/>
        </a:p>
      </dgm:t>
    </dgm:pt>
    <dgm:pt modelId="{B76C650F-CFF0-40C2-96EE-CD446536B5CE}" type="pres">
      <dgm:prSet presAssocID="{6E898013-DD28-4327-8E7D-BDFA133FBC3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ACECBDD-D32E-4986-A15D-695DAEAAAE2F}" type="pres">
      <dgm:prSet presAssocID="{D6547600-B19E-41D9-B68D-E26D72F1EBCA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5B37F463-C398-4F09-B001-FF622CB5A3F8}" type="pres">
      <dgm:prSet presAssocID="{D6547600-B19E-41D9-B68D-E26D72F1EBCA}" presName="rootComposite1" presStyleCnt="0"/>
      <dgm:spPr/>
      <dgm:t>
        <a:bodyPr/>
        <a:lstStyle/>
        <a:p>
          <a:endParaRPr lang="ru-RU"/>
        </a:p>
      </dgm:t>
    </dgm:pt>
    <dgm:pt modelId="{38BEA531-896F-403D-89CE-EFA8179EC46A}" type="pres">
      <dgm:prSet presAssocID="{D6547600-B19E-41D9-B68D-E26D72F1EBCA}" presName="rootText1" presStyleLbl="node0" presStyleIdx="0" presStyleCnt="1" custScaleX="175003" custScaleY="35251" custLinFactY="-1642" custLinFactNeighborX="442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0B56951-2C9E-4231-976C-1805A36F2B8F}" type="pres">
      <dgm:prSet presAssocID="{D6547600-B19E-41D9-B68D-E26D72F1EBC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EEA74776-1C53-420D-A289-A3D2656BB636}" type="pres">
      <dgm:prSet presAssocID="{D6547600-B19E-41D9-B68D-E26D72F1EBCA}" presName="hierChild2" presStyleCnt="0"/>
      <dgm:spPr/>
      <dgm:t>
        <a:bodyPr/>
        <a:lstStyle/>
        <a:p>
          <a:endParaRPr lang="ru-RU"/>
        </a:p>
      </dgm:t>
    </dgm:pt>
    <dgm:pt modelId="{01C9ADED-45EC-48E4-83F6-3508CC5E2268}" type="pres">
      <dgm:prSet presAssocID="{7C3B3E18-7FE3-465E-87D5-D61C4E57DD07}" presName="Name37" presStyleLbl="parChTrans1D2" presStyleIdx="0" presStyleCnt="2"/>
      <dgm:spPr/>
      <dgm:t>
        <a:bodyPr/>
        <a:lstStyle/>
        <a:p>
          <a:endParaRPr lang="ru-RU"/>
        </a:p>
      </dgm:t>
    </dgm:pt>
    <dgm:pt modelId="{536D1A6D-65D6-41F7-A348-A3CC18193B5B}" type="pres">
      <dgm:prSet presAssocID="{89354547-D422-4535-B73A-C85E69F882BB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3A74F302-01CE-4F18-8359-D072C7AEC28A}" type="pres">
      <dgm:prSet presAssocID="{89354547-D422-4535-B73A-C85E69F882BB}" presName="rootComposite" presStyleCnt="0"/>
      <dgm:spPr/>
      <dgm:t>
        <a:bodyPr/>
        <a:lstStyle/>
        <a:p>
          <a:endParaRPr lang="ru-RU"/>
        </a:p>
      </dgm:t>
    </dgm:pt>
    <dgm:pt modelId="{00978012-F30A-4A9B-BA85-C9CEA17CA12A}" type="pres">
      <dgm:prSet presAssocID="{89354547-D422-4535-B73A-C85E69F882BB}" presName="rootText" presStyleLbl="node2" presStyleIdx="0" presStyleCnt="2" custScaleX="89939" custScaleY="66734" custLinFactNeighborX="5628" custLinFactNeighborY="-6846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5E76792-FC4B-4EEE-8B1A-1066230E0BCD}" type="pres">
      <dgm:prSet presAssocID="{89354547-D422-4535-B73A-C85E69F882BB}" presName="rootConnector" presStyleLbl="node2" presStyleIdx="0" presStyleCnt="2"/>
      <dgm:spPr/>
      <dgm:t>
        <a:bodyPr/>
        <a:lstStyle/>
        <a:p>
          <a:endParaRPr lang="ru-RU"/>
        </a:p>
      </dgm:t>
    </dgm:pt>
    <dgm:pt modelId="{806AC8DF-C840-4806-B73C-5E03A32B9416}" type="pres">
      <dgm:prSet presAssocID="{89354547-D422-4535-B73A-C85E69F882BB}" presName="hierChild4" presStyleCnt="0"/>
      <dgm:spPr/>
      <dgm:t>
        <a:bodyPr/>
        <a:lstStyle/>
        <a:p>
          <a:endParaRPr lang="ru-RU"/>
        </a:p>
      </dgm:t>
    </dgm:pt>
    <dgm:pt modelId="{FAED3B3D-76A6-45A1-AEDE-7253AB27A277}" type="pres">
      <dgm:prSet presAssocID="{89354547-D422-4535-B73A-C85E69F882BB}" presName="hierChild5" presStyleCnt="0"/>
      <dgm:spPr/>
      <dgm:t>
        <a:bodyPr/>
        <a:lstStyle/>
        <a:p>
          <a:endParaRPr lang="ru-RU"/>
        </a:p>
      </dgm:t>
    </dgm:pt>
    <dgm:pt modelId="{CFA2E5DB-84C6-4240-BA95-5B719B817743}" type="pres">
      <dgm:prSet presAssocID="{2D891582-550C-47BA-8BAB-CC9A9B819B6C}" presName="Name37" presStyleLbl="parChTrans1D2" presStyleIdx="1" presStyleCnt="2"/>
      <dgm:spPr/>
      <dgm:t>
        <a:bodyPr/>
        <a:lstStyle/>
        <a:p>
          <a:endParaRPr lang="ru-RU"/>
        </a:p>
      </dgm:t>
    </dgm:pt>
    <dgm:pt modelId="{CE64610D-6FAE-43BC-B8D2-0130C05E756A}" type="pres">
      <dgm:prSet presAssocID="{E3A0FC24-0EEA-4622-AA52-693CA4920F1A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B3E9B6B4-DBAE-4B47-80C2-F2644F424388}" type="pres">
      <dgm:prSet presAssocID="{E3A0FC24-0EEA-4622-AA52-693CA4920F1A}" presName="rootComposite" presStyleCnt="0"/>
      <dgm:spPr/>
      <dgm:t>
        <a:bodyPr/>
        <a:lstStyle/>
        <a:p>
          <a:endParaRPr lang="ru-RU"/>
        </a:p>
      </dgm:t>
    </dgm:pt>
    <dgm:pt modelId="{1EA84848-3932-4F31-A8A0-3CE7AC86615F}" type="pres">
      <dgm:prSet presAssocID="{E3A0FC24-0EEA-4622-AA52-693CA4920F1A}" presName="rootText" presStyleLbl="node2" presStyleIdx="1" presStyleCnt="2" custAng="10800000" custFlipVert="1" custScaleX="92611" custScaleY="45136" custLinFactNeighborX="-8944" custLinFactNeighborY="-399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6431333-412C-46E0-8C69-FB87D5AB2725}" type="pres">
      <dgm:prSet presAssocID="{E3A0FC24-0EEA-4622-AA52-693CA4920F1A}" presName="rootConnector" presStyleLbl="node2" presStyleIdx="1" presStyleCnt="2"/>
      <dgm:spPr/>
      <dgm:t>
        <a:bodyPr/>
        <a:lstStyle/>
        <a:p>
          <a:endParaRPr lang="ru-RU"/>
        </a:p>
      </dgm:t>
    </dgm:pt>
    <dgm:pt modelId="{777024FA-F51A-4308-98B3-5F8B4F83EF1D}" type="pres">
      <dgm:prSet presAssocID="{E3A0FC24-0EEA-4622-AA52-693CA4920F1A}" presName="hierChild4" presStyleCnt="0"/>
      <dgm:spPr/>
      <dgm:t>
        <a:bodyPr/>
        <a:lstStyle/>
        <a:p>
          <a:endParaRPr lang="ru-RU"/>
        </a:p>
      </dgm:t>
    </dgm:pt>
    <dgm:pt modelId="{FD484168-304D-4C64-9E82-C3FFD6E73EE8}" type="pres">
      <dgm:prSet presAssocID="{E3A0FC24-0EEA-4622-AA52-693CA4920F1A}" presName="hierChild5" presStyleCnt="0"/>
      <dgm:spPr/>
      <dgm:t>
        <a:bodyPr/>
        <a:lstStyle/>
        <a:p>
          <a:endParaRPr lang="ru-RU"/>
        </a:p>
      </dgm:t>
    </dgm:pt>
    <dgm:pt modelId="{05846212-8FB0-48AB-BE40-1FDEC619A1BF}" type="pres">
      <dgm:prSet presAssocID="{D6547600-B19E-41D9-B68D-E26D72F1EBCA}" presName="hierChild3" presStyleCnt="0"/>
      <dgm:spPr/>
      <dgm:t>
        <a:bodyPr/>
        <a:lstStyle/>
        <a:p>
          <a:endParaRPr lang="ru-RU"/>
        </a:p>
      </dgm:t>
    </dgm:pt>
  </dgm:ptLst>
  <dgm:cxnLst>
    <dgm:cxn modelId="{CBFB921A-42FE-446F-A58B-5CB3CBE5ADAA}" type="presOf" srcId="{7C3B3E18-7FE3-465E-87D5-D61C4E57DD07}" destId="{01C9ADED-45EC-48E4-83F6-3508CC5E2268}" srcOrd="0" destOrd="0" presId="urn:microsoft.com/office/officeart/2005/8/layout/orgChart1"/>
    <dgm:cxn modelId="{624C2891-AABC-466A-9425-2F12D1C75C6C}" type="presOf" srcId="{E3A0FC24-0EEA-4622-AA52-693CA4920F1A}" destId="{56431333-412C-46E0-8C69-FB87D5AB2725}" srcOrd="1" destOrd="0" presId="urn:microsoft.com/office/officeart/2005/8/layout/orgChart1"/>
    <dgm:cxn modelId="{60F0CCB9-B257-4DBE-9F63-5EFF79D44DDC}" type="presOf" srcId="{E3A0FC24-0EEA-4622-AA52-693CA4920F1A}" destId="{1EA84848-3932-4F31-A8A0-3CE7AC86615F}" srcOrd="0" destOrd="0" presId="urn:microsoft.com/office/officeart/2005/8/layout/orgChart1"/>
    <dgm:cxn modelId="{EEA556E1-54AF-4CB3-9755-5F80DC0385F0}" type="presOf" srcId="{D6547600-B19E-41D9-B68D-E26D72F1EBCA}" destId="{38BEA531-896F-403D-89CE-EFA8179EC46A}" srcOrd="0" destOrd="0" presId="urn:microsoft.com/office/officeart/2005/8/layout/orgChart1"/>
    <dgm:cxn modelId="{A1DB448A-DFF7-4738-87C1-197C5080B465}" srcId="{D6547600-B19E-41D9-B68D-E26D72F1EBCA}" destId="{89354547-D422-4535-B73A-C85E69F882BB}" srcOrd="0" destOrd="0" parTransId="{7C3B3E18-7FE3-465E-87D5-D61C4E57DD07}" sibTransId="{607AA09A-78A4-4A2E-B4D0-A29398E74ED6}"/>
    <dgm:cxn modelId="{5BCFDB97-481A-44A3-9458-57A440460B07}" srcId="{D6547600-B19E-41D9-B68D-E26D72F1EBCA}" destId="{E3A0FC24-0EEA-4622-AA52-693CA4920F1A}" srcOrd="1" destOrd="0" parTransId="{2D891582-550C-47BA-8BAB-CC9A9B819B6C}" sibTransId="{6C2021C5-0245-4549-8D57-1CDE0419813F}"/>
    <dgm:cxn modelId="{6A98F699-CE04-4A14-8683-FEFB1A355E0D}" srcId="{6E898013-DD28-4327-8E7D-BDFA133FBC39}" destId="{D6547600-B19E-41D9-B68D-E26D72F1EBCA}" srcOrd="0" destOrd="0" parTransId="{6429E628-B102-4643-AD59-EB33817FB35B}" sibTransId="{FC8C3807-B0B5-44CB-8D73-047177DA54AB}"/>
    <dgm:cxn modelId="{7A5E465D-EE3A-4F2B-89C0-982BF5D6717C}" type="presOf" srcId="{89354547-D422-4535-B73A-C85E69F882BB}" destId="{00978012-F30A-4A9B-BA85-C9CEA17CA12A}" srcOrd="0" destOrd="0" presId="urn:microsoft.com/office/officeart/2005/8/layout/orgChart1"/>
    <dgm:cxn modelId="{F7BE3D30-0E4F-41E7-A7C3-E202A263EA7A}" type="presOf" srcId="{2D891582-550C-47BA-8BAB-CC9A9B819B6C}" destId="{CFA2E5DB-84C6-4240-BA95-5B719B817743}" srcOrd="0" destOrd="0" presId="urn:microsoft.com/office/officeart/2005/8/layout/orgChart1"/>
    <dgm:cxn modelId="{07A254B8-3153-475B-9DB7-BB1E201F8F4C}" type="presOf" srcId="{6E898013-DD28-4327-8E7D-BDFA133FBC39}" destId="{B76C650F-CFF0-40C2-96EE-CD446536B5CE}" srcOrd="0" destOrd="0" presId="urn:microsoft.com/office/officeart/2005/8/layout/orgChart1"/>
    <dgm:cxn modelId="{A2B59628-E16C-4AB5-B95C-26CCB39E11DA}" type="presOf" srcId="{89354547-D422-4535-B73A-C85E69F882BB}" destId="{95E76792-FC4B-4EEE-8B1A-1066230E0BCD}" srcOrd="1" destOrd="0" presId="urn:microsoft.com/office/officeart/2005/8/layout/orgChart1"/>
    <dgm:cxn modelId="{1E7B9AC4-8397-435F-80E3-5FCCDFCE7CB2}" type="presOf" srcId="{D6547600-B19E-41D9-B68D-E26D72F1EBCA}" destId="{40B56951-2C9E-4231-976C-1805A36F2B8F}" srcOrd="1" destOrd="0" presId="urn:microsoft.com/office/officeart/2005/8/layout/orgChart1"/>
    <dgm:cxn modelId="{5B650A71-C53F-4AE2-A657-14D89FA359FD}" type="presParOf" srcId="{B76C650F-CFF0-40C2-96EE-CD446536B5CE}" destId="{0ACECBDD-D32E-4986-A15D-695DAEAAAE2F}" srcOrd="0" destOrd="0" presId="urn:microsoft.com/office/officeart/2005/8/layout/orgChart1"/>
    <dgm:cxn modelId="{EC8BAB2B-5E5D-4BE0-8B36-5E9A3DC1814B}" type="presParOf" srcId="{0ACECBDD-D32E-4986-A15D-695DAEAAAE2F}" destId="{5B37F463-C398-4F09-B001-FF622CB5A3F8}" srcOrd="0" destOrd="0" presId="urn:microsoft.com/office/officeart/2005/8/layout/orgChart1"/>
    <dgm:cxn modelId="{8BA60C3B-FC97-42CC-9E86-0D45418E2FC8}" type="presParOf" srcId="{5B37F463-C398-4F09-B001-FF622CB5A3F8}" destId="{38BEA531-896F-403D-89CE-EFA8179EC46A}" srcOrd="0" destOrd="0" presId="urn:microsoft.com/office/officeart/2005/8/layout/orgChart1"/>
    <dgm:cxn modelId="{018D5BE1-5BBA-4969-A4EE-7961B9219152}" type="presParOf" srcId="{5B37F463-C398-4F09-B001-FF622CB5A3F8}" destId="{40B56951-2C9E-4231-976C-1805A36F2B8F}" srcOrd="1" destOrd="0" presId="urn:microsoft.com/office/officeart/2005/8/layout/orgChart1"/>
    <dgm:cxn modelId="{406B8805-2574-4007-A103-1877DFFA8B6D}" type="presParOf" srcId="{0ACECBDD-D32E-4986-A15D-695DAEAAAE2F}" destId="{EEA74776-1C53-420D-A289-A3D2656BB636}" srcOrd="1" destOrd="0" presId="urn:microsoft.com/office/officeart/2005/8/layout/orgChart1"/>
    <dgm:cxn modelId="{DEF9F52D-7A16-48C8-B04B-65540EFF809F}" type="presParOf" srcId="{EEA74776-1C53-420D-A289-A3D2656BB636}" destId="{01C9ADED-45EC-48E4-83F6-3508CC5E2268}" srcOrd="0" destOrd="0" presId="urn:microsoft.com/office/officeart/2005/8/layout/orgChart1"/>
    <dgm:cxn modelId="{BB2C11B3-3BA3-49A8-A382-CD7C02D45A15}" type="presParOf" srcId="{EEA74776-1C53-420D-A289-A3D2656BB636}" destId="{536D1A6D-65D6-41F7-A348-A3CC18193B5B}" srcOrd="1" destOrd="0" presId="urn:microsoft.com/office/officeart/2005/8/layout/orgChart1"/>
    <dgm:cxn modelId="{455E2F84-C993-4496-9FDD-6DEC519B2DE4}" type="presParOf" srcId="{536D1A6D-65D6-41F7-A348-A3CC18193B5B}" destId="{3A74F302-01CE-4F18-8359-D072C7AEC28A}" srcOrd="0" destOrd="0" presId="urn:microsoft.com/office/officeart/2005/8/layout/orgChart1"/>
    <dgm:cxn modelId="{753E95A7-59FC-4D48-B96F-413413D0A001}" type="presParOf" srcId="{3A74F302-01CE-4F18-8359-D072C7AEC28A}" destId="{00978012-F30A-4A9B-BA85-C9CEA17CA12A}" srcOrd="0" destOrd="0" presId="urn:microsoft.com/office/officeart/2005/8/layout/orgChart1"/>
    <dgm:cxn modelId="{731B3A96-ADCA-4256-ABE2-2DD4791EE3FC}" type="presParOf" srcId="{3A74F302-01CE-4F18-8359-D072C7AEC28A}" destId="{95E76792-FC4B-4EEE-8B1A-1066230E0BCD}" srcOrd="1" destOrd="0" presId="urn:microsoft.com/office/officeart/2005/8/layout/orgChart1"/>
    <dgm:cxn modelId="{FC882DC1-891C-4347-8500-7FECA022401C}" type="presParOf" srcId="{536D1A6D-65D6-41F7-A348-A3CC18193B5B}" destId="{806AC8DF-C840-4806-B73C-5E03A32B9416}" srcOrd="1" destOrd="0" presId="urn:microsoft.com/office/officeart/2005/8/layout/orgChart1"/>
    <dgm:cxn modelId="{C0B52429-6EB8-4B68-B918-39484A59AB40}" type="presParOf" srcId="{536D1A6D-65D6-41F7-A348-A3CC18193B5B}" destId="{FAED3B3D-76A6-45A1-AEDE-7253AB27A277}" srcOrd="2" destOrd="0" presId="urn:microsoft.com/office/officeart/2005/8/layout/orgChart1"/>
    <dgm:cxn modelId="{D7A3AD6E-A688-43E4-B50F-EA21069E7F28}" type="presParOf" srcId="{EEA74776-1C53-420D-A289-A3D2656BB636}" destId="{CFA2E5DB-84C6-4240-BA95-5B719B817743}" srcOrd="2" destOrd="0" presId="urn:microsoft.com/office/officeart/2005/8/layout/orgChart1"/>
    <dgm:cxn modelId="{984C4DF8-A061-42D8-BFBB-54CC6231CC3D}" type="presParOf" srcId="{EEA74776-1C53-420D-A289-A3D2656BB636}" destId="{CE64610D-6FAE-43BC-B8D2-0130C05E756A}" srcOrd="3" destOrd="0" presId="urn:microsoft.com/office/officeart/2005/8/layout/orgChart1"/>
    <dgm:cxn modelId="{E3D68B34-B844-4F68-A224-B9FE6CB82596}" type="presParOf" srcId="{CE64610D-6FAE-43BC-B8D2-0130C05E756A}" destId="{B3E9B6B4-DBAE-4B47-80C2-F2644F424388}" srcOrd="0" destOrd="0" presId="urn:microsoft.com/office/officeart/2005/8/layout/orgChart1"/>
    <dgm:cxn modelId="{931EB3FA-BB90-4B48-8342-DC1F1E341D42}" type="presParOf" srcId="{B3E9B6B4-DBAE-4B47-80C2-F2644F424388}" destId="{1EA84848-3932-4F31-A8A0-3CE7AC86615F}" srcOrd="0" destOrd="0" presId="urn:microsoft.com/office/officeart/2005/8/layout/orgChart1"/>
    <dgm:cxn modelId="{04724D76-9DF0-4992-9A86-9733636A10E1}" type="presParOf" srcId="{B3E9B6B4-DBAE-4B47-80C2-F2644F424388}" destId="{56431333-412C-46E0-8C69-FB87D5AB2725}" srcOrd="1" destOrd="0" presId="urn:microsoft.com/office/officeart/2005/8/layout/orgChart1"/>
    <dgm:cxn modelId="{4C960DE0-42F9-43A2-BC18-A2852805ADB9}" type="presParOf" srcId="{CE64610D-6FAE-43BC-B8D2-0130C05E756A}" destId="{777024FA-F51A-4308-98B3-5F8B4F83EF1D}" srcOrd="1" destOrd="0" presId="urn:microsoft.com/office/officeart/2005/8/layout/orgChart1"/>
    <dgm:cxn modelId="{6474627B-D901-457A-8345-084C9858EC16}" type="presParOf" srcId="{CE64610D-6FAE-43BC-B8D2-0130C05E756A}" destId="{FD484168-304D-4C64-9E82-C3FFD6E73EE8}" srcOrd="2" destOrd="0" presId="urn:microsoft.com/office/officeart/2005/8/layout/orgChart1"/>
    <dgm:cxn modelId="{B8B55D75-2517-4A16-A793-2E433DC03BAE}" type="presParOf" srcId="{0ACECBDD-D32E-4986-A15D-695DAEAAAE2F}" destId="{05846212-8FB0-48AB-BE40-1FDEC619A1B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E6F7FE7D-0B35-44E0-92EE-94AB8E49E694}" type="doc">
      <dgm:prSet loTypeId="urn:microsoft.com/office/officeart/2005/8/layout/lProcess3" loCatId="process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F2933CB6-B136-463C-B7F2-4728B2A63C78}">
      <dgm:prSet/>
      <dgm:spPr/>
      <dgm:t>
        <a:bodyPr/>
        <a:lstStyle/>
        <a:p>
          <a:pPr rtl="0"/>
          <a:r>
            <a:rPr lang="ru-RU" b="1" u="sng" dirty="0" smtClean="0"/>
            <a:t>Основные направления налоговой политики на 2025-2027 годы определены с учетом действующих и планируемых изменений федерального законодательства, а также преемственности ранее поставленных задач:</a:t>
          </a:r>
          <a:endParaRPr lang="ru-RU" dirty="0"/>
        </a:p>
      </dgm:t>
    </dgm:pt>
    <dgm:pt modelId="{8D0085A5-18BA-4AAF-AAD2-F3D4F2ECFD34}" type="parTrans" cxnId="{5C4288DD-C0BD-471F-8783-1B33FE077641}">
      <dgm:prSet/>
      <dgm:spPr/>
      <dgm:t>
        <a:bodyPr/>
        <a:lstStyle/>
        <a:p>
          <a:endParaRPr lang="ru-RU"/>
        </a:p>
      </dgm:t>
    </dgm:pt>
    <dgm:pt modelId="{893C50F9-1193-40AC-8D78-D66BDA235A5D}" type="sibTrans" cxnId="{5C4288DD-C0BD-471F-8783-1B33FE077641}">
      <dgm:prSet/>
      <dgm:spPr/>
      <dgm:t>
        <a:bodyPr/>
        <a:lstStyle/>
        <a:p>
          <a:endParaRPr lang="ru-RU"/>
        </a:p>
      </dgm:t>
    </dgm:pt>
    <dgm:pt modelId="{E10ABE4A-10A6-498C-A474-1AC900A7662C}">
      <dgm:prSet/>
      <dgm:spPr/>
      <dgm:t>
        <a:bodyPr/>
        <a:lstStyle/>
        <a:p>
          <a:pPr rtl="0"/>
          <a:r>
            <a:rPr lang="ru-RU" b="1" smtClean="0"/>
            <a:t>укрепление налогового потенциала на территории Печенгского муниципального округа</a:t>
          </a:r>
          <a:endParaRPr lang="ru-RU"/>
        </a:p>
      </dgm:t>
    </dgm:pt>
    <dgm:pt modelId="{09AF786F-274F-4064-B7C3-269D52C6E2E0}" type="parTrans" cxnId="{D27F6828-F3AB-428B-BCD1-95C3F078EA69}">
      <dgm:prSet/>
      <dgm:spPr/>
      <dgm:t>
        <a:bodyPr/>
        <a:lstStyle/>
        <a:p>
          <a:endParaRPr lang="ru-RU"/>
        </a:p>
      </dgm:t>
    </dgm:pt>
    <dgm:pt modelId="{6F4F4CB5-0E14-4C1D-8EFD-EB9E435F092B}" type="sibTrans" cxnId="{D27F6828-F3AB-428B-BCD1-95C3F078EA69}">
      <dgm:prSet/>
      <dgm:spPr/>
      <dgm:t>
        <a:bodyPr/>
        <a:lstStyle/>
        <a:p>
          <a:endParaRPr lang="ru-RU"/>
        </a:p>
      </dgm:t>
    </dgm:pt>
    <dgm:pt modelId="{400DFDD1-FCE6-421A-9FD0-EF560FBD8203}">
      <dgm:prSet/>
      <dgm:spPr/>
      <dgm:t>
        <a:bodyPr/>
        <a:lstStyle/>
        <a:p>
          <a:pPr rtl="0"/>
          <a:r>
            <a:rPr lang="ru-RU" b="1" dirty="0" smtClean="0"/>
            <a:t>развитию налогового потенциала и обеспечению роста доходной части бюджета округа. </a:t>
          </a:r>
          <a:endParaRPr lang="ru-RU" dirty="0"/>
        </a:p>
      </dgm:t>
    </dgm:pt>
    <dgm:pt modelId="{D17807A5-AF55-41E0-B53A-5A278F6BEC2B}" type="parTrans" cxnId="{0EB5D9AE-3386-462C-AF32-B3B59F3088F8}">
      <dgm:prSet/>
      <dgm:spPr/>
      <dgm:t>
        <a:bodyPr/>
        <a:lstStyle/>
        <a:p>
          <a:endParaRPr lang="ru-RU"/>
        </a:p>
      </dgm:t>
    </dgm:pt>
    <dgm:pt modelId="{22CD53C9-A4D4-4482-A2D2-027352FBA492}" type="sibTrans" cxnId="{0EB5D9AE-3386-462C-AF32-B3B59F3088F8}">
      <dgm:prSet/>
      <dgm:spPr/>
      <dgm:t>
        <a:bodyPr/>
        <a:lstStyle/>
        <a:p>
          <a:endParaRPr lang="ru-RU"/>
        </a:p>
      </dgm:t>
    </dgm:pt>
    <dgm:pt modelId="{9DDA94C2-A88B-418E-B6B1-083F816DC15B}" type="pres">
      <dgm:prSet presAssocID="{E6F7FE7D-0B35-44E0-92EE-94AB8E49E69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2F8B680-1489-4DA6-A7B7-E58865CC23FF}" type="pres">
      <dgm:prSet presAssocID="{F2933CB6-B136-463C-B7F2-4728B2A63C78}" presName="horFlow" presStyleCnt="0"/>
      <dgm:spPr/>
    </dgm:pt>
    <dgm:pt modelId="{95506327-73A2-416A-A13E-9535546DD078}" type="pres">
      <dgm:prSet presAssocID="{F2933CB6-B136-463C-B7F2-4728B2A63C78}" presName="bigChev" presStyleLbl="node1" presStyleIdx="0" presStyleCnt="1" custScaleX="109629" custScaleY="149717"/>
      <dgm:spPr/>
      <dgm:t>
        <a:bodyPr/>
        <a:lstStyle/>
        <a:p>
          <a:endParaRPr lang="ru-RU"/>
        </a:p>
      </dgm:t>
    </dgm:pt>
    <dgm:pt modelId="{57D908BC-4BC7-492A-A140-CA1AA5BBD615}" type="pres">
      <dgm:prSet presAssocID="{09AF786F-274F-4064-B7C3-269D52C6E2E0}" presName="parTrans" presStyleCnt="0"/>
      <dgm:spPr/>
    </dgm:pt>
    <dgm:pt modelId="{A535A3AA-98E3-4D82-B9FE-1AC0699967DF}" type="pres">
      <dgm:prSet presAssocID="{E10ABE4A-10A6-498C-A474-1AC900A7662C}" presName="node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4F5412-3C34-4556-9A69-DF1298000E4E}" type="pres">
      <dgm:prSet presAssocID="{6F4F4CB5-0E14-4C1D-8EFD-EB9E435F092B}" presName="sibTrans" presStyleCnt="0"/>
      <dgm:spPr/>
    </dgm:pt>
    <dgm:pt modelId="{3031A245-AFA1-45FC-9EAD-7100340D8B1A}" type="pres">
      <dgm:prSet presAssocID="{400DFDD1-FCE6-421A-9FD0-EF560FBD8203}" presName="node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EB5D9AE-3386-462C-AF32-B3B59F3088F8}" srcId="{F2933CB6-B136-463C-B7F2-4728B2A63C78}" destId="{400DFDD1-FCE6-421A-9FD0-EF560FBD8203}" srcOrd="1" destOrd="0" parTransId="{D17807A5-AF55-41E0-B53A-5A278F6BEC2B}" sibTransId="{22CD53C9-A4D4-4482-A2D2-027352FBA492}"/>
    <dgm:cxn modelId="{C1FEC69F-C44F-4AAB-86F2-ECF03E7FD677}" type="presOf" srcId="{E10ABE4A-10A6-498C-A474-1AC900A7662C}" destId="{A535A3AA-98E3-4D82-B9FE-1AC0699967DF}" srcOrd="0" destOrd="0" presId="urn:microsoft.com/office/officeart/2005/8/layout/lProcess3"/>
    <dgm:cxn modelId="{5C4288DD-C0BD-471F-8783-1B33FE077641}" srcId="{E6F7FE7D-0B35-44E0-92EE-94AB8E49E694}" destId="{F2933CB6-B136-463C-B7F2-4728B2A63C78}" srcOrd="0" destOrd="0" parTransId="{8D0085A5-18BA-4AAF-AAD2-F3D4F2ECFD34}" sibTransId="{893C50F9-1193-40AC-8D78-D66BDA235A5D}"/>
    <dgm:cxn modelId="{0A1DFD99-114B-444F-AF54-1512C8030A6E}" type="presOf" srcId="{F2933CB6-B136-463C-B7F2-4728B2A63C78}" destId="{95506327-73A2-416A-A13E-9535546DD078}" srcOrd="0" destOrd="0" presId="urn:microsoft.com/office/officeart/2005/8/layout/lProcess3"/>
    <dgm:cxn modelId="{0855293B-50C9-48F6-A9CF-C45DCE031E2D}" type="presOf" srcId="{400DFDD1-FCE6-421A-9FD0-EF560FBD8203}" destId="{3031A245-AFA1-45FC-9EAD-7100340D8B1A}" srcOrd="0" destOrd="0" presId="urn:microsoft.com/office/officeart/2005/8/layout/lProcess3"/>
    <dgm:cxn modelId="{D27F6828-F3AB-428B-BCD1-95C3F078EA69}" srcId="{F2933CB6-B136-463C-B7F2-4728B2A63C78}" destId="{E10ABE4A-10A6-498C-A474-1AC900A7662C}" srcOrd="0" destOrd="0" parTransId="{09AF786F-274F-4064-B7C3-269D52C6E2E0}" sibTransId="{6F4F4CB5-0E14-4C1D-8EFD-EB9E435F092B}"/>
    <dgm:cxn modelId="{18E868F0-FA6B-4E93-A9C9-812D215F8279}" type="presOf" srcId="{E6F7FE7D-0B35-44E0-92EE-94AB8E49E694}" destId="{9DDA94C2-A88B-418E-B6B1-083F816DC15B}" srcOrd="0" destOrd="0" presId="urn:microsoft.com/office/officeart/2005/8/layout/lProcess3"/>
    <dgm:cxn modelId="{D6FCEA1A-CB36-48E1-8994-7921914E29F5}" type="presParOf" srcId="{9DDA94C2-A88B-418E-B6B1-083F816DC15B}" destId="{92F8B680-1489-4DA6-A7B7-E58865CC23FF}" srcOrd="0" destOrd="0" presId="urn:microsoft.com/office/officeart/2005/8/layout/lProcess3"/>
    <dgm:cxn modelId="{3EEF7F28-4316-479C-B1AE-322378670DE2}" type="presParOf" srcId="{92F8B680-1489-4DA6-A7B7-E58865CC23FF}" destId="{95506327-73A2-416A-A13E-9535546DD078}" srcOrd="0" destOrd="0" presId="urn:microsoft.com/office/officeart/2005/8/layout/lProcess3"/>
    <dgm:cxn modelId="{E0BD718C-B3D9-49AE-92F9-5C546C20DF19}" type="presParOf" srcId="{92F8B680-1489-4DA6-A7B7-E58865CC23FF}" destId="{57D908BC-4BC7-492A-A140-CA1AA5BBD615}" srcOrd="1" destOrd="0" presId="urn:microsoft.com/office/officeart/2005/8/layout/lProcess3"/>
    <dgm:cxn modelId="{4B345DF6-FFFC-49DA-B2E1-57A264BAFB59}" type="presParOf" srcId="{92F8B680-1489-4DA6-A7B7-E58865CC23FF}" destId="{A535A3AA-98E3-4D82-B9FE-1AC0699967DF}" srcOrd="2" destOrd="0" presId="urn:microsoft.com/office/officeart/2005/8/layout/lProcess3"/>
    <dgm:cxn modelId="{0FE2A35B-A61B-4198-9486-33E15D7468EF}" type="presParOf" srcId="{92F8B680-1489-4DA6-A7B7-E58865CC23FF}" destId="{904F5412-3C34-4556-9A69-DF1298000E4E}" srcOrd="3" destOrd="0" presId="urn:microsoft.com/office/officeart/2005/8/layout/lProcess3"/>
    <dgm:cxn modelId="{C713BE26-42AA-409B-900B-43290A86A7A3}" type="presParOf" srcId="{92F8B680-1489-4DA6-A7B7-E58865CC23FF}" destId="{3031A245-AFA1-45FC-9EAD-7100340D8B1A}" srcOrd="4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9162C1F3-B52C-4C99-9268-35ED9337F0F4}" type="doc">
      <dgm:prSet loTypeId="urn:microsoft.com/office/officeart/2005/8/layout/vList4#1" loCatId="list" qsTypeId="urn:microsoft.com/office/officeart/2005/8/quickstyle/simple1" qsCatId="simple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01391B3F-5AEF-4E0C-8AEC-47F37D568330}">
      <dgm:prSet phldrT="[Текст]" custT="1"/>
      <dgm:spPr/>
      <dgm:t>
        <a:bodyPr/>
        <a:lstStyle/>
        <a:p>
          <a:r>
            <a:rPr lang="ru-RU" sz="1400" dirty="0" smtClean="0"/>
            <a:t>Основным приоритетом бюджетной политики является достижение национальных целей развития Российской Федерации на период до 2030 года, социально-экономического развития </a:t>
          </a:r>
          <a:r>
            <a:rPr lang="ru-RU" sz="1400" dirty="0" err="1" smtClean="0"/>
            <a:t>Печенгского</a:t>
          </a:r>
          <a:r>
            <a:rPr lang="ru-RU" sz="1400" dirty="0" smtClean="0"/>
            <a:t> муниципального округа:</a:t>
          </a:r>
        </a:p>
        <a:p>
          <a:r>
            <a:rPr lang="ru-RU" sz="1400" dirty="0" smtClean="0"/>
            <a:t> - проведение ответственной бюджетной политики, направленной на максимально эффективное использование имеющихся финансовых ресурсов;</a:t>
          </a:r>
        </a:p>
        <a:p>
          <a:r>
            <a:rPr lang="ru-RU" sz="1400" dirty="0" smtClean="0"/>
            <a:t> - безусловное исполнение действующих расходных обязательств;</a:t>
          </a:r>
        </a:p>
        <a:p>
          <a:r>
            <a:rPr lang="ru-RU" sz="1400" dirty="0" smtClean="0"/>
            <a:t> - повышение стратегической и операционной эффективности бюджетных расходов путем совершенствования нормативных правовых актов и методической базы в сфере разработки и реализации муниципальных программ </a:t>
          </a:r>
          <a:r>
            <a:rPr lang="ru-RU" sz="1400" dirty="0" err="1" smtClean="0"/>
            <a:t>Печенгского</a:t>
          </a:r>
          <a:r>
            <a:rPr lang="ru-RU" sz="1400" dirty="0" smtClean="0"/>
            <a:t> муниципального округа;</a:t>
          </a:r>
        </a:p>
        <a:p>
          <a:r>
            <a:rPr lang="ru-RU" sz="1400" dirty="0" smtClean="0"/>
            <a:t> - обеспечение открытости бюджетного процесса и вовлечения в него граждан</a:t>
          </a:r>
          <a:endParaRPr lang="ru-RU" sz="1400" dirty="0"/>
        </a:p>
      </dgm:t>
    </dgm:pt>
    <dgm:pt modelId="{8B6DD372-269B-4018-A6A4-795B94293418}" type="parTrans" cxnId="{2FC50CCE-7055-46DF-98D1-8271BB21B7BD}">
      <dgm:prSet/>
      <dgm:spPr/>
      <dgm:t>
        <a:bodyPr/>
        <a:lstStyle/>
        <a:p>
          <a:endParaRPr lang="ru-RU"/>
        </a:p>
      </dgm:t>
    </dgm:pt>
    <dgm:pt modelId="{23821585-6AD1-49BC-ADB7-3C40AEBACDAA}" type="sibTrans" cxnId="{2FC50CCE-7055-46DF-98D1-8271BB21B7BD}">
      <dgm:prSet/>
      <dgm:spPr/>
      <dgm:t>
        <a:bodyPr/>
        <a:lstStyle/>
        <a:p>
          <a:endParaRPr lang="ru-RU"/>
        </a:p>
      </dgm:t>
    </dgm:pt>
    <dgm:pt modelId="{F52B61EA-3DD0-4C4D-9696-3894991E77B7}">
      <dgm:prSet phldrT="[Текст]" custT="1"/>
      <dgm:spPr/>
      <dgm:t>
        <a:bodyPr/>
        <a:lstStyle/>
        <a:p>
          <a:r>
            <a:rPr lang="ru-RU" sz="1400" dirty="0" smtClean="0"/>
            <a:t>Реализация мер по повышению эффективности бюджетных расходов предполагает формирование более тесной взаимосвязи между результативностью и объемами бюджетных ассигнований, реформирование применяемых инструментов реализации бюджетной политики</a:t>
          </a:r>
          <a:endParaRPr lang="ru-RU" sz="1400" dirty="0"/>
        </a:p>
      </dgm:t>
    </dgm:pt>
    <dgm:pt modelId="{FF1A8F42-F1FE-43EB-BAC0-B38E22253582}" type="parTrans" cxnId="{7EA1170B-332E-427A-AB9F-5A073B59B616}">
      <dgm:prSet/>
      <dgm:spPr/>
      <dgm:t>
        <a:bodyPr/>
        <a:lstStyle/>
        <a:p>
          <a:endParaRPr lang="ru-RU"/>
        </a:p>
      </dgm:t>
    </dgm:pt>
    <dgm:pt modelId="{0DD92AD0-66DB-4B08-8E33-4FAEF41BE263}" type="sibTrans" cxnId="{7EA1170B-332E-427A-AB9F-5A073B59B616}">
      <dgm:prSet/>
      <dgm:spPr/>
      <dgm:t>
        <a:bodyPr/>
        <a:lstStyle/>
        <a:p>
          <a:endParaRPr lang="ru-RU"/>
        </a:p>
      </dgm:t>
    </dgm:pt>
    <dgm:pt modelId="{2FAADAD3-4365-470D-A1D6-3D68C9F80AE3}">
      <dgm:prSet phldrT="[Текст]" custT="1"/>
      <dgm:spPr/>
      <dgm:t>
        <a:bodyPr/>
        <a:lstStyle/>
        <a:p>
          <a:r>
            <a:rPr lang="ru-RU" sz="1400" dirty="0" smtClean="0"/>
            <a:t>Реализация поставленных задач позволит достичь конечной цели бюджетной политики </a:t>
          </a:r>
          <a:r>
            <a:rPr lang="ru-RU" sz="1400" dirty="0" err="1" smtClean="0"/>
            <a:t>Печенгского</a:t>
          </a:r>
          <a:r>
            <a:rPr lang="ru-RU" sz="1400" dirty="0" smtClean="0"/>
            <a:t> муниципального округа, состоящей в улучшении условий и качества жизни населения </a:t>
          </a:r>
          <a:r>
            <a:rPr lang="ru-RU" sz="1400" dirty="0" err="1" smtClean="0"/>
            <a:t>Печенгского</a:t>
          </a:r>
          <a:r>
            <a:rPr lang="ru-RU" sz="1400" dirty="0" smtClean="0"/>
            <a:t> муниципального округа, создания комфортных условий для их проживания</a:t>
          </a:r>
          <a:endParaRPr lang="ru-RU" sz="1400" dirty="0"/>
        </a:p>
      </dgm:t>
    </dgm:pt>
    <dgm:pt modelId="{8AF65566-CB2F-48C6-AE8B-4E06F7F6395D}" type="parTrans" cxnId="{65CFBBFB-6CAC-41E1-8C32-E4CF41EAB0A0}">
      <dgm:prSet/>
      <dgm:spPr/>
      <dgm:t>
        <a:bodyPr/>
        <a:lstStyle/>
        <a:p>
          <a:endParaRPr lang="ru-RU"/>
        </a:p>
      </dgm:t>
    </dgm:pt>
    <dgm:pt modelId="{274E2FFC-0336-4C94-8303-8267E3522157}" type="sibTrans" cxnId="{65CFBBFB-6CAC-41E1-8C32-E4CF41EAB0A0}">
      <dgm:prSet/>
      <dgm:spPr/>
      <dgm:t>
        <a:bodyPr/>
        <a:lstStyle/>
        <a:p>
          <a:endParaRPr lang="ru-RU"/>
        </a:p>
      </dgm:t>
    </dgm:pt>
    <dgm:pt modelId="{5DAE3579-88B1-48A0-8B47-E61E3F8A1CC3}" type="pres">
      <dgm:prSet presAssocID="{9162C1F3-B52C-4C99-9268-35ED9337F0F4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458A838-C9A4-442C-BBEB-92DEAEBB3871}" type="pres">
      <dgm:prSet presAssocID="{01391B3F-5AEF-4E0C-8AEC-47F37D568330}" presName="comp" presStyleCnt="0"/>
      <dgm:spPr/>
    </dgm:pt>
    <dgm:pt modelId="{FEC80125-A0FB-4CC7-B789-345104BE649F}" type="pres">
      <dgm:prSet presAssocID="{01391B3F-5AEF-4E0C-8AEC-47F37D568330}" presName="box" presStyleLbl="node1" presStyleIdx="0" presStyleCnt="3" custScaleY="209308"/>
      <dgm:spPr/>
      <dgm:t>
        <a:bodyPr/>
        <a:lstStyle/>
        <a:p>
          <a:endParaRPr lang="ru-RU"/>
        </a:p>
      </dgm:t>
    </dgm:pt>
    <dgm:pt modelId="{5AFFC2D4-C3B1-4E18-A723-DA07AA0EDD04}" type="pres">
      <dgm:prSet presAssocID="{01391B3F-5AEF-4E0C-8AEC-47F37D568330}" presName="img" presStyleLbl="fgImgPlace1" presStyleIdx="0" presStyleCnt="3" custScaleX="62621" custScaleY="92962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</dgm:spPr>
      <dgm:t>
        <a:bodyPr/>
        <a:lstStyle/>
        <a:p>
          <a:endParaRPr lang="ru-RU"/>
        </a:p>
      </dgm:t>
    </dgm:pt>
    <dgm:pt modelId="{1A415E91-B47B-4EF4-9EDD-B738322844A9}" type="pres">
      <dgm:prSet presAssocID="{01391B3F-5AEF-4E0C-8AEC-47F37D568330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1D1E43-902B-4DCE-B6A9-5A9D1170780A}" type="pres">
      <dgm:prSet presAssocID="{23821585-6AD1-49BC-ADB7-3C40AEBACDAA}" presName="spacer" presStyleCnt="0"/>
      <dgm:spPr/>
    </dgm:pt>
    <dgm:pt modelId="{3C7A98A2-FC77-4A66-839E-F83AFC106419}" type="pres">
      <dgm:prSet presAssocID="{F52B61EA-3DD0-4C4D-9696-3894991E77B7}" presName="comp" presStyleCnt="0"/>
      <dgm:spPr/>
    </dgm:pt>
    <dgm:pt modelId="{D7ACF153-D288-4A87-897D-47ABC16CC198}" type="pres">
      <dgm:prSet presAssocID="{F52B61EA-3DD0-4C4D-9696-3894991E77B7}" presName="box" presStyleLbl="node1" presStyleIdx="1" presStyleCnt="3" custScaleY="95275" custLinFactNeighborX="-907" custLinFactNeighborY="1501"/>
      <dgm:spPr/>
      <dgm:t>
        <a:bodyPr/>
        <a:lstStyle/>
        <a:p>
          <a:endParaRPr lang="ru-RU"/>
        </a:p>
      </dgm:t>
    </dgm:pt>
    <dgm:pt modelId="{8AFB318F-00F8-444B-9EC7-5F387C8CCE49}" type="pres">
      <dgm:prSet presAssocID="{F52B61EA-3DD0-4C4D-9696-3894991E77B7}" presName="img" presStyleLbl="fgImgPlace1" presStyleIdx="1" presStyleCnt="3" custScaleX="67514" custLinFactNeighborX="-1403" custLinFactNeighborY="4641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</dgm:spPr>
      <dgm:t>
        <a:bodyPr/>
        <a:lstStyle/>
        <a:p>
          <a:endParaRPr lang="ru-RU"/>
        </a:p>
      </dgm:t>
    </dgm:pt>
    <dgm:pt modelId="{6B09ADE3-6238-486E-AE89-97F8A13D1E1D}" type="pres">
      <dgm:prSet presAssocID="{F52B61EA-3DD0-4C4D-9696-3894991E77B7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6D2FD2-A1C6-47FA-B75B-B0E64A3ACF58}" type="pres">
      <dgm:prSet presAssocID="{0DD92AD0-66DB-4B08-8E33-4FAEF41BE263}" presName="spacer" presStyleCnt="0"/>
      <dgm:spPr/>
    </dgm:pt>
    <dgm:pt modelId="{21FDF978-6778-45CC-8CD7-9F110A7FBAF0}" type="pres">
      <dgm:prSet presAssocID="{2FAADAD3-4365-470D-A1D6-3D68C9F80AE3}" presName="comp" presStyleCnt="0"/>
      <dgm:spPr/>
    </dgm:pt>
    <dgm:pt modelId="{99B8C2C8-AC00-4B0E-AC77-14F5E09C5963}" type="pres">
      <dgm:prSet presAssocID="{2FAADAD3-4365-470D-A1D6-3D68C9F80AE3}" presName="box" presStyleLbl="node1" presStyleIdx="2" presStyleCnt="3" custScaleY="116547"/>
      <dgm:spPr/>
      <dgm:t>
        <a:bodyPr/>
        <a:lstStyle/>
        <a:p>
          <a:endParaRPr lang="ru-RU"/>
        </a:p>
      </dgm:t>
    </dgm:pt>
    <dgm:pt modelId="{FAE61C9B-2E3D-4224-93F3-197FDB1EDF3E}" type="pres">
      <dgm:prSet presAssocID="{2FAADAD3-4365-470D-A1D6-3D68C9F80AE3}" presName="img" presStyleLbl="fgImgPlace1" presStyleIdx="2" presStyleCnt="3" custScaleX="71322" custScaleY="101840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  <dgm:t>
        <a:bodyPr/>
        <a:lstStyle/>
        <a:p>
          <a:endParaRPr lang="ru-RU"/>
        </a:p>
      </dgm:t>
    </dgm:pt>
    <dgm:pt modelId="{B96722E7-7988-4E2A-B5C8-67AEF01B6481}" type="pres">
      <dgm:prSet presAssocID="{2FAADAD3-4365-470D-A1D6-3D68C9F80AE3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BA3A40B-91D3-4537-8E6C-C27FFD83AD77}" type="presOf" srcId="{9162C1F3-B52C-4C99-9268-35ED9337F0F4}" destId="{5DAE3579-88B1-48A0-8B47-E61E3F8A1CC3}" srcOrd="0" destOrd="0" presId="urn:microsoft.com/office/officeart/2005/8/layout/vList4#1"/>
    <dgm:cxn modelId="{4A9E95E3-17F0-4C73-863B-B898ADD30A73}" type="presOf" srcId="{01391B3F-5AEF-4E0C-8AEC-47F37D568330}" destId="{FEC80125-A0FB-4CC7-B789-345104BE649F}" srcOrd="0" destOrd="0" presId="urn:microsoft.com/office/officeart/2005/8/layout/vList4#1"/>
    <dgm:cxn modelId="{C0C7A5B3-5FD1-4BB0-A8A1-BEE150F67C13}" type="presOf" srcId="{01391B3F-5AEF-4E0C-8AEC-47F37D568330}" destId="{1A415E91-B47B-4EF4-9EDD-B738322844A9}" srcOrd="1" destOrd="0" presId="urn:microsoft.com/office/officeart/2005/8/layout/vList4#1"/>
    <dgm:cxn modelId="{65CFBBFB-6CAC-41E1-8C32-E4CF41EAB0A0}" srcId="{9162C1F3-B52C-4C99-9268-35ED9337F0F4}" destId="{2FAADAD3-4365-470D-A1D6-3D68C9F80AE3}" srcOrd="2" destOrd="0" parTransId="{8AF65566-CB2F-48C6-AE8B-4E06F7F6395D}" sibTransId="{274E2FFC-0336-4C94-8303-8267E3522157}"/>
    <dgm:cxn modelId="{FA4169D5-8EDB-41AE-BC6B-93639130A241}" type="presOf" srcId="{F52B61EA-3DD0-4C4D-9696-3894991E77B7}" destId="{6B09ADE3-6238-486E-AE89-97F8A13D1E1D}" srcOrd="1" destOrd="0" presId="urn:microsoft.com/office/officeart/2005/8/layout/vList4#1"/>
    <dgm:cxn modelId="{7EA1170B-332E-427A-AB9F-5A073B59B616}" srcId="{9162C1F3-B52C-4C99-9268-35ED9337F0F4}" destId="{F52B61EA-3DD0-4C4D-9696-3894991E77B7}" srcOrd="1" destOrd="0" parTransId="{FF1A8F42-F1FE-43EB-BAC0-B38E22253582}" sibTransId="{0DD92AD0-66DB-4B08-8E33-4FAEF41BE263}"/>
    <dgm:cxn modelId="{193F5845-E308-4E70-993A-0A924EDBA165}" type="presOf" srcId="{2FAADAD3-4365-470D-A1D6-3D68C9F80AE3}" destId="{B96722E7-7988-4E2A-B5C8-67AEF01B6481}" srcOrd="1" destOrd="0" presId="urn:microsoft.com/office/officeart/2005/8/layout/vList4#1"/>
    <dgm:cxn modelId="{53057386-0E96-459C-9F82-00186357CE7F}" type="presOf" srcId="{F52B61EA-3DD0-4C4D-9696-3894991E77B7}" destId="{D7ACF153-D288-4A87-897D-47ABC16CC198}" srcOrd="0" destOrd="0" presId="urn:microsoft.com/office/officeart/2005/8/layout/vList4#1"/>
    <dgm:cxn modelId="{2FC50CCE-7055-46DF-98D1-8271BB21B7BD}" srcId="{9162C1F3-B52C-4C99-9268-35ED9337F0F4}" destId="{01391B3F-5AEF-4E0C-8AEC-47F37D568330}" srcOrd="0" destOrd="0" parTransId="{8B6DD372-269B-4018-A6A4-795B94293418}" sibTransId="{23821585-6AD1-49BC-ADB7-3C40AEBACDAA}"/>
    <dgm:cxn modelId="{CB95AC4E-9BF0-4588-8A05-1CBC562060FC}" type="presOf" srcId="{2FAADAD3-4365-470D-A1D6-3D68C9F80AE3}" destId="{99B8C2C8-AC00-4B0E-AC77-14F5E09C5963}" srcOrd="0" destOrd="0" presId="urn:microsoft.com/office/officeart/2005/8/layout/vList4#1"/>
    <dgm:cxn modelId="{14EBF08A-ED53-40E7-AE83-5B7F5149ED39}" type="presParOf" srcId="{5DAE3579-88B1-48A0-8B47-E61E3F8A1CC3}" destId="{C458A838-C9A4-442C-BBEB-92DEAEBB3871}" srcOrd="0" destOrd="0" presId="urn:microsoft.com/office/officeart/2005/8/layout/vList4#1"/>
    <dgm:cxn modelId="{AA4A71C4-AB44-45A9-9DA7-6492B4730586}" type="presParOf" srcId="{C458A838-C9A4-442C-BBEB-92DEAEBB3871}" destId="{FEC80125-A0FB-4CC7-B789-345104BE649F}" srcOrd="0" destOrd="0" presId="urn:microsoft.com/office/officeart/2005/8/layout/vList4#1"/>
    <dgm:cxn modelId="{5BA02C43-135D-4850-AB70-3C988095E62D}" type="presParOf" srcId="{C458A838-C9A4-442C-BBEB-92DEAEBB3871}" destId="{5AFFC2D4-C3B1-4E18-A723-DA07AA0EDD04}" srcOrd="1" destOrd="0" presId="urn:microsoft.com/office/officeart/2005/8/layout/vList4#1"/>
    <dgm:cxn modelId="{357C9820-C54E-46A6-AFFD-DCDE66031258}" type="presParOf" srcId="{C458A838-C9A4-442C-BBEB-92DEAEBB3871}" destId="{1A415E91-B47B-4EF4-9EDD-B738322844A9}" srcOrd="2" destOrd="0" presId="urn:microsoft.com/office/officeart/2005/8/layout/vList4#1"/>
    <dgm:cxn modelId="{553B0805-20DB-4F75-B221-BB0EF4897245}" type="presParOf" srcId="{5DAE3579-88B1-48A0-8B47-E61E3F8A1CC3}" destId="{E91D1E43-902B-4DCE-B6A9-5A9D1170780A}" srcOrd="1" destOrd="0" presId="urn:microsoft.com/office/officeart/2005/8/layout/vList4#1"/>
    <dgm:cxn modelId="{6CF085D5-1ADC-4C04-96A3-6D49AEB03C24}" type="presParOf" srcId="{5DAE3579-88B1-48A0-8B47-E61E3F8A1CC3}" destId="{3C7A98A2-FC77-4A66-839E-F83AFC106419}" srcOrd="2" destOrd="0" presId="urn:microsoft.com/office/officeart/2005/8/layout/vList4#1"/>
    <dgm:cxn modelId="{B5F9E89F-B59F-4BDF-9666-E4C797B150D6}" type="presParOf" srcId="{3C7A98A2-FC77-4A66-839E-F83AFC106419}" destId="{D7ACF153-D288-4A87-897D-47ABC16CC198}" srcOrd="0" destOrd="0" presId="urn:microsoft.com/office/officeart/2005/8/layout/vList4#1"/>
    <dgm:cxn modelId="{5841B164-8801-442E-A1C9-E950809EE665}" type="presParOf" srcId="{3C7A98A2-FC77-4A66-839E-F83AFC106419}" destId="{8AFB318F-00F8-444B-9EC7-5F387C8CCE49}" srcOrd="1" destOrd="0" presId="urn:microsoft.com/office/officeart/2005/8/layout/vList4#1"/>
    <dgm:cxn modelId="{2421EECB-12C2-43C5-82E3-235137336394}" type="presParOf" srcId="{3C7A98A2-FC77-4A66-839E-F83AFC106419}" destId="{6B09ADE3-6238-486E-AE89-97F8A13D1E1D}" srcOrd="2" destOrd="0" presId="urn:microsoft.com/office/officeart/2005/8/layout/vList4#1"/>
    <dgm:cxn modelId="{6A6BAB4A-B4F4-42C0-8F58-1A15558D65AD}" type="presParOf" srcId="{5DAE3579-88B1-48A0-8B47-E61E3F8A1CC3}" destId="{A56D2FD2-A1C6-47FA-B75B-B0E64A3ACF58}" srcOrd="3" destOrd="0" presId="urn:microsoft.com/office/officeart/2005/8/layout/vList4#1"/>
    <dgm:cxn modelId="{CC296C81-41D7-4A84-B73E-E63BA13EF2F7}" type="presParOf" srcId="{5DAE3579-88B1-48A0-8B47-E61E3F8A1CC3}" destId="{21FDF978-6778-45CC-8CD7-9F110A7FBAF0}" srcOrd="4" destOrd="0" presId="urn:microsoft.com/office/officeart/2005/8/layout/vList4#1"/>
    <dgm:cxn modelId="{1AB8AED8-707D-4260-B67E-88E841458848}" type="presParOf" srcId="{21FDF978-6778-45CC-8CD7-9F110A7FBAF0}" destId="{99B8C2C8-AC00-4B0E-AC77-14F5E09C5963}" srcOrd="0" destOrd="0" presId="urn:microsoft.com/office/officeart/2005/8/layout/vList4#1"/>
    <dgm:cxn modelId="{1C593F83-F26A-4846-A8FF-9AA8FA0C3BCC}" type="presParOf" srcId="{21FDF978-6778-45CC-8CD7-9F110A7FBAF0}" destId="{FAE61C9B-2E3D-4224-93F3-197FDB1EDF3E}" srcOrd="1" destOrd="0" presId="urn:microsoft.com/office/officeart/2005/8/layout/vList4#1"/>
    <dgm:cxn modelId="{68E1BAFE-C9AD-4461-A0E3-0DE1D9BD708D}" type="presParOf" srcId="{21FDF978-6778-45CC-8CD7-9F110A7FBAF0}" destId="{B96722E7-7988-4E2A-B5C8-67AEF01B6481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92214FFF-019E-40AE-AC84-A1A8A5B69B3C}" type="doc">
      <dgm:prSet loTypeId="urn:microsoft.com/office/officeart/2005/8/layout/default#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30AFCE05-4763-4565-ACB4-8E9DE79BDE2D}">
      <dgm:prSet phldrT="[Текст]" custT="1"/>
      <dgm:spPr>
        <a:solidFill>
          <a:schemeClr val="bg1">
            <a:lumMod val="95000"/>
          </a:schemeClr>
        </a:solidFill>
      </dgm:spPr>
      <dgm:t>
        <a:bodyPr/>
        <a:lstStyle/>
        <a:p>
          <a:pPr algn="ctr"/>
          <a:r>
            <a:rPr lang="ru-RU" sz="1600" b="1" i="0" dirty="0" smtClean="0">
              <a:solidFill>
                <a:schemeClr val="tx1"/>
              </a:solidFill>
            </a:rPr>
            <a:t>НАЛОГОВЫЕ ДОХОДЫ</a:t>
          </a:r>
        </a:p>
        <a:p>
          <a:pPr algn="ctr"/>
          <a:r>
            <a:rPr lang="ru-RU" sz="1200" b="0" i="1" dirty="0" smtClean="0">
              <a:solidFill>
                <a:schemeClr val="tx1"/>
              </a:solidFill>
            </a:rPr>
            <a:t>(поступления в бюджет от уплаты налогов, установленных Налоговым кодексом Российской Федерации)</a:t>
          </a:r>
        </a:p>
      </dgm:t>
    </dgm:pt>
    <dgm:pt modelId="{901B7D79-0218-4D07-9C5D-2AE14DFB1DC7}" type="parTrans" cxnId="{6A5C6173-5A17-4350-84E6-6813E82E7E6D}">
      <dgm:prSet/>
      <dgm:spPr/>
      <dgm:t>
        <a:bodyPr/>
        <a:lstStyle/>
        <a:p>
          <a:endParaRPr lang="ru-RU"/>
        </a:p>
      </dgm:t>
    </dgm:pt>
    <dgm:pt modelId="{7098CABF-9068-4000-A9C6-08CF219E5100}" type="sibTrans" cxnId="{6A5C6173-5A17-4350-84E6-6813E82E7E6D}">
      <dgm:prSet/>
      <dgm:spPr/>
      <dgm:t>
        <a:bodyPr/>
        <a:lstStyle/>
        <a:p>
          <a:endParaRPr lang="ru-RU"/>
        </a:p>
      </dgm:t>
    </dgm:pt>
    <dgm:pt modelId="{C8D10CA8-802D-4E68-8496-C27C22AC0287}">
      <dgm:prSet phldrT="[Текст]" custT="1"/>
      <dgm:spPr>
        <a:solidFill>
          <a:srgbClr val="0070C0"/>
        </a:solidFill>
      </dgm:spPr>
      <dgm:t>
        <a:bodyPr/>
        <a:lstStyle/>
        <a:p>
          <a:r>
            <a:rPr lang="ru-RU" sz="1600" b="1" dirty="0" smtClean="0">
              <a:solidFill>
                <a:schemeClr val="bg1"/>
              </a:solidFill>
            </a:rPr>
            <a:t>НЕНАЛОГОВЫЕ ДОХОДЫ</a:t>
          </a:r>
        </a:p>
        <a:p>
          <a:r>
            <a:rPr lang="ru-RU" sz="1200" b="0" i="1" dirty="0" smtClean="0">
              <a:solidFill>
                <a:schemeClr val="bg1"/>
              </a:solidFill>
            </a:rPr>
            <a:t>(поступления в бюджет от использования имущества , оказания платных услуг, от продажи материальных и нематериальных активов, а также платежи в виде штрафов или иных санкций)</a:t>
          </a:r>
          <a:endParaRPr lang="ru-RU" sz="1200" b="1" dirty="0">
            <a:solidFill>
              <a:schemeClr val="bg1"/>
            </a:solidFill>
          </a:endParaRPr>
        </a:p>
      </dgm:t>
    </dgm:pt>
    <dgm:pt modelId="{4C1C7E5B-719D-4004-89D1-2AA520D3A044}" type="parTrans" cxnId="{96989537-F795-40CD-B77A-521FF055EC86}">
      <dgm:prSet/>
      <dgm:spPr/>
      <dgm:t>
        <a:bodyPr/>
        <a:lstStyle/>
        <a:p>
          <a:endParaRPr lang="ru-RU"/>
        </a:p>
      </dgm:t>
    </dgm:pt>
    <dgm:pt modelId="{945C8EA0-2E33-4011-96EA-6DF5645D20C1}" type="sibTrans" cxnId="{96989537-F795-40CD-B77A-521FF055EC86}">
      <dgm:prSet/>
      <dgm:spPr/>
      <dgm:t>
        <a:bodyPr/>
        <a:lstStyle/>
        <a:p>
          <a:endParaRPr lang="ru-RU"/>
        </a:p>
      </dgm:t>
    </dgm:pt>
    <dgm:pt modelId="{32156B01-AFB6-443B-821E-3A40D704D3F1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ru-RU" sz="1600" b="1" dirty="0" smtClean="0"/>
            <a:t>БЕЗВОЗМЕЗДНЫЕ</a:t>
          </a:r>
          <a:r>
            <a:rPr lang="ru-RU" sz="1600" b="1" baseline="0" dirty="0" smtClean="0"/>
            <a:t> ПОСТУПЛЕНИЯ</a:t>
          </a:r>
        </a:p>
        <a:p>
          <a:r>
            <a:rPr lang="ru-RU" sz="1200" dirty="0" smtClean="0"/>
            <a:t>(финансовая помощь из бюджетов других уровней  в </a:t>
          </a:r>
          <a:r>
            <a:rPr lang="ru-RU" sz="1200" dirty="0" err="1" smtClean="0"/>
            <a:t>т.ч</a:t>
          </a:r>
          <a:r>
            <a:rPr lang="ru-RU" sz="1200" dirty="0" smtClean="0"/>
            <a:t>. межбюджетные трансферты, дотации, субсидии, субвенции)</a:t>
          </a:r>
          <a:endParaRPr lang="ru-RU" sz="1200" dirty="0"/>
        </a:p>
      </dgm:t>
    </dgm:pt>
    <dgm:pt modelId="{F2E294FE-43D9-4805-A8F4-03F6650DC469}" type="parTrans" cxnId="{EBA167F7-5A15-4C5F-BD66-B0EC3F4085EC}">
      <dgm:prSet/>
      <dgm:spPr/>
      <dgm:t>
        <a:bodyPr/>
        <a:lstStyle/>
        <a:p>
          <a:endParaRPr lang="ru-RU"/>
        </a:p>
      </dgm:t>
    </dgm:pt>
    <dgm:pt modelId="{F34806FA-4937-4A2D-814F-A93307BB7C8C}" type="sibTrans" cxnId="{EBA167F7-5A15-4C5F-BD66-B0EC3F4085EC}">
      <dgm:prSet/>
      <dgm:spPr/>
      <dgm:t>
        <a:bodyPr/>
        <a:lstStyle/>
        <a:p>
          <a:endParaRPr lang="ru-RU"/>
        </a:p>
      </dgm:t>
    </dgm:pt>
    <dgm:pt modelId="{7820E8BB-EF0C-492D-BED2-86FFABFF9AB4}" type="pres">
      <dgm:prSet presAssocID="{92214FFF-019E-40AE-AC84-A1A8A5B69B3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CF688D8-9EB9-47E8-B06B-A3DB45C3644C}" type="pres">
      <dgm:prSet presAssocID="{30AFCE05-4763-4565-ACB4-8E9DE79BDE2D}" presName="node" presStyleLbl="node1" presStyleIdx="0" presStyleCnt="3" custScaleX="57181" custScaleY="83614" custLinFactNeighborX="-58" custLinFactNeighborY="-52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1317BE-AE6F-4A91-A07D-D343724486E0}" type="pres">
      <dgm:prSet presAssocID="{7098CABF-9068-4000-A9C6-08CF219E5100}" presName="sibTrans" presStyleCnt="0"/>
      <dgm:spPr/>
    </dgm:pt>
    <dgm:pt modelId="{7900CFD0-847B-482E-8F5C-7183E0C94C54}" type="pres">
      <dgm:prSet presAssocID="{C8D10CA8-802D-4E68-8496-C27C22AC0287}" presName="node" presStyleLbl="node1" presStyleIdx="1" presStyleCnt="3" custScaleX="57053" custScaleY="83592" custLinFactNeighborX="-2928" custLinFactNeighborY="-42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FDB46A-18F5-4DEF-8272-EBE202A46FEA}" type="pres">
      <dgm:prSet presAssocID="{945C8EA0-2E33-4011-96EA-6DF5645D20C1}" presName="sibTrans" presStyleCnt="0"/>
      <dgm:spPr/>
    </dgm:pt>
    <dgm:pt modelId="{37FB0CEF-2711-4D39-8EA0-CC94ABE2E3DC}" type="pres">
      <dgm:prSet presAssocID="{32156B01-AFB6-443B-821E-3A40D704D3F1}" presName="node" presStyleLbl="node1" presStyleIdx="2" presStyleCnt="3" custScaleX="57053" custScaleY="83592" custLinFactNeighborX="-2928" custLinFactNeighborY="-42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517C940-91A6-4A55-8ACD-61449082BCD9}" type="presOf" srcId="{32156B01-AFB6-443B-821E-3A40D704D3F1}" destId="{37FB0CEF-2711-4D39-8EA0-CC94ABE2E3DC}" srcOrd="0" destOrd="0" presId="urn:microsoft.com/office/officeart/2005/8/layout/default#1"/>
    <dgm:cxn modelId="{B3F828AA-3352-4086-AE3F-B2C93A9ABEB4}" type="presOf" srcId="{92214FFF-019E-40AE-AC84-A1A8A5B69B3C}" destId="{7820E8BB-EF0C-492D-BED2-86FFABFF9AB4}" srcOrd="0" destOrd="0" presId="urn:microsoft.com/office/officeart/2005/8/layout/default#1"/>
    <dgm:cxn modelId="{891934B7-C8A8-43D3-99B7-6937635C11C5}" type="presOf" srcId="{30AFCE05-4763-4565-ACB4-8E9DE79BDE2D}" destId="{ECF688D8-9EB9-47E8-B06B-A3DB45C3644C}" srcOrd="0" destOrd="0" presId="urn:microsoft.com/office/officeart/2005/8/layout/default#1"/>
    <dgm:cxn modelId="{904C5F56-F4FA-4D20-AF47-97061A72723F}" type="presOf" srcId="{C8D10CA8-802D-4E68-8496-C27C22AC0287}" destId="{7900CFD0-847B-482E-8F5C-7183E0C94C54}" srcOrd="0" destOrd="0" presId="urn:microsoft.com/office/officeart/2005/8/layout/default#1"/>
    <dgm:cxn modelId="{EBA167F7-5A15-4C5F-BD66-B0EC3F4085EC}" srcId="{92214FFF-019E-40AE-AC84-A1A8A5B69B3C}" destId="{32156B01-AFB6-443B-821E-3A40D704D3F1}" srcOrd="2" destOrd="0" parTransId="{F2E294FE-43D9-4805-A8F4-03F6650DC469}" sibTransId="{F34806FA-4937-4A2D-814F-A93307BB7C8C}"/>
    <dgm:cxn modelId="{6A5C6173-5A17-4350-84E6-6813E82E7E6D}" srcId="{92214FFF-019E-40AE-AC84-A1A8A5B69B3C}" destId="{30AFCE05-4763-4565-ACB4-8E9DE79BDE2D}" srcOrd="0" destOrd="0" parTransId="{901B7D79-0218-4D07-9C5D-2AE14DFB1DC7}" sibTransId="{7098CABF-9068-4000-A9C6-08CF219E5100}"/>
    <dgm:cxn modelId="{96989537-F795-40CD-B77A-521FF055EC86}" srcId="{92214FFF-019E-40AE-AC84-A1A8A5B69B3C}" destId="{C8D10CA8-802D-4E68-8496-C27C22AC0287}" srcOrd="1" destOrd="0" parTransId="{4C1C7E5B-719D-4004-89D1-2AA520D3A044}" sibTransId="{945C8EA0-2E33-4011-96EA-6DF5645D20C1}"/>
    <dgm:cxn modelId="{ECA0246B-7B8F-4558-B7E6-D9C365891469}" type="presParOf" srcId="{7820E8BB-EF0C-492D-BED2-86FFABFF9AB4}" destId="{ECF688D8-9EB9-47E8-B06B-A3DB45C3644C}" srcOrd="0" destOrd="0" presId="urn:microsoft.com/office/officeart/2005/8/layout/default#1"/>
    <dgm:cxn modelId="{E3A35CE2-7B7F-42F5-99D5-124FEC67F4C4}" type="presParOf" srcId="{7820E8BB-EF0C-492D-BED2-86FFABFF9AB4}" destId="{F81317BE-AE6F-4A91-A07D-D343724486E0}" srcOrd="1" destOrd="0" presId="urn:microsoft.com/office/officeart/2005/8/layout/default#1"/>
    <dgm:cxn modelId="{CFE2D777-39E2-44F6-9B50-00ED721870A6}" type="presParOf" srcId="{7820E8BB-EF0C-492D-BED2-86FFABFF9AB4}" destId="{7900CFD0-847B-482E-8F5C-7183E0C94C54}" srcOrd="2" destOrd="0" presId="urn:microsoft.com/office/officeart/2005/8/layout/default#1"/>
    <dgm:cxn modelId="{5524FCBA-DD04-4DE2-B157-3B23FCB1C178}" type="presParOf" srcId="{7820E8BB-EF0C-492D-BED2-86FFABFF9AB4}" destId="{C5FDB46A-18F5-4DEF-8272-EBE202A46FEA}" srcOrd="3" destOrd="0" presId="urn:microsoft.com/office/officeart/2005/8/layout/default#1"/>
    <dgm:cxn modelId="{4F5A303B-A998-4BEC-BC1E-4D84BB4140B3}" type="presParOf" srcId="{7820E8BB-EF0C-492D-BED2-86FFABFF9AB4}" destId="{37FB0CEF-2711-4D39-8EA0-CC94ABE2E3DC}" srcOrd="4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F78079CF-127D-43FB-9043-8190A4D96C3A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B322835-0E54-4527-8439-B0CCC51093AD}">
      <dgm:prSet phldrT="[Текст]" custT="1"/>
      <dgm:spPr>
        <a:solidFill>
          <a:schemeClr val="tx2">
            <a:lumMod val="60000"/>
            <a:lumOff val="40000"/>
          </a:schemeClr>
        </a:solidFill>
        <a:ln w="38100">
          <a:solidFill>
            <a:schemeClr val="bg1"/>
          </a:solidFill>
        </a:ln>
      </dgm:spPr>
      <dgm:t>
        <a:bodyPr/>
        <a:lstStyle/>
        <a:p>
          <a:r>
            <a:rPr lang="ru-RU" sz="1800" b="1" dirty="0" smtClean="0"/>
            <a:t>Зачем формировать и исполнять бюджет по программам ?</a:t>
          </a:r>
          <a:endParaRPr lang="ru-RU" sz="1800" b="1" dirty="0"/>
        </a:p>
      </dgm:t>
    </dgm:pt>
    <dgm:pt modelId="{E3EBFB37-6B36-461A-8947-6E4B92BE1EF5}" type="parTrans" cxnId="{FE532967-6746-4623-BE3F-F0522A533AD3}">
      <dgm:prSet/>
      <dgm:spPr/>
      <dgm:t>
        <a:bodyPr/>
        <a:lstStyle/>
        <a:p>
          <a:endParaRPr lang="ru-RU"/>
        </a:p>
      </dgm:t>
    </dgm:pt>
    <dgm:pt modelId="{35030D03-8716-4174-9FB1-0D0479FCDE29}" type="sibTrans" cxnId="{FE532967-6746-4623-BE3F-F0522A533AD3}">
      <dgm:prSet/>
      <dgm:spPr/>
      <dgm:t>
        <a:bodyPr/>
        <a:lstStyle/>
        <a:p>
          <a:endParaRPr lang="ru-RU"/>
        </a:p>
      </dgm:t>
    </dgm:pt>
    <dgm:pt modelId="{B88AE29B-1761-4F33-B775-0287268094FA}">
      <dgm:prSet phldrT="[Текст]" custT="1"/>
      <dgm:spPr>
        <a:solidFill>
          <a:schemeClr val="accent6">
            <a:lumMod val="75000"/>
          </a:schemeClr>
        </a:solidFill>
        <a:ln w="38100">
          <a:solidFill>
            <a:schemeClr val="bg1"/>
          </a:solidFill>
        </a:ln>
      </dgm:spPr>
      <dgm:t>
        <a:bodyPr/>
        <a:lstStyle/>
        <a:p>
          <a:r>
            <a:rPr lang="ru-RU" sz="1800" dirty="0" smtClean="0"/>
            <a:t>в целях повышения эффективности и результативности бюджетных расходов</a:t>
          </a:r>
          <a:endParaRPr lang="ru-RU" sz="1800" dirty="0"/>
        </a:p>
      </dgm:t>
    </dgm:pt>
    <dgm:pt modelId="{735229B5-1F6D-4D66-BB80-E2A963564A53}" type="parTrans" cxnId="{DE34BDB4-B8D5-42ED-AFDC-086EE13B53FB}">
      <dgm:prSet/>
      <dgm:spPr/>
      <dgm:t>
        <a:bodyPr/>
        <a:lstStyle/>
        <a:p>
          <a:endParaRPr lang="ru-RU"/>
        </a:p>
      </dgm:t>
    </dgm:pt>
    <dgm:pt modelId="{2C519172-1232-4C71-A8F7-B810688CD2DB}" type="sibTrans" cxnId="{DE34BDB4-B8D5-42ED-AFDC-086EE13B53FB}">
      <dgm:prSet/>
      <dgm:spPr/>
      <dgm:t>
        <a:bodyPr/>
        <a:lstStyle/>
        <a:p>
          <a:endParaRPr lang="ru-RU"/>
        </a:p>
      </dgm:t>
    </dgm:pt>
    <dgm:pt modelId="{1FBEEDD3-1D7C-4E32-950C-947A3E7A25BB}">
      <dgm:prSet phldrT="[Текст]" custT="1"/>
      <dgm:spPr>
        <a:solidFill>
          <a:schemeClr val="accent1"/>
        </a:solidFill>
      </dgm:spPr>
      <dgm:t>
        <a:bodyPr/>
        <a:lstStyle/>
        <a:p>
          <a:r>
            <a:rPr lang="ru-RU" sz="1600" dirty="0" smtClean="0"/>
            <a:t>Тесная взаимосвязь между результативностью и объемами бюджетных ассигнований</a:t>
          </a:r>
          <a:endParaRPr lang="ru-RU" sz="1600" dirty="0"/>
        </a:p>
      </dgm:t>
    </dgm:pt>
    <dgm:pt modelId="{EB8DE2BE-BB50-48CB-AC56-00E83928222D}" type="parTrans" cxnId="{8F9B0E36-8216-4A30-A07C-ACC222AE4820}">
      <dgm:prSet/>
      <dgm:spPr/>
      <dgm:t>
        <a:bodyPr/>
        <a:lstStyle/>
        <a:p>
          <a:endParaRPr lang="ru-RU"/>
        </a:p>
      </dgm:t>
    </dgm:pt>
    <dgm:pt modelId="{71DE2F92-7DFB-4223-99F9-D9F0C57F8215}" type="sibTrans" cxnId="{8F9B0E36-8216-4A30-A07C-ACC222AE4820}">
      <dgm:prSet/>
      <dgm:spPr/>
      <dgm:t>
        <a:bodyPr/>
        <a:lstStyle/>
        <a:p>
          <a:endParaRPr lang="ru-RU"/>
        </a:p>
      </dgm:t>
    </dgm:pt>
    <dgm:pt modelId="{3B1AA78A-D6E6-404E-B280-57F90F0A6DDF}">
      <dgm:prSet phldrT="[Текст]" custT="1"/>
      <dgm:spPr>
        <a:solidFill>
          <a:schemeClr val="accent6">
            <a:lumMod val="75000"/>
          </a:schemeClr>
        </a:solidFill>
        <a:ln w="38100">
          <a:solidFill>
            <a:schemeClr val="bg1"/>
          </a:solidFill>
        </a:ln>
      </dgm:spPr>
      <dgm:t>
        <a:bodyPr/>
        <a:lstStyle/>
        <a:p>
          <a:r>
            <a:rPr lang="ru-RU" sz="1800" dirty="0" smtClean="0"/>
            <a:t>Действия и бюджетные средства направлены на достижения заданного результата</a:t>
          </a:r>
          <a:endParaRPr lang="ru-RU" sz="1800" dirty="0"/>
        </a:p>
      </dgm:t>
    </dgm:pt>
    <dgm:pt modelId="{319CF00B-A734-4BFD-9EE9-2ABBBB8A72B9}" type="parTrans" cxnId="{203CD625-4191-472E-8F03-A1F5EE7EC3C0}">
      <dgm:prSet/>
      <dgm:spPr/>
      <dgm:t>
        <a:bodyPr/>
        <a:lstStyle/>
        <a:p>
          <a:endParaRPr lang="ru-RU"/>
        </a:p>
      </dgm:t>
    </dgm:pt>
    <dgm:pt modelId="{B951ED90-B005-4814-AC35-FD0F51A6A8D3}" type="sibTrans" cxnId="{203CD625-4191-472E-8F03-A1F5EE7EC3C0}">
      <dgm:prSet/>
      <dgm:spPr/>
      <dgm:t>
        <a:bodyPr/>
        <a:lstStyle/>
        <a:p>
          <a:endParaRPr lang="ru-RU"/>
        </a:p>
      </dgm:t>
    </dgm:pt>
    <dgm:pt modelId="{B85B0015-C626-4347-933E-C054E3A4E4B2}" type="pres">
      <dgm:prSet presAssocID="{F78079CF-127D-43FB-9043-8190A4D96C3A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C12C385-C594-4E89-AB64-8D6F52AA924F}" type="pres">
      <dgm:prSet presAssocID="{0B322835-0E54-4527-8439-B0CCC51093AD}" presName="roof" presStyleLbl="dkBgShp" presStyleIdx="0" presStyleCnt="2" custLinFactNeighborX="1512" custLinFactNeighborY="-2859"/>
      <dgm:spPr/>
      <dgm:t>
        <a:bodyPr/>
        <a:lstStyle/>
        <a:p>
          <a:endParaRPr lang="ru-RU"/>
        </a:p>
      </dgm:t>
    </dgm:pt>
    <dgm:pt modelId="{5701258D-FDBA-40E7-B1CA-812F21FE70BB}" type="pres">
      <dgm:prSet presAssocID="{0B322835-0E54-4527-8439-B0CCC51093AD}" presName="pillars" presStyleCnt="0"/>
      <dgm:spPr/>
    </dgm:pt>
    <dgm:pt modelId="{7CD81FB3-4751-45FB-A603-A90520A42BD6}" type="pres">
      <dgm:prSet presAssocID="{0B322835-0E54-4527-8439-B0CCC51093AD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801111-6950-4E2C-B6A1-B7214E46FBCE}" type="pres">
      <dgm:prSet presAssocID="{1FBEEDD3-1D7C-4E32-950C-947A3E7A25BB}" presName="pillarX" presStyleLbl="node1" presStyleIdx="1" presStyleCnt="3" custScaleY="127723" custLinFactNeighborX="-1555" custLinFactNeighborY="4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A184E1-B7B8-451E-AF58-B603E7D28E7A}" type="pres">
      <dgm:prSet presAssocID="{3B1AA78A-D6E6-404E-B280-57F90F0A6DDF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A1C883-4ADD-4117-BA8F-AC79E0C6EF13}" type="pres">
      <dgm:prSet presAssocID="{0B322835-0E54-4527-8439-B0CCC51093AD}" presName="base" presStyleLbl="dkBgShp" presStyleIdx="1" presStyleCnt="2" custFlipVert="1" custFlipHor="0" custScaleX="30568" custScaleY="97046" custLinFactNeighborY="12378"/>
      <dgm:spPr>
        <a:noFill/>
      </dgm:spPr>
    </dgm:pt>
  </dgm:ptLst>
  <dgm:cxnLst>
    <dgm:cxn modelId="{0E20AE50-A4F7-44BF-8744-8D720E10C44B}" type="presOf" srcId="{0B322835-0E54-4527-8439-B0CCC51093AD}" destId="{1C12C385-C594-4E89-AB64-8D6F52AA924F}" srcOrd="0" destOrd="0" presId="urn:microsoft.com/office/officeart/2005/8/layout/hList3"/>
    <dgm:cxn modelId="{0EEB5A62-F613-4940-B991-978532F07EAA}" type="presOf" srcId="{1FBEEDD3-1D7C-4E32-950C-947A3E7A25BB}" destId="{B5801111-6950-4E2C-B6A1-B7214E46FBCE}" srcOrd="0" destOrd="0" presId="urn:microsoft.com/office/officeart/2005/8/layout/hList3"/>
    <dgm:cxn modelId="{203CD625-4191-472E-8F03-A1F5EE7EC3C0}" srcId="{0B322835-0E54-4527-8439-B0CCC51093AD}" destId="{3B1AA78A-D6E6-404E-B280-57F90F0A6DDF}" srcOrd="2" destOrd="0" parTransId="{319CF00B-A734-4BFD-9EE9-2ABBBB8A72B9}" sibTransId="{B951ED90-B005-4814-AC35-FD0F51A6A8D3}"/>
    <dgm:cxn modelId="{E39778ED-2975-4AD2-8C58-8145301D6F7F}" type="presOf" srcId="{3B1AA78A-D6E6-404E-B280-57F90F0A6DDF}" destId="{5CA184E1-B7B8-451E-AF58-B603E7D28E7A}" srcOrd="0" destOrd="0" presId="urn:microsoft.com/office/officeart/2005/8/layout/hList3"/>
    <dgm:cxn modelId="{FE532967-6746-4623-BE3F-F0522A533AD3}" srcId="{F78079CF-127D-43FB-9043-8190A4D96C3A}" destId="{0B322835-0E54-4527-8439-B0CCC51093AD}" srcOrd="0" destOrd="0" parTransId="{E3EBFB37-6B36-461A-8947-6E4B92BE1EF5}" sibTransId="{35030D03-8716-4174-9FB1-0D0479FCDE29}"/>
    <dgm:cxn modelId="{DE34BDB4-B8D5-42ED-AFDC-086EE13B53FB}" srcId="{0B322835-0E54-4527-8439-B0CCC51093AD}" destId="{B88AE29B-1761-4F33-B775-0287268094FA}" srcOrd="0" destOrd="0" parTransId="{735229B5-1F6D-4D66-BB80-E2A963564A53}" sibTransId="{2C519172-1232-4C71-A8F7-B810688CD2DB}"/>
    <dgm:cxn modelId="{8F9B0E36-8216-4A30-A07C-ACC222AE4820}" srcId="{0B322835-0E54-4527-8439-B0CCC51093AD}" destId="{1FBEEDD3-1D7C-4E32-950C-947A3E7A25BB}" srcOrd="1" destOrd="0" parTransId="{EB8DE2BE-BB50-48CB-AC56-00E83928222D}" sibTransId="{71DE2F92-7DFB-4223-99F9-D9F0C57F8215}"/>
    <dgm:cxn modelId="{11B468FD-0C3D-41A7-B608-C998C68686E4}" type="presOf" srcId="{F78079CF-127D-43FB-9043-8190A4D96C3A}" destId="{B85B0015-C626-4347-933E-C054E3A4E4B2}" srcOrd="0" destOrd="0" presId="urn:microsoft.com/office/officeart/2005/8/layout/hList3"/>
    <dgm:cxn modelId="{825362DC-B692-46AE-A8D7-DFD82DD534DD}" type="presOf" srcId="{B88AE29B-1761-4F33-B775-0287268094FA}" destId="{7CD81FB3-4751-45FB-A603-A90520A42BD6}" srcOrd="0" destOrd="0" presId="urn:microsoft.com/office/officeart/2005/8/layout/hList3"/>
    <dgm:cxn modelId="{919C682A-FFD6-4D39-8E94-C1D49CBD22FC}" type="presParOf" srcId="{B85B0015-C626-4347-933E-C054E3A4E4B2}" destId="{1C12C385-C594-4E89-AB64-8D6F52AA924F}" srcOrd="0" destOrd="0" presId="urn:microsoft.com/office/officeart/2005/8/layout/hList3"/>
    <dgm:cxn modelId="{92D79233-BEAE-4358-B20C-2582865F7D10}" type="presParOf" srcId="{B85B0015-C626-4347-933E-C054E3A4E4B2}" destId="{5701258D-FDBA-40E7-B1CA-812F21FE70BB}" srcOrd="1" destOrd="0" presId="urn:microsoft.com/office/officeart/2005/8/layout/hList3"/>
    <dgm:cxn modelId="{CCB1F060-A16A-4382-BA16-EE521DCDD2B7}" type="presParOf" srcId="{5701258D-FDBA-40E7-B1CA-812F21FE70BB}" destId="{7CD81FB3-4751-45FB-A603-A90520A42BD6}" srcOrd="0" destOrd="0" presId="urn:microsoft.com/office/officeart/2005/8/layout/hList3"/>
    <dgm:cxn modelId="{43ADF05A-976B-4EFF-B5F7-4A0B19781516}" type="presParOf" srcId="{5701258D-FDBA-40E7-B1CA-812F21FE70BB}" destId="{B5801111-6950-4E2C-B6A1-B7214E46FBCE}" srcOrd="1" destOrd="0" presId="urn:microsoft.com/office/officeart/2005/8/layout/hList3"/>
    <dgm:cxn modelId="{1A86E3DC-7F98-4A18-9CFA-F82C40D48EB4}" type="presParOf" srcId="{5701258D-FDBA-40E7-B1CA-812F21FE70BB}" destId="{5CA184E1-B7B8-451E-AF58-B603E7D28E7A}" srcOrd="2" destOrd="0" presId="urn:microsoft.com/office/officeart/2005/8/layout/hList3"/>
    <dgm:cxn modelId="{01E0A04B-7063-4507-B51D-1B54DEF1A92C}" type="presParOf" srcId="{B85B0015-C626-4347-933E-C054E3A4E4B2}" destId="{C5A1C883-4ADD-4117-BA8F-AC79E0C6EF13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D35378C8-A77C-45DD-8EEF-06D319F3750D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70206E18-C95A-4670-9360-157BF6698285}">
      <dgm:prSet phldrT="[Текст]" custT="1"/>
      <dgm:spPr/>
      <dgm:t>
        <a:bodyPr/>
        <a:lstStyle/>
        <a:p>
          <a:pPr algn="ctr"/>
          <a:r>
            <a:rPr lang="ru-RU" sz="1600" dirty="0" smtClean="0"/>
            <a:t>Муниципальная программа – это документ, определяющий цели и задачи в определенной сфере, способы их достижения, объемы используемых финансовых ресурсов.</a:t>
          </a:r>
          <a:endParaRPr lang="ru-RU" sz="1600" dirty="0"/>
        </a:p>
      </dgm:t>
    </dgm:pt>
    <dgm:pt modelId="{060CA51A-EF43-48E0-B98C-4F699AB3E539}" type="parTrans" cxnId="{B6CFA337-11B8-4110-A2CB-BCAF13D96EC9}">
      <dgm:prSet/>
      <dgm:spPr/>
      <dgm:t>
        <a:bodyPr/>
        <a:lstStyle/>
        <a:p>
          <a:endParaRPr lang="ru-RU"/>
        </a:p>
      </dgm:t>
    </dgm:pt>
    <dgm:pt modelId="{BC79F812-C4AE-4A4B-8C45-A1817226B204}" type="sibTrans" cxnId="{B6CFA337-11B8-4110-A2CB-BCAF13D96EC9}">
      <dgm:prSet/>
      <dgm:spPr/>
      <dgm:t>
        <a:bodyPr/>
        <a:lstStyle/>
        <a:p>
          <a:endParaRPr lang="ru-RU"/>
        </a:p>
      </dgm:t>
    </dgm:pt>
    <dgm:pt modelId="{598CB7E8-B80D-40DF-A0DE-C3A392577C08}" type="pres">
      <dgm:prSet presAssocID="{D35378C8-A77C-45DD-8EEF-06D319F3750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C19E7-AF57-4C2A-BD5A-05B0A19B91EE}" type="pres">
      <dgm:prSet presAssocID="{70206E18-C95A-4670-9360-157BF6698285}" presName="parentText" presStyleLbl="node1" presStyleIdx="0" presStyleCnt="1" custScaleY="71014" custLinFactNeighborX="3746" custLinFactNeighborY="-466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6CFA337-11B8-4110-A2CB-BCAF13D96EC9}" srcId="{D35378C8-A77C-45DD-8EEF-06D319F3750D}" destId="{70206E18-C95A-4670-9360-157BF6698285}" srcOrd="0" destOrd="0" parTransId="{060CA51A-EF43-48E0-B98C-4F699AB3E539}" sibTransId="{BC79F812-C4AE-4A4B-8C45-A1817226B204}"/>
    <dgm:cxn modelId="{D8AAF98A-96B1-469F-BAC3-54960047AB39}" type="presOf" srcId="{D35378C8-A77C-45DD-8EEF-06D319F3750D}" destId="{598CB7E8-B80D-40DF-A0DE-C3A392577C08}" srcOrd="0" destOrd="0" presId="urn:microsoft.com/office/officeart/2005/8/layout/vList2"/>
    <dgm:cxn modelId="{2F1EB419-C600-45CA-BBD7-E9BDC2B3F722}" type="presOf" srcId="{70206E18-C95A-4670-9360-157BF6698285}" destId="{4F3C19E7-AF57-4C2A-BD5A-05B0A19B91EE}" srcOrd="0" destOrd="0" presId="urn:microsoft.com/office/officeart/2005/8/layout/vList2"/>
    <dgm:cxn modelId="{77C6651A-446F-4B18-9099-175BC76AB573}" type="presParOf" srcId="{598CB7E8-B80D-40DF-A0DE-C3A392577C08}" destId="{4F3C19E7-AF57-4C2A-BD5A-05B0A19B91E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8375260E-4A4B-46ED-857D-E99E37CB948A}" type="doc">
      <dgm:prSet loTypeId="urn:microsoft.com/office/officeart/2008/layout/BubblePictureLis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3878DBC-2219-4589-AE63-41EAED2F9177}">
      <dgm:prSet phldrT="[Текст]"/>
      <dgm:spPr/>
      <dgm:t>
        <a:bodyPr/>
        <a:lstStyle/>
        <a:p>
          <a:endParaRPr lang="ru-RU" dirty="0"/>
        </a:p>
      </dgm:t>
    </dgm:pt>
    <dgm:pt modelId="{1C31D0D6-0465-4F4E-98BA-A6B4865899D0}" type="sibTrans" cxnId="{A3FE50A3-9E06-47A9-8B7E-0C9434E9F369}">
      <dgm:prSet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2000" r="-12000"/>
          </a:stretch>
        </a:blipFill>
      </dgm:spPr>
      <dgm:t>
        <a:bodyPr/>
        <a:lstStyle/>
        <a:p>
          <a:endParaRPr lang="ru-RU"/>
        </a:p>
      </dgm:t>
    </dgm:pt>
    <dgm:pt modelId="{7CF1ADE3-DB7E-4CE2-ABDF-5E89C4C18E1C}" type="parTrans" cxnId="{A3FE50A3-9E06-47A9-8B7E-0C9434E9F369}">
      <dgm:prSet/>
      <dgm:spPr/>
      <dgm:t>
        <a:bodyPr/>
        <a:lstStyle/>
        <a:p>
          <a:endParaRPr lang="ru-RU"/>
        </a:p>
      </dgm:t>
    </dgm:pt>
    <dgm:pt modelId="{45827C4B-CE7D-4859-9639-DA2F14BBFB60}" type="pres">
      <dgm:prSet presAssocID="{8375260E-4A4B-46ED-857D-E99E37CB948A}" presName="Name0" presStyleCnt="0">
        <dgm:presLayoutVars>
          <dgm:chMax val="8"/>
          <dgm:chPref val="8"/>
          <dgm:dir/>
        </dgm:presLayoutVars>
      </dgm:prSet>
      <dgm:spPr/>
      <dgm:t>
        <a:bodyPr/>
        <a:lstStyle/>
        <a:p>
          <a:endParaRPr lang="ru-RU"/>
        </a:p>
      </dgm:t>
    </dgm:pt>
    <dgm:pt modelId="{6E0D9D7A-C29B-4166-89CA-75C7CC87FEDA}" type="pres">
      <dgm:prSet presAssocID="{03878DBC-2219-4589-AE63-41EAED2F9177}" presName="parent_text_1" presStyleLbl="revTx" presStyleIdx="0" presStyleCnt="1" custLinFactNeighborX="-2263" custLinFactNeighborY="-764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B3587A-3F0D-4E5F-B6FF-098748C8FD10}" type="pres">
      <dgm:prSet presAssocID="{03878DBC-2219-4589-AE63-41EAED2F9177}" presName="image_accent_1" presStyleCnt="0"/>
      <dgm:spPr/>
    </dgm:pt>
    <dgm:pt modelId="{46EE4AF5-89F9-4F34-9C53-35339FC4EC09}" type="pres">
      <dgm:prSet presAssocID="{03878DBC-2219-4589-AE63-41EAED2F9177}" presName="imageAccentRepeatNode" presStyleLbl="alignNode1" presStyleIdx="0" presStyleCnt="2" custScaleX="187971" custScaleY="178374" custLinFactNeighborX="-40605" custLinFactNeighborY="2774"/>
      <dgm:spPr/>
    </dgm:pt>
    <dgm:pt modelId="{EE658A3E-0816-4F69-A38F-8707C76ECE07}" type="pres">
      <dgm:prSet presAssocID="{03878DBC-2219-4589-AE63-41EAED2F9177}" presName="accent_1" presStyleLbl="alignNode1" presStyleIdx="1" presStyleCnt="2" custLinFactNeighborX="18330" custLinFactNeighborY="16452"/>
      <dgm:spPr>
        <a:noFill/>
        <a:ln>
          <a:noFill/>
        </a:ln>
      </dgm:spPr>
      <dgm:t>
        <a:bodyPr/>
        <a:lstStyle/>
        <a:p>
          <a:endParaRPr lang="ru-RU"/>
        </a:p>
      </dgm:t>
    </dgm:pt>
    <dgm:pt modelId="{796A27FD-062D-459C-8887-2BFE9B6A0B97}" type="pres">
      <dgm:prSet presAssocID="{1C31D0D6-0465-4F4E-98BA-A6B4865899D0}" presName="image_1" presStyleCnt="0"/>
      <dgm:spPr/>
    </dgm:pt>
    <dgm:pt modelId="{993EF328-42D3-4BE9-914D-77FE806FDC11}" type="pres">
      <dgm:prSet presAssocID="{1C31D0D6-0465-4F4E-98BA-A6B4865899D0}" presName="imageRepeatNode" presStyleLbl="fgImgPlace1" presStyleIdx="0" presStyleCnt="1" custScaleX="175353" custScaleY="168517" custLinFactNeighborX="-41727" custLinFactNeighborY="5854"/>
      <dgm:spPr/>
      <dgm:t>
        <a:bodyPr/>
        <a:lstStyle/>
        <a:p>
          <a:endParaRPr lang="ru-RU"/>
        </a:p>
      </dgm:t>
    </dgm:pt>
  </dgm:ptLst>
  <dgm:cxnLst>
    <dgm:cxn modelId="{368E9F6A-8C9C-4270-9EB7-4CC23821E9D6}" type="presOf" srcId="{03878DBC-2219-4589-AE63-41EAED2F9177}" destId="{6E0D9D7A-C29B-4166-89CA-75C7CC87FEDA}" srcOrd="0" destOrd="0" presId="urn:microsoft.com/office/officeart/2008/layout/BubblePictureList"/>
    <dgm:cxn modelId="{A0560D9E-F342-45FB-9423-0C558EC462BB}" type="presOf" srcId="{8375260E-4A4B-46ED-857D-E99E37CB948A}" destId="{45827C4B-CE7D-4859-9639-DA2F14BBFB60}" srcOrd="0" destOrd="0" presId="urn:microsoft.com/office/officeart/2008/layout/BubblePictureList"/>
    <dgm:cxn modelId="{54F32DAC-9A9F-466A-8D82-CE406CD45218}" type="presOf" srcId="{1C31D0D6-0465-4F4E-98BA-A6B4865899D0}" destId="{993EF328-42D3-4BE9-914D-77FE806FDC11}" srcOrd="0" destOrd="0" presId="urn:microsoft.com/office/officeart/2008/layout/BubblePictureList"/>
    <dgm:cxn modelId="{A3FE50A3-9E06-47A9-8B7E-0C9434E9F369}" srcId="{8375260E-4A4B-46ED-857D-E99E37CB948A}" destId="{03878DBC-2219-4589-AE63-41EAED2F9177}" srcOrd="0" destOrd="0" parTransId="{7CF1ADE3-DB7E-4CE2-ABDF-5E89C4C18E1C}" sibTransId="{1C31D0D6-0465-4F4E-98BA-A6B4865899D0}"/>
    <dgm:cxn modelId="{F1BC5E84-8CF7-46D7-A1EC-5254956252D0}" type="presParOf" srcId="{45827C4B-CE7D-4859-9639-DA2F14BBFB60}" destId="{6E0D9D7A-C29B-4166-89CA-75C7CC87FEDA}" srcOrd="0" destOrd="0" presId="urn:microsoft.com/office/officeart/2008/layout/BubblePictureList"/>
    <dgm:cxn modelId="{3299EC99-4C2B-450F-908F-76890978B5E0}" type="presParOf" srcId="{45827C4B-CE7D-4859-9639-DA2F14BBFB60}" destId="{06B3587A-3F0D-4E5F-B6FF-098748C8FD10}" srcOrd="1" destOrd="0" presId="urn:microsoft.com/office/officeart/2008/layout/BubblePictureList"/>
    <dgm:cxn modelId="{3F0ED8B0-CD53-449A-ADEE-8814F9319E8E}" type="presParOf" srcId="{06B3587A-3F0D-4E5F-B6FF-098748C8FD10}" destId="{46EE4AF5-89F9-4F34-9C53-35339FC4EC09}" srcOrd="0" destOrd="0" presId="urn:microsoft.com/office/officeart/2008/layout/BubblePictureList"/>
    <dgm:cxn modelId="{DFC8DC25-87ED-4E7D-9A8D-DE6887604644}" type="presParOf" srcId="{45827C4B-CE7D-4859-9639-DA2F14BBFB60}" destId="{EE658A3E-0816-4F69-A38F-8707C76ECE07}" srcOrd="2" destOrd="0" presId="urn:microsoft.com/office/officeart/2008/layout/BubblePictureList"/>
    <dgm:cxn modelId="{DB215B4D-CB6E-4B04-A9C7-A24FB3A3BB85}" type="presParOf" srcId="{45827C4B-CE7D-4859-9639-DA2F14BBFB60}" destId="{796A27FD-062D-459C-8887-2BFE9B6A0B97}" srcOrd="3" destOrd="0" presId="urn:microsoft.com/office/officeart/2008/layout/BubblePictureList"/>
    <dgm:cxn modelId="{8DF403FC-3B5B-433F-A780-1B825B0FDE0C}" type="presParOf" srcId="{796A27FD-062D-459C-8887-2BFE9B6A0B97}" destId="{993EF328-42D3-4BE9-914D-77FE806FDC11}" srcOrd="0" destOrd="0" presId="urn:microsoft.com/office/officeart/2008/layout/BubblePicture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85DE13-844F-4068-AACA-F8F0223332E0}">
      <dsp:nvSpPr>
        <dsp:cNvPr id="0" name=""/>
        <dsp:cNvSpPr/>
      </dsp:nvSpPr>
      <dsp:spPr>
        <a:xfrm>
          <a:off x="0" y="65020"/>
          <a:ext cx="1814601" cy="115227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FE10644-A796-42B1-A643-2103D16E8923}">
      <dsp:nvSpPr>
        <dsp:cNvPr id="0" name=""/>
        <dsp:cNvSpPr/>
      </dsp:nvSpPr>
      <dsp:spPr>
        <a:xfrm>
          <a:off x="201622" y="256561"/>
          <a:ext cx="1814601" cy="11522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dirty="0" smtClean="0"/>
            <a:t>бюджет</a:t>
          </a:r>
          <a:endParaRPr lang="ru-RU" sz="3400" kern="1200" dirty="0"/>
        </a:p>
      </dsp:txBody>
      <dsp:txXfrm>
        <a:off x="235371" y="290310"/>
        <a:ext cx="1747103" cy="10847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088A09-0E35-4246-A85B-64F55BC17AD4}">
      <dsp:nvSpPr>
        <dsp:cNvPr id="0" name=""/>
        <dsp:cNvSpPr/>
      </dsp:nvSpPr>
      <dsp:spPr>
        <a:xfrm>
          <a:off x="189245" y="155808"/>
          <a:ext cx="1633141" cy="163314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Помогает формировать доходную часть бюджета</a:t>
          </a:r>
          <a:endParaRPr lang="ru-RU" sz="1500" kern="1200" dirty="0"/>
        </a:p>
      </dsp:txBody>
      <dsp:txXfrm>
        <a:off x="432272" y="398835"/>
        <a:ext cx="1147087" cy="114708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D731C1-A31E-4B2D-B685-F168A796117C}">
      <dsp:nvSpPr>
        <dsp:cNvPr id="0" name=""/>
        <dsp:cNvSpPr/>
      </dsp:nvSpPr>
      <dsp:spPr>
        <a:xfrm>
          <a:off x="98752" y="61903"/>
          <a:ext cx="1633141" cy="163314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Получает социальные гарантии - расходная часть бюджета </a:t>
          </a:r>
          <a:endParaRPr lang="ru-RU" sz="1500" kern="1200" dirty="0"/>
        </a:p>
      </dsp:txBody>
      <dsp:txXfrm>
        <a:off x="341779" y="304930"/>
        <a:ext cx="1147087" cy="114708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BF1799-6CE2-434C-AB66-337055A5E763}">
      <dsp:nvSpPr>
        <dsp:cNvPr id="0" name=""/>
        <dsp:cNvSpPr/>
      </dsp:nvSpPr>
      <dsp:spPr>
        <a:xfrm rot="5400000">
          <a:off x="-184818" y="184818"/>
          <a:ext cx="1232123" cy="862486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b="1" kern="1200" dirty="0" smtClean="0"/>
        </a:p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Налог на доходы физ.лиц</a:t>
          </a:r>
        </a:p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700" b="1" kern="1200" dirty="0" smtClean="0"/>
            <a:t>НК РФ  глава 23</a:t>
          </a:r>
          <a:endParaRPr lang="ru-RU" sz="700" b="1" kern="1200" dirty="0"/>
        </a:p>
      </dsp:txBody>
      <dsp:txXfrm rot="-5400000">
        <a:off x="1" y="431242"/>
        <a:ext cx="862486" cy="369637"/>
      </dsp:txXfrm>
    </dsp:sp>
    <dsp:sp modelId="{193B6B50-D7AE-4DC2-B47B-2ECFEE51C37F}">
      <dsp:nvSpPr>
        <dsp:cNvPr id="0" name=""/>
        <dsp:cNvSpPr/>
      </dsp:nvSpPr>
      <dsp:spPr>
        <a:xfrm rot="5400000">
          <a:off x="3234948" y="-2369224"/>
          <a:ext cx="801301" cy="554622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5715" rIns="5715" bIns="571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Основная ставка налога  </a:t>
          </a:r>
          <a:r>
            <a:rPr lang="ru-RU" sz="900" b="1" kern="1200" dirty="0" smtClean="0"/>
            <a:t>13%, </a:t>
          </a:r>
          <a:r>
            <a:rPr lang="ru-RU" sz="900" kern="1200" dirty="0" smtClean="0"/>
            <a:t>в отдельных случаях: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b="1" kern="1200" dirty="0" smtClean="0"/>
            <a:t>9% </a:t>
          </a:r>
          <a:r>
            <a:rPr lang="ru-RU" sz="900" kern="1200" dirty="0" smtClean="0"/>
            <a:t>- в отношении доходов от долевого участия в виде дивидендов;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b="1" kern="1200" dirty="0" smtClean="0"/>
            <a:t>30% </a:t>
          </a:r>
          <a:r>
            <a:rPr lang="ru-RU" sz="900" kern="1200" dirty="0" smtClean="0"/>
            <a:t>- в отношении доходов, полученных  физ.лицами – иностранными гражданами;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b="1" kern="1200" dirty="0" smtClean="0"/>
            <a:t>35% </a:t>
          </a:r>
          <a:r>
            <a:rPr lang="ru-RU" sz="900" kern="1200" dirty="0" smtClean="0"/>
            <a:t>- в отношении стоимости выигрышей и призов.</a:t>
          </a:r>
          <a:endParaRPr lang="ru-RU" sz="900" kern="1200" dirty="0"/>
        </a:p>
      </dsp:txBody>
      <dsp:txXfrm rot="-5400000">
        <a:off x="862486" y="42354"/>
        <a:ext cx="5507109" cy="723069"/>
      </dsp:txXfrm>
    </dsp:sp>
    <dsp:sp modelId="{59CB4AFF-FF7F-4184-B82C-6DCC54F5FF20}">
      <dsp:nvSpPr>
        <dsp:cNvPr id="0" name=""/>
        <dsp:cNvSpPr/>
      </dsp:nvSpPr>
      <dsp:spPr>
        <a:xfrm rot="5400000">
          <a:off x="-184818" y="1273325"/>
          <a:ext cx="1232123" cy="862486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 </a:t>
          </a:r>
        </a:p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Налог на имущество физ.лиц</a:t>
          </a:r>
        </a:p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700" b="1" kern="1200" dirty="0" smtClean="0"/>
            <a:t>НК РФ глава 32</a:t>
          </a:r>
          <a:endParaRPr lang="ru-RU" sz="700" b="1" kern="1200" dirty="0"/>
        </a:p>
      </dsp:txBody>
      <dsp:txXfrm rot="-5400000">
        <a:off x="1" y="1519749"/>
        <a:ext cx="862486" cy="369637"/>
      </dsp:txXfrm>
    </dsp:sp>
    <dsp:sp modelId="{A3D8633F-5D70-4C45-BB4F-918D6EECEF58}">
      <dsp:nvSpPr>
        <dsp:cNvPr id="0" name=""/>
        <dsp:cNvSpPr/>
      </dsp:nvSpPr>
      <dsp:spPr>
        <a:xfrm rot="5400000">
          <a:off x="3235159" y="-1284165"/>
          <a:ext cx="800880" cy="554622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5715" rIns="5715" bIns="571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b="1" kern="1200" dirty="0" smtClean="0"/>
            <a:t>0,3% </a:t>
          </a:r>
          <a:r>
            <a:rPr lang="ru-RU" sz="900" kern="1200" dirty="0" smtClean="0"/>
            <a:t>- в отношении жилых домов, жилых помещений, жилых квартир, жилых комнат, гаражей и машино-мест, хозяйственных строений, площадь которых не превышает 50 квадратных метров;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b="1" kern="1200" dirty="0" smtClean="0"/>
            <a:t>2,0% </a:t>
          </a:r>
          <a:r>
            <a:rPr lang="ru-RU" sz="900" kern="1200" dirty="0" smtClean="0"/>
            <a:t>- в отношении объектов налогообложения, включенных в перечень, определяемый в соответствии с п.7 ст.378.2 НК РФ, в отношении объектов налогообложения, предусмотренных  абзацем вторым п.10 ст.378.2;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b="1" kern="1200" dirty="0" smtClean="0"/>
            <a:t>0,5% </a:t>
          </a:r>
          <a:r>
            <a:rPr lang="ru-RU" sz="900" kern="1200" dirty="0" smtClean="0"/>
            <a:t>- в отношении прочих объектов налогообложения.</a:t>
          </a:r>
          <a:endParaRPr lang="ru-RU" sz="900" kern="1200" dirty="0"/>
        </a:p>
      </dsp:txBody>
      <dsp:txXfrm rot="-5400000">
        <a:off x="862487" y="1127603"/>
        <a:ext cx="5507129" cy="722688"/>
      </dsp:txXfrm>
    </dsp:sp>
    <dsp:sp modelId="{DF48A146-96BA-4B7C-8CBF-3C5B244E8E8C}">
      <dsp:nvSpPr>
        <dsp:cNvPr id="0" name=""/>
        <dsp:cNvSpPr/>
      </dsp:nvSpPr>
      <dsp:spPr>
        <a:xfrm rot="5400000">
          <a:off x="-184818" y="2358594"/>
          <a:ext cx="1232123" cy="862486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Туристический налог</a:t>
          </a:r>
        </a:p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700" b="1" kern="1200" dirty="0" smtClean="0"/>
            <a:t>НК РФ глава 33.1</a:t>
          </a:r>
          <a:endParaRPr lang="ru-RU" sz="700" b="1" kern="1200" dirty="0"/>
        </a:p>
      </dsp:txBody>
      <dsp:txXfrm rot="-5400000">
        <a:off x="1" y="2605018"/>
        <a:ext cx="862486" cy="369637"/>
      </dsp:txXfrm>
    </dsp:sp>
    <dsp:sp modelId="{A1E51D0B-424C-4886-8B68-3B50C2B9FE11}">
      <dsp:nvSpPr>
        <dsp:cNvPr id="0" name=""/>
        <dsp:cNvSpPr/>
      </dsp:nvSpPr>
      <dsp:spPr>
        <a:xfrm rot="5400000">
          <a:off x="3235159" y="-198896"/>
          <a:ext cx="800880" cy="554622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5715" rIns="5715" bIns="571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Налоговые ставки устанавливаются нормативными правовыми актами представительных органов муниципальных образований в размерах, не превышающих в 2025 году 1 процента, в 2026 году – 2 процентов, в 2027 году – 3 процентов, в 2028 году – 4 процентов, начиная с 2029 года – 5 процентов от налоговой базы. Налоговые ставки могут быть дифференцированы с учетом сезонности и (или) категории средства размещения.</a:t>
          </a:r>
          <a:endParaRPr lang="ru-RU" sz="900" kern="1200" dirty="0"/>
        </a:p>
      </dsp:txBody>
      <dsp:txXfrm rot="-5400000">
        <a:off x="862487" y="2212872"/>
        <a:ext cx="5507129" cy="722688"/>
      </dsp:txXfrm>
    </dsp:sp>
    <dsp:sp modelId="{04C0A247-A35E-4DE6-9D32-3B3204AEE93C}">
      <dsp:nvSpPr>
        <dsp:cNvPr id="0" name=""/>
        <dsp:cNvSpPr/>
      </dsp:nvSpPr>
      <dsp:spPr>
        <a:xfrm rot="5400000">
          <a:off x="-184818" y="3443863"/>
          <a:ext cx="1232123" cy="862486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 Земельный налог </a:t>
          </a:r>
        </a:p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700" b="1" kern="1200" dirty="0" smtClean="0"/>
            <a:t>НК РФ глава 31</a:t>
          </a:r>
          <a:endParaRPr lang="ru-RU" sz="700" b="1" kern="1200" dirty="0"/>
        </a:p>
      </dsp:txBody>
      <dsp:txXfrm rot="-5400000">
        <a:off x="1" y="3690287"/>
        <a:ext cx="862486" cy="369637"/>
      </dsp:txXfrm>
    </dsp:sp>
    <dsp:sp modelId="{B7697D32-8DAE-43FD-8430-A4B19F510F1D}">
      <dsp:nvSpPr>
        <dsp:cNvPr id="0" name=""/>
        <dsp:cNvSpPr/>
      </dsp:nvSpPr>
      <dsp:spPr>
        <a:xfrm rot="5400000">
          <a:off x="3235159" y="886372"/>
          <a:ext cx="800880" cy="554622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5715" rIns="5715" bIns="571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b="1" kern="1200" dirty="0" smtClean="0"/>
            <a:t>0,3% </a:t>
          </a:r>
          <a:r>
            <a:rPr lang="ru-RU" sz="900" kern="1200" dirty="0" smtClean="0"/>
            <a:t>- от кадастровой стоимости участка в отношении земельных участков, занятых жилищным фондом – домами индивидуальной жилой застройки, не используемые в предпринимательской деятельности;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b="1" kern="1200" dirty="0" smtClean="0"/>
            <a:t>1,5% </a:t>
          </a:r>
          <a:r>
            <a:rPr lang="ru-RU" sz="900" kern="1200" dirty="0" smtClean="0"/>
            <a:t>- в отношении прочих земельных участков. </a:t>
          </a:r>
          <a:endParaRPr lang="ru-RU" sz="900" kern="1200" dirty="0"/>
        </a:p>
      </dsp:txBody>
      <dsp:txXfrm rot="-5400000">
        <a:off x="862487" y="3298140"/>
        <a:ext cx="5507129" cy="72268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BA82C7-1190-4E75-91F6-5D8663548F2B}">
      <dsp:nvSpPr>
        <dsp:cNvPr id="0" name=""/>
        <dsp:cNvSpPr/>
      </dsp:nvSpPr>
      <dsp:spPr>
        <a:xfrm>
          <a:off x="1196763" y="0"/>
          <a:ext cx="4137323" cy="4137323"/>
        </a:xfrm>
        <a:prstGeom prst="triangle">
          <a:avLst/>
        </a:prstGeom>
        <a:solidFill>
          <a:schemeClr val="accent3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1B675E1-06B3-4CCE-8E08-3858717E4BCB}">
      <dsp:nvSpPr>
        <dsp:cNvPr id="0" name=""/>
        <dsp:cNvSpPr/>
      </dsp:nvSpPr>
      <dsp:spPr>
        <a:xfrm>
          <a:off x="4467156" y="432049"/>
          <a:ext cx="2689259" cy="97938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Публичные обсуждения муниципальных программ Печенгского муниципального округа (размещаются на сайте органа власти)</a:t>
          </a:r>
          <a:endParaRPr lang="ru-RU" sz="1100" kern="1200" dirty="0"/>
        </a:p>
      </dsp:txBody>
      <dsp:txXfrm>
        <a:off x="4514965" y="479858"/>
        <a:ext cx="2593641" cy="883763"/>
      </dsp:txXfrm>
    </dsp:sp>
    <dsp:sp modelId="{426E4715-8EF4-4E75-B72F-9A32603A9C3F}">
      <dsp:nvSpPr>
        <dsp:cNvPr id="0" name=""/>
        <dsp:cNvSpPr/>
      </dsp:nvSpPr>
      <dsp:spPr>
        <a:xfrm>
          <a:off x="3459046" y="1714399"/>
          <a:ext cx="3753749" cy="97938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Публичные слушания проекта Решения Совета депутатов </a:t>
          </a:r>
          <a:r>
            <a:rPr lang="ru-RU" sz="1100" kern="1200" dirty="0" err="1" smtClean="0"/>
            <a:t>Печенгского</a:t>
          </a:r>
          <a:r>
            <a:rPr lang="ru-RU" sz="1100" kern="1200" dirty="0" smtClean="0"/>
            <a:t> муниципального округа о бюджете округа на очередной финансовый год (проходят в Совете депутатов ежегодно в декабре)</a:t>
          </a:r>
          <a:endParaRPr lang="ru-RU" sz="1100" kern="1200" dirty="0"/>
        </a:p>
      </dsp:txBody>
      <dsp:txXfrm>
        <a:off x="3506855" y="1762208"/>
        <a:ext cx="3658131" cy="883763"/>
      </dsp:txXfrm>
    </dsp:sp>
    <dsp:sp modelId="{6580AB6E-532D-4112-BA59-49615366109F}">
      <dsp:nvSpPr>
        <dsp:cNvPr id="0" name=""/>
        <dsp:cNvSpPr/>
      </dsp:nvSpPr>
      <dsp:spPr>
        <a:xfrm>
          <a:off x="2781003" y="3024332"/>
          <a:ext cx="4526911" cy="97938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Публичные слушания по проекту Решения Печенгского муниципального округа об исполнении бюджета округа (проходят в Совете депутатов ежегодно в мае-июне)</a:t>
          </a:r>
          <a:endParaRPr lang="ru-RU" sz="1100" kern="1200" dirty="0"/>
        </a:p>
      </dsp:txBody>
      <dsp:txXfrm>
        <a:off x="2828812" y="3072141"/>
        <a:ext cx="4431293" cy="88376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AFF261-987D-45A5-9204-96749DDD08AA}">
      <dsp:nvSpPr>
        <dsp:cNvPr id="0" name=""/>
        <dsp:cNvSpPr/>
      </dsp:nvSpPr>
      <dsp:spPr>
        <a:xfrm>
          <a:off x="0" y="47"/>
          <a:ext cx="6120680" cy="1008017"/>
        </a:xfrm>
        <a:prstGeom prst="round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Бюджет</a:t>
          </a:r>
          <a:r>
            <a:rPr lang="ru-RU" sz="1300" b="1" kern="1200" dirty="0" smtClean="0"/>
            <a:t>  </a:t>
          </a:r>
          <a:r>
            <a:rPr lang="ru-RU" sz="1300" kern="1200" dirty="0" smtClean="0"/>
            <a:t>(от старонормандского </a:t>
          </a:r>
          <a:r>
            <a:rPr lang="ru-RU" sz="1300" i="1" kern="1200" dirty="0" err="1" smtClean="0"/>
            <a:t>bougette</a:t>
          </a:r>
          <a:r>
            <a:rPr lang="ru-RU" sz="1300" kern="1200" dirty="0" smtClean="0"/>
            <a:t> — кошель, сумка, кожаный мешок) —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</a:t>
          </a:r>
          <a:endParaRPr lang="ru-RU" sz="1300" kern="1200" dirty="0"/>
        </a:p>
      </dsp:txBody>
      <dsp:txXfrm>
        <a:off x="49207" y="49254"/>
        <a:ext cx="6022266" cy="90960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408C47-5364-4583-B47B-C2C13191C580}">
      <dsp:nvSpPr>
        <dsp:cNvPr id="0" name=""/>
        <dsp:cNvSpPr/>
      </dsp:nvSpPr>
      <dsp:spPr>
        <a:xfrm>
          <a:off x="34133" y="0"/>
          <a:ext cx="1569660" cy="1569660"/>
        </a:xfrm>
        <a:prstGeom prst="ellipse">
          <a:avLst/>
        </a:prstGeom>
        <a:solidFill>
          <a:schemeClr val="accent6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Доходы бюджета</a:t>
          </a:r>
          <a:r>
            <a:rPr lang="ru-RU" sz="1400" kern="1200" dirty="0" smtClean="0"/>
            <a:t>  </a:t>
          </a:r>
          <a:r>
            <a:rPr lang="ru-RU" sz="1300" kern="1200" dirty="0" smtClean="0"/>
            <a:t>- </a:t>
          </a:r>
          <a:r>
            <a:rPr lang="ru-RU" sz="1200" kern="1200" dirty="0" smtClean="0"/>
            <a:t>поступающие в бюджет денежные средства </a:t>
          </a:r>
          <a:endParaRPr lang="ru-RU" sz="1200" kern="1200" dirty="0"/>
        </a:p>
      </dsp:txBody>
      <dsp:txXfrm>
        <a:off x="264004" y="229871"/>
        <a:ext cx="1109918" cy="110991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196355-B7ED-42B9-A881-F0C259079B02}">
      <dsp:nvSpPr>
        <dsp:cNvPr id="0" name=""/>
        <dsp:cNvSpPr/>
      </dsp:nvSpPr>
      <dsp:spPr>
        <a:xfrm>
          <a:off x="34133" y="0"/>
          <a:ext cx="1569660" cy="1569660"/>
        </a:xfrm>
        <a:prstGeom prst="ellipse">
          <a:avLst/>
        </a:prstGeom>
        <a:solidFill>
          <a:schemeClr val="accent6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Расходы бюджета  </a:t>
          </a:r>
          <a:r>
            <a:rPr lang="ru-RU" sz="1200" b="1" kern="1200" dirty="0" smtClean="0"/>
            <a:t>- </a:t>
          </a:r>
          <a:r>
            <a:rPr lang="ru-RU" sz="1200" kern="1200" dirty="0" smtClean="0"/>
            <a:t>выплачиваемые из бюджета денежные средства </a:t>
          </a:r>
          <a:endParaRPr lang="ru-RU" sz="1200" kern="1200" dirty="0"/>
        </a:p>
      </dsp:txBody>
      <dsp:txXfrm>
        <a:off x="264004" y="229871"/>
        <a:ext cx="1109918" cy="110991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C6E53E-FC19-4EAF-B182-A7CA2E29FC5F}">
      <dsp:nvSpPr>
        <dsp:cNvPr id="0" name=""/>
        <dsp:cNvSpPr/>
      </dsp:nvSpPr>
      <dsp:spPr>
        <a:xfrm>
          <a:off x="0" y="1087"/>
          <a:ext cx="2445585" cy="41244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Дефицит</a:t>
          </a:r>
          <a:r>
            <a:rPr lang="ru-RU" sz="1000" kern="1200" dirty="0" smtClean="0"/>
            <a:t> – </a:t>
          </a:r>
        </a:p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расходы превышают доходы </a:t>
          </a:r>
          <a:endParaRPr lang="ru-RU" sz="1000" kern="1200" dirty="0"/>
        </a:p>
      </dsp:txBody>
      <dsp:txXfrm>
        <a:off x="12080" y="13167"/>
        <a:ext cx="2421425" cy="388285"/>
      </dsp:txXfrm>
    </dsp:sp>
    <dsp:sp modelId="{4784BD51-0E9B-4FE6-9B50-7020AE8AEB11}">
      <dsp:nvSpPr>
        <dsp:cNvPr id="0" name=""/>
        <dsp:cNvSpPr/>
      </dsp:nvSpPr>
      <dsp:spPr>
        <a:xfrm rot="5400000">
          <a:off x="1040621" y="437822"/>
          <a:ext cx="364342" cy="43721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 rot="-5400000">
        <a:off x="1091629" y="474257"/>
        <a:ext cx="262327" cy="255039"/>
      </dsp:txXfrm>
    </dsp:sp>
    <dsp:sp modelId="{B17EFC9C-A932-4806-8B7A-7D55457A9366}">
      <dsp:nvSpPr>
        <dsp:cNvPr id="0" name=""/>
        <dsp:cNvSpPr/>
      </dsp:nvSpPr>
      <dsp:spPr>
        <a:xfrm>
          <a:off x="0" y="899323"/>
          <a:ext cx="2445585" cy="12598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При превышении расходов над доходами принимается решение об источниках покрытия дефицита, например использование имеющихся накоплений, остатков или взять кредит</a:t>
          </a:r>
          <a:endParaRPr lang="ru-RU" sz="1100" kern="1200" dirty="0"/>
        </a:p>
      </dsp:txBody>
      <dsp:txXfrm>
        <a:off x="36899" y="936222"/>
        <a:ext cx="2371787" cy="118603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C6E53E-FC19-4EAF-B182-A7CA2E29FC5F}">
      <dsp:nvSpPr>
        <dsp:cNvPr id="0" name=""/>
        <dsp:cNvSpPr/>
      </dsp:nvSpPr>
      <dsp:spPr>
        <a:xfrm>
          <a:off x="0" y="0"/>
          <a:ext cx="2445585" cy="41244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Профицит</a:t>
          </a:r>
          <a:r>
            <a:rPr lang="ru-RU" sz="1000" kern="1200" dirty="0" smtClean="0"/>
            <a:t>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– доходы превышают расходы</a:t>
          </a:r>
          <a:endParaRPr lang="ru-RU" sz="1000" kern="1200" dirty="0"/>
        </a:p>
      </dsp:txBody>
      <dsp:txXfrm>
        <a:off x="12080" y="12080"/>
        <a:ext cx="2421425" cy="388285"/>
      </dsp:txXfrm>
    </dsp:sp>
    <dsp:sp modelId="{4784BD51-0E9B-4FE6-9B50-7020AE8AEB11}">
      <dsp:nvSpPr>
        <dsp:cNvPr id="0" name=""/>
        <dsp:cNvSpPr/>
      </dsp:nvSpPr>
      <dsp:spPr>
        <a:xfrm rot="5400000">
          <a:off x="1040213" y="437278"/>
          <a:ext cx="365158" cy="43721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/>
        </a:p>
      </dsp:txBody>
      <dsp:txXfrm rot="-5400000">
        <a:off x="1091629" y="473305"/>
        <a:ext cx="262327" cy="255611"/>
      </dsp:txXfrm>
    </dsp:sp>
    <dsp:sp modelId="{B17EFC9C-A932-4806-8B7A-7D55457A9366}">
      <dsp:nvSpPr>
        <dsp:cNvPr id="0" name=""/>
        <dsp:cNvSpPr/>
      </dsp:nvSpPr>
      <dsp:spPr>
        <a:xfrm>
          <a:off x="0" y="899323"/>
          <a:ext cx="2445585" cy="12598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При превышении доходов над расходами принимается решение как их использовать, например, накапливать резервы или погашать кредит</a:t>
          </a:r>
          <a:endParaRPr lang="ru-RU" sz="1300" kern="1200" dirty="0"/>
        </a:p>
      </dsp:txBody>
      <dsp:txXfrm>
        <a:off x="36899" y="936222"/>
        <a:ext cx="2371787" cy="118603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B48D60-C141-41F9-8A88-0ABB830BE3F2}">
      <dsp:nvSpPr>
        <dsp:cNvPr id="0" name=""/>
        <dsp:cNvSpPr/>
      </dsp:nvSpPr>
      <dsp:spPr>
        <a:xfrm>
          <a:off x="0" y="136"/>
          <a:ext cx="6762838" cy="287894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       Глава Печенгского муниципального округа </a:t>
          </a:r>
          <a:endParaRPr lang="ru-RU" sz="1400" kern="1200" dirty="0"/>
        </a:p>
      </dsp:txBody>
      <dsp:txXfrm>
        <a:off x="14054" y="14190"/>
        <a:ext cx="6734730" cy="25978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3DDE9E-59B0-4E12-AF4D-2CB50AAC0F22}">
      <dsp:nvSpPr>
        <dsp:cNvPr id="0" name=""/>
        <dsp:cNvSpPr/>
      </dsp:nvSpPr>
      <dsp:spPr>
        <a:xfrm>
          <a:off x="0" y="215"/>
          <a:ext cx="6696744" cy="2878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        </a:t>
          </a:r>
          <a:r>
            <a:rPr lang="ru-RU" sz="1400" kern="1200" dirty="0" smtClean="0"/>
            <a:t>Совет депутатов Печенгского муниципального округа </a:t>
          </a:r>
          <a:endParaRPr lang="ru-RU" sz="1400" kern="1200" dirty="0"/>
        </a:p>
      </dsp:txBody>
      <dsp:txXfrm>
        <a:off x="14050" y="14265"/>
        <a:ext cx="6668644" cy="259715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19CAE-4198-4B13-9B33-966E49F2BD43}">
      <dsp:nvSpPr>
        <dsp:cNvPr id="0" name=""/>
        <dsp:cNvSpPr/>
      </dsp:nvSpPr>
      <dsp:spPr>
        <a:xfrm>
          <a:off x="0" y="90"/>
          <a:ext cx="6585285" cy="287941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        Главные администраторы доходов бюджетных средств</a:t>
          </a:r>
          <a:endParaRPr lang="ru-RU" sz="1400" kern="1200" dirty="0"/>
        </a:p>
      </dsp:txBody>
      <dsp:txXfrm>
        <a:off x="14056" y="14146"/>
        <a:ext cx="6557173" cy="259829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3DDE9E-59B0-4E12-AF4D-2CB50AAC0F22}">
      <dsp:nvSpPr>
        <dsp:cNvPr id="0" name=""/>
        <dsp:cNvSpPr/>
      </dsp:nvSpPr>
      <dsp:spPr>
        <a:xfrm>
          <a:off x="0" y="101"/>
          <a:ext cx="6696744" cy="2879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        Главные администраторы источников финансирования дефицита бюджетных средств</a:t>
          </a:r>
          <a:endParaRPr lang="ru-RU" sz="1400" kern="1200" dirty="0"/>
        </a:p>
      </dsp:txBody>
      <dsp:txXfrm>
        <a:off x="14056" y="14157"/>
        <a:ext cx="6668632" cy="259817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19CAE-4198-4B13-9B33-966E49F2BD43}">
      <dsp:nvSpPr>
        <dsp:cNvPr id="0" name=""/>
        <dsp:cNvSpPr/>
      </dsp:nvSpPr>
      <dsp:spPr>
        <a:xfrm>
          <a:off x="0" y="90"/>
          <a:ext cx="6585285" cy="287941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        Получатели бюджетных средств </a:t>
          </a:r>
          <a:endParaRPr lang="ru-RU" sz="1400" kern="1200" dirty="0"/>
        </a:p>
      </dsp:txBody>
      <dsp:txXfrm>
        <a:off x="14056" y="14146"/>
        <a:ext cx="6557173" cy="259829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B48D60-C141-41F9-8A88-0ABB830BE3F2}">
      <dsp:nvSpPr>
        <dsp:cNvPr id="0" name=""/>
        <dsp:cNvSpPr/>
      </dsp:nvSpPr>
      <dsp:spPr>
        <a:xfrm>
          <a:off x="0" y="0"/>
          <a:ext cx="6762838" cy="71956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       </a:t>
          </a:r>
          <a:r>
            <a:rPr lang="ru-RU" sz="1400" b="0" kern="1200" dirty="0" smtClean="0"/>
            <a:t>Послание Президента Российской Федерации Федеральному собранию от 29.02.2024г. </a:t>
          </a:r>
          <a:endParaRPr lang="ru-RU" sz="1400" b="0" kern="1200" dirty="0"/>
        </a:p>
      </dsp:txBody>
      <dsp:txXfrm>
        <a:off x="35126" y="35126"/>
        <a:ext cx="6692586" cy="649308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A2E5DB-84C6-4240-BA95-5B719B817743}">
      <dsp:nvSpPr>
        <dsp:cNvPr id="0" name=""/>
        <dsp:cNvSpPr/>
      </dsp:nvSpPr>
      <dsp:spPr>
        <a:xfrm>
          <a:off x="4132649" y="711797"/>
          <a:ext cx="1861059" cy="10370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13001"/>
              </a:lnTo>
              <a:lnTo>
                <a:pt x="1861059" y="613001"/>
              </a:lnTo>
              <a:lnTo>
                <a:pt x="1861059" y="10370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C9ADED-45EC-48E4-83F6-3508CC5E2268}">
      <dsp:nvSpPr>
        <dsp:cNvPr id="0" name=""/>
        <dsp:cNvSpPr/>
      </dsp:nvSpPr>
      <dsp:spPr>
        <a:xfrm>
          <a:off x="2048021" y="711797"/>
          <a:ext cx="2084628" cy="460974"/>
        </a:xfrm>
        <a:custGeom>
          <a:avLst/>
          <a:gdLst/>
          <a:ahLst/>
          <a:cxnLst/>
          <a:rect l="0" t="0" r="0" b="0"/>
          <a:pathLst>
            <a:path>
              <a:moveTo>
                <a:pt x="2084628" y="0"/>
              </a:moveTo>
              <a:lnTo>
                <a:pt x="2084628" y="36937"/>
              </a:lnTo>
              <a:lnTo>
                <a:pt x="0" y="36937"/>
              </a:lnTo>
              <a:lnTo>
                <a:pt x="0" y="46097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BEA531-896F-403D-89CE-EFA8179EC46A}">
      <dsp:nvSpPr>
        <dsp:cNvPr id="0" name=""/>
        <dsp:cNvSpPr/>
      </dsp:nvSpPr>
      <dsp:spPr>
        <a:xfrm>
          <a:off x="598944" y="0"/>
          <a:ext cx="7067410" cy="71179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Приоритеты в трехлетней перспективе 2025-2027 годов в сфере налоговой политики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8944" y="0"/>
        <a:ext cx="7067410" cy="711797"/>
      </dsp:txXfrm>
    </dsp:sp>
    <dsp:sp modelId="{00978012-F30A-4A9B-BA85-C9CEA17CA12A}">
      <dsp:nvSpPr>
        <dsp:cNvPr id="0" name=""/>
        <dsp:cNvSpPr/>
      </dsp:nvSpPr>
      <dsp:spPr>
        <a:xfrm>
          <a:off x="231950" y="1172771"/>
          <a:ext cx="3632142" cy="134751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Совершенствование налогового законодательства с учетом изменений на федеральном и региональном уровне системы, обеспечивающей бюджетную устойчивость в среднесрочной и долгосрочной перспективе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1950" y="1172771"/>
        <a:ext cx="3632142" cy="1347510"/>
      </dsp:txXfrm>
    </dsp:sp>
    <dsp:sp modelId="{1EA84848-3932-4F31-A8A0-3CE7AC86615F}">
      <dsp:nvSpPr>
        <dsp:cNvPr id="0" name=""/>
        <dsp:cNvSpPr/>
      </dsp:nvSpPr>
      <dsp:spPr>
        <a:xfrm rot="10800000" flipV="1">
          <a:off x="4123684" y="1748836"/>
          <a:ext cx="3740050" cy="91139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Повышение эффективности управления муниципальным имуществом и земельными участками муниципального образования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10800000">
        <a:off x="4123684" y="1748836"/>
        <a:ext cx="3740050" cy="911397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506327-73A2-416A-A13E-9535546DD078}">
      <dsp:nvSpPr>
        <dsp:cNvPr id="0" name=""/>
        <dsp:cNvSpPr/>
      </dsp:nvSpPr>
      <dsp:spPr>
        <a:xfrm>
          <a:off x="4438" y="105867"/>
          <a:ext cx="3483620" cy="1902989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6985" rIns="0" bIns="6985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u="sng" kern="1200" dirty="0" smtClean="0"/>
            <a:t>Основные направления налоговой политики на 2025-2027 годы определены с учетом действующих и планируемых изменений федерального законодательства, а также преемственности ранее поставленных задач:</a:t>
          </a:r>
          <a:endParaRPr lang="ru-RU" sz="1100" kern="1200" dirty="0"/>
        </a:p>
      </dsp:txBody>
      <dsp:txXfrm>
        <a:off x="955933" y="105867"/>
        <a:ext cx="1580631" cy="1902989"/>
      </dsp:txXfrm>
    </dsp:sp>
    <dsp:sp modelId="{A535A3AA-98E3-4D82-B9FE-1AC0699967DF}">
      <dsp:nvSpPr>
        <dsp:cNvPr id="0" name=""/>
        <dsp:cNvSpPr/>
      </dsp:nvSpPr>
      <dsp:spPr>
        <a:xfrm>
          <a:off x="3074964" y="529872"/>
          <a:ext cx="2637445" cy="1054978"/>
        </a:xfrm>
        <a:prstGeom prst="chevron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smtClean="0"/>
            <a:t>укрепление налогового потенциала на территории Печенгского муниципального округа</a:t>
          </a:r>
          <a:endParaRPr lang="ru-RU" sz="1200" kern="1200"/>
        </a:p>
      </dsp:txBody>
      <dsp:txXfrm>
        <a:off x="3602453" y="529872"/>
        <a:ext cx="1582467" cy="1054978"/>
      </dsp:txXfrm>
    </dsp:sp>
    <dsp:sp modelId="{3031A245-AFA1-45FC-9EAD-7100340D8B1A}">
      <dsp:nvSpPr>
        <dsp:cNvPr id="0" name=""/>
        <dsp:cNvSpPr/>
      </dsp:nvSpPr>
      <dsp:spPr>
        <a:xfrm>
          <a:off x="5343167" y="529872"/>
          <a:ext cx="2637445" cy="1054978"/>
        </a:xfrm>
        <a:prstGeom prst="chevron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развитию налогового потенциала и обеспечению роста доходной части бюджета округа. </a:t>
          </a:r>
          <a:endParaRPr lang="ru-RU" sz="1200" kern="1200" dirty="0"/>
        </a:p>
      </dsp:txBody>
      <dsp:txXfrm>
        <a:off x="5870656" y="529872"/>
        <a:ext cx="1582467" cy="1054978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C80125-A0FB-4CC7-B789-345104BE649F}">
      <dsp:nvSpPr>
        <dsp:cNvPr id="0" name=""/>
        <dsp:cNvSpPr/>
      </dsp:nvSpPr>
      <dsp:spPr>
        <a:xfrm>
          <a:off x="0" y="0"/>
          <a:ext cx="8134027" cy="2526889"/>
        </a:xfrm>
        <a:prstGeom prst="roundRect">
          <a:avLst>
            <a:gd name="adj" fmla="val 10000"/>
          </a:avLst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Основным приоритетом бюджетной политики является достижение национальных целей развития Российской Федерации на период до 2030 года, социально-экономического развития </a:t>
          </a:r>
          <a:r>
            <a:rPr lang="ru-RU" sz="1400" kern="1200" dirty="0" err="1" smtClean="0"/>
            <a:t>Печенгского</a:t>
          </a:r>
          <a:r>
            <a:rPr lang="ru-RU" sz="1400" kern="1200" dirty="0" smtClean="0"/>
            <a:t> муниципального округа: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 - проведение ответственной бюджетной политики, направленной на максимально эффективное использование имеющихся финансовых ресурсов;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 - безусловное исполнение действующих расходных обязательств;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 - повышение стратегической и операционной эффективности бюджетных расходов путем совершенствования нормативных правовых актов и методической базы в сфере разработки и реализации муниципальных программ </a:t>
          </a:r>
          <a:r>
            <a:rPr lang="ru-RU" sz="1400" kern="1200" dirty="0" err="1" smtClean="0"/>
            <a:t>Печенгского</a:t>
          </a:r>
          <a:r>
            <a:rPr lang="ru-RU" sz="1400" kern="1200" dirty="0" smtClean="0"/>
            <a:t> муниципального округа;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 - обеспечение открытости бюджетного процесса и вовлечения в него граждан</a:t>
          </a:r>
          <a:endParaRPr lang="ru-RU" sz="1400" kern="1200" dirty="0"/>
        </a:p>
      </dsp:txBody>
      <dsp:txXfrm>
        <a:off x="1747531" y="0"/>
        <a:ext cx="6386495" cy="2526889"/>
      </dsp:txXfrm>
    </dsp:sp>
    <dsp:sp modelId="{5AFFC2D4-C3B1-4E18-A723-DA07AA0EDD04}">
      <dsp:nvSpPr>
        <dsp:cNvPr id="0" name=""/>
        <dsp:cNvSpPr/>
      </dsp:nvSpPr>
      <dsp:spPr>
        <a:xfrm>
          <a:off x="424767" y="814528"/>
          <a:ext cx="1018721" cy="89783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ACF153-D288-4A87-897D-47ABC16CC198}">
      <dsp:nvSpPr>
        <dsp:cNvPr id="0" name=""/>
        <dsp:cNvSpPr/>
      </dsp:nvSpPr>
      <dsp:spPr>
        <a:xfrm>
          <a:off x="0" y="2665736"/>
          <a:ext cx="8134027" cy="1150216"/>
        </a:xfrm>
        <a:prstGeom prst="roundRect">
          <a:avLst>
            <a:gd name="adj" fmla="val 10000"/>
          </a:avLst>
        </a:prstGeom>
        <a:solidFill>
          <a:schemeClr val="accent6">
            <a:alpha val="90000"/>
            <a:hueOff val="0"/>
            <a:satOff val="0"/>
            <a:lumOff val="0"/>
            <a:alphaOff val="-2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Реализация мер по повышению эффективности бюджетных расходов предполагает формирование более тесной взаимосвязи между результативностью и объемами бюджетных ассигнований, реформирование применяемых инструментов реализации бюджетной политики</a:t>
          </a:r>
          <a:endParaRPr lang="ru-RU" sz="1400" kern="1200" dirty="0"/>
        </a:p>
      </dsp:txBody>
      <dsp:txXfrm>
        <a:off x="1747531" y="2665736"/>
        <a:ext cx="6386495" cy="1150216"/>
      </dsp:txXfrm>
    </dsp:sp>
    <dsp:sp modelId="{8AFB318F-00F8-444B-9EC7-5F387C8CCE49}">
      <dsp:nvSpPr>
        <dsp:cNvPr id="0" name=""/>
        <dsp:cNvSpPr/>
      </dsp:nvSpPr>
      <dsp:spPr>
        <a:xfrm>
          <a:off x="362143" y="2784643"/>
          <a:ext cx="1098321" cy="96580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B8C2C8-AC00-4B0E-AC77-14F5E09C5963}">
      <dsp:nvSpPr>
        <dsp:cNvPr id="0" name=""/>
        <dsp:cNvSpPr/>
      </dsp:nvSpPr>
      <dsp:spPr>
        <a:xfrm>
          <a:off x="0" y="3918557"/>
          <a:ext cx="8134027" cy="1407024"/>
        </a:xfrm>
        <a:prstGeom prst="roundRect">
          <a:avLst>
            <a:gd name="adj" fmla="val 10000"/>
          </a:avLst>
        </a:prstGeom>
        <a:solidFill>
          <a:schemeClr val="accent6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Реализация поставленных задач позволит достичь конечной цели бюджетной политики </a:t>
          </a:r>
          <a:r>
            <a:rPr lang="ru-RU" sz="1400" kern="1200" dirty="0" err="1" smtClean="0"/>
            <a:t>Печенгского</a:t>
          </a:r>
          <a:r>
            <a:rPr lang="ru-RU" sz="1400" kern="1200" dirty="0" smtClean="0"/>
            <a:t> муниципального округа, состоящей в улучшении условий и качества жизни населения </a:t>
          </a:r>
          <a:r>
            <a:rPr lang="ru-RU" sz="1400" kern="1200" dirty="0" err="1" smtClean="0"/>
            <a:t>Печенгского</a:t>
          </a:r>
          <a:r>
            <a:rPr lang="ru-RU" sz="1400" kern="1200" dirty="0" smtClean="0"/>
            <a:t> муниципального округа, создания комфортных условий для их проживания</a:t>
          </a:r>
          <a:endParaRPr lang="ru-RU" sz="1400" kern="1200" dirty="0"/>
        </a:p>
      </dsp:txBody>
      <dsp:txXfrm>
        <a:off x="1747531" y="3918557"/>
        <a:ext cx="6386495" cy="1407024"/>
      </dsp:txXfrm>
    </dsp:sp>
    <dsp:sp modelId="{FAE61C9B-2E3D-4224-93F3-197FDB1EDF3E}">
      <dsp:nvSpPr>
        <dsp:cNvPr id="0" name=""/>
        <dsp:cNvSpPr/>
      </dsp:nvSpPr>
      <dsp:spPr>
        <a:xfrm>
          <a:off x="353993" y="4130280"/>
          <a:ext cx="1160270" cy="98357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F688D8-9EB9-47E8-B06B-A3DB45C3644C}">
      <dsp:nvSpPr>
        <dsp:cNvPr id="0" name=""/>
        <dsp:cNvSpPr/>
      </dsp:nvSpPr>
      <dsp:spPr>
        <a:xfrm>
          <a:off x="0" y="375207"/>
          <a:ext cx="2158296" cy="1893606"/>
        </a:xfrm>
        <a:prstGeom prst="rect">
          <a:avLst/>
        </a:prstGeom>
        <a:solidFill>
          <a:schemeClr val="bg1">
            <a:lumMod val="9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dirty="0" smtClean="0">
              <a:solidFill>
                <a:schemeClr val="tx1"/>
              </a:solidFill>
            </a:rPr>
            <a:t>НАЛОГОВЫЕ ДОХОДЫ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i="1" kern="1200" dirty="0" smtClean="0">
              <a:solidFill>
                <a:schemeClr val="tx1"/>
              </a:solidFill>
            </a:rPr>
            <a:t>(поступления в бюджет от уплаты налогов, установленных Налоговым кодексом Российской Федерации)</a:t>
          </a:r>
        </a:p>
      </dsp:txBody>
      <dsp:txXfrm>
        <a:off x="0" y="375207"/>
        <a:ext cx="2158296" cy="1893606"/>
      </dsp:txXfrm>
    </dsp:sp>
    <dsp:sp modelId="{7900CFD0-847B-482E-8F5C-7183E0C94C54}">
      <dsp:nvSpPr>
        <dsp:cNvPr id="0" name=""/>
        <dsp:cNvSpPr/>
      </dsp:nvSpPr>
      <dsp:spPr>
        <a:xfrm>
          <a:off x="2427397" y="397265"/>
          <a:ext cx="2153465" cy="1893108"/>
        </a:xfrm>
        <a:prstGeom prst="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</a:rPr>
            <a:t>НЕНАЛОГОВЫЕ ДОХОДЫ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i="1" kern="1200" dirty="0" smtClean="0">
              <a:solidFill>
                <a:schemeClr val="bg1"/>
              </a:solidFill>
            </a:rPr>
            <a:t>(поступления в бюджет от использования имущества , оказания платных услуг, от продажи материальных и нематериальных активов, а также платежи в виде штрафов или иных санкций)</a:t>
          </a:r>
          <a:endParaRPr lang="ru-RU" sz="1200" b="1" kern="1200" dirty="0">
            <a:solidFill>
              <a:schemeClr val="bg1"/>
            </a:solidFill>
          </a:endParaRPr>
        </a:p>
      </dsp:txBody>
      <dsp:txXfrm>
        <a:off x="2427397" y="397265"/>
        <a:ext cx="2153465" cy="1893108"/>
      </dsp:txXfrm>
    </dsp:sp>
    <dsp:sp modelId="{37FB0CEF-2711-4D39-8EA0-CC94ABE2E3DC}">
      <dsp:nvSpPr>
        <dsp:cNvPr id="0" name=""/>
        <dsp:cNvSpPr/>
      </dsp:nvSpPr>
      <dsp:spPr>
        <a:xfrm>
          <a:off x="4958313" y="397265"/>
          <a:ext cx="2153465" cy="1893108"/>
        </a:xfrm>
        <a:prstGeom prst="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БЕЗВОЗМЕЗДНЫЕ</a:t>
          </a:r>
          <a:r>
            <a:rPr lang="ru-RU" sz="1600" b="1" kern="1200" baseline="0" dirty="0" smtClean="0"/>
            <a:t> ПОСТУПЛЕНИЯ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(финансовая помощь из бюджетов других уровней  в </a:t>
          </a:r>
          <a:r>
            <a:rPr lang="ru-RU" sz="1200" kern="1200" dirty="0" err="1" smtClean="0"/>
            <a:t>т.ч</a:t>
          </a:r>
          <a:r>
            <a:rPr lang="ru-RU" sz="1200" kern="1200" dirty="0" smtClean="0"/>
            <a:t>. межбюджетные трансферты, дотации, субсидии, субвенции)</a:t>
          </a:r>
          <a:endParaRPr lang="ru-RU" sz="1200" kern="1200" dirty="0"/>
        </a:p>
      </dsp:txBody>
      <dsp:txXfrm>
        <a:off x="4958313" y="397265"/>
        <a:ext cx="2153465" cy="1893108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8/layout/BubblePictureList">
  <dgm:title val=""/>
  <dgm:desc val=""/>
  <dgm:catLst>
    <dgm:cat type="picture" pri="22000"/>
    <dgm:cat type="pictureconvert" pri="22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8"/>
      <dgm:chPref val="8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7423"/>
        </dgm:alg>
        <dgm:choose name="Name3">
          <dgm:if name="Name4" func="var" arg="dir" op="equ" val="norm">
            <dgm:constrLst>
              <dgm:constr type="primFontSz" for="des" ptType="node" op="equ" val="65"/>
              <dgm:constr type="l" for="ch" forName="parent_text_1" refType="w" fact="0"/>
              <dgm:constr type="t" for="ch" forName="parent_text_1" refType="h" fact="0"/>
              <dgm:constr type="w" for="ch" forName="parent_text_1" refType="w" fact="0.6457"/>
              <dgm:constr type="h" for="ch" forName="parent_text_1" refType="h" fact="0.225"/>
              <dgm:constr type="l" for="ch" forName="image_accent_1" refType="w" fact="0.4305"/>
              <dgm:constr type="t" for="ch" forName="image_accent_1" refType="h" fact="0.2417"/>
              <dgm:constr type="w" for="ch" forName="image_accent_1" refType="w" fact="0.4352"/>
              <dgm:constr type="h" for="ch" forName="image_accent_1" refType="h" fact="0.7583"/>
              <dgm:constr type="l" for="ch" forName="accent_1" refType="w" fact="0.8709"/>
              <dgm:constr type="t" for="ch" forName="accent_1" refType="h" fact="0.1491"/>
              <dgm:constr type="w" for="ch" forName="accent_1" refType="w" fact="0.1291"/>
              <dgm:constr type="h" for="ch" forName="accent_1" refType="h" fact="0.225"/>
              <dgm:constr type="l" for="ch" forName="image_1" refType="w" fact="0.4457"/>
              <dgm:constr type="t" for="ch" forName="image_1" refType="h" fact="0.2709"/>
              <dgm:constr type="w" for="ch" forName="image_1" refType="w" fact="0.4018"/>
              <dgm:constr type="h" for="ch" forName="image_1" refType="h" fact="0.7"/>
            </dgm:constrLst>
          </dgm:if>
          <dgm:else name="Name5">
            <dgm:constrLst>
              <dgm:constr type="primFontSz" for="des" ptType="node" op="equ" val="65"/>
              <dgm:constr type="l" for="ch" forName="parent_text_1" refType="w" fact="0.3543"/>
              <dgm:constr type="t" for="ch" forName="parent_text_1" refType="h" fact="0"/>
              <dgm:constr type="w" for="ch" forName="parent_text_1" refType="w" fact="0.6457"/>
              <dgm:constr type="h" for="ch" forName="parent_text_1" refType="h" fact="0.225"/>
              <dgm:constr type="l" for="ch" forName="image_accent_1" refType="w" fact="0.1344"/>
              <dgm:constr type="t" for="ch" forName="image_accent_1" refType="h" fact="0.2417"/>
              <dgm:constr type="w" for="ch" forName="image_accent_1" refType="w" fact="0.4352"/>
              <dgm:constr type="h" for="ch" forName="image_accent_1" refType="h" fact="0.7583"/>
              <dgm:constr type="l" for="ch" forName="accent_1" refType="w" fact="0"/>
              <dgm:constr type="t" for="ch" forName="accent_1" refType="h" fact="0.1491"/>
              <dgm:constr type="w" for="ch" forName="accent_1" refType="w" fact="0.1291"/>
              <dgm:constr type="h" for="ch" forName="accent_1" refType="h" fact="0.225"/>
              <dgm:constr type="l" for="ch" forName="image_1" refType="w" fact="0.1525"/>
              <dgm:constr type="t" for="ch" forName="image_1" refType="h" fact="0.2709"/>
              <dgm:constr type="w" for="ch" forName="image_1" refType="w" fact="0.4018"/>
              <dgm:constr type="h" for="ch" forName="image_1" refType="h" fact="0.7"/>
            </dgm:constrLst>
          </dgm:else>
        </dgm:choose>
      </dgm:if>
      <dgm:if name="Name6" axis="ch" ptType="node" func="cnt" op="equ" val="2">
        <dgm:alg type="composite">
          <dgm:param type="ar" val="3.193"/>
        </dgm:alg>
        <dgm:choose name="Name7">
          <dgm:if name="Name8" func="var" arg="dir" op="equ" val="norm">
            <dgm:constrLst>
              <dgm:constr type="primFontSz" for="des" ptType="node" op="equ" val="65"/>
              <dgm:constr type="l" for="ch" forName="image_accent_1" refType="w" fact="0.2342"/>
              <dgm:constr type="t" for="ch" forName="image_accent_1" refType="h" fact="0.2354"/>
              <dgm:constr type="w" for="ch" forName="image_accent_1" refType="w" fact="0.2394"/>
              <dgm:constr type="h" for="ch" forName="image_accent_1" refType="h" fact="0.7646"/>
              <dgm:constr type="l" for="ch" forName="image_1" refType="w" fact="0.2434"/>
              <dgm:constr type="t" for="ch" forName="image_1" refType="h" fact="0.2648"/>
              <dgm:constr type="w" for="ch" forName="image_1" refType="w" fact="0.2211"/>
              <dgm:constr type="h" for="ch" forName="image_1" refType="h" fact="0.7058"/>
              <dgm:constr type="l" for="ch" forName="parent_text_1" refType="w" fact="0"/>
              <dgm:constr type="t" for="ch" forName="parent_text_1" refType="h" fact="0"/>
              <dgm:constr type="w" for="ch" forName="parent_text_1" refType="w" fact="0.3553"/>
              <dgm:constr type="h" for="ch" forName="parent_text_1" refType="h" fact="0.215"/>
              <dgm:constr type="l" for="ch" forName="image_accent_2" refType="w" fact="0.5"/>
              <dgm:constr type="t" for="ch" forName="image_accent_2" refType="h" fact="0.3883"/>
              <dgm:constr type="w" for="ch" forName="image_accent_2" refType="w" fact="0.1253"/>
              <dgm:constr type="h" for="ch" forName="image_accent_2" refType="h" fact="0.4"/>
              <dgm:constr type="l" for="ch" forName="image_2" refType="w" fact="0.5074"/>
              <dgm:constr type="t" for="ch" forName="image_2" refType="h" fact="0.4118"/>
              <dgm:constr type="w" for="ch" forName="image_2" refType="w" fact="0.1105"/>
              <dgm:constr type="h" for="ch" forName="image_2" refType="h" fact="0.3529"/>
              <dgm:constr type="l" for="ch" forName="parent_text_2" refType="w" fact="0.6447"/>
              <dgm:constr type="t" for="ch" forName="parent_text_2" refType="h" fact="0.4118"/>
              <dgm:constr type="w" for="ch" forName="parent_text_2" refType="w" fact="0.3553"/>
              <dgm:constr type="h" for="ch" forName="parent_text_2" refType="h" fact="0.3529"/>
              <dgm:constr type="l" for="ch" forName="accent_1" refType="w" fact="0.6316"/>
              <dgm:constr type="t" for="ch" forName="accent_1" refType="h" fact="0.7899"/>
              <dgm:constr type="w" for="ch" forName="accent_1" refType="w" fact="0.0395"/>
              <dgm:constr type="h" for="ch" forName="accent_1" refType="h" fact="0.126"/>
            </dgm:constrLst>
          </dgm:if>
          <dgm:else name="Name9">
            <dgm:constrLst>
              <dgm:constr type="primFontSz" for="des" ptType="node" op="equ" val="65"/>
              <dgm:constr type="l" for="ch" forName="image_accent_2" refType="w" fact="0.3747"/>
              <dgm:constr type="t" for="ch" forName="image_accent_2" refType="h" fact="0.3883"/>
              <dgm:constr type="w" for="ch" forName="image_accent_2" refType="w" fact="0.1253"/>
              <dgm:constr type="h" for="ch" forName="image_accent_2" refType="h" fact="0.4"/>
              <dgm:constr type="l" for="ch" forName="image_2" refType="w" fact="0.3821"/>
              <dgm:constr type="t" for="ch" forName="image_2" refType="h" fact="0.4118"/>
              <dgm:constr type="w" for="ch" forName="image_2" refType="w" fact="0.1105"/>
              <dgm:constr type="h" for="ch" forName="image_2" refType="h" fact="0.3529"/>
              <dgm:constr type="l" for="ch" forName="parent_text_1" refType="w" fact="0.6447"/>
              <dgm:constr type="t" for="ch" forName="parent_text_1" refType="h" fact="0"/>
              <dgm:constr type="w" for="ch" forName="parent_text_1" refType="w" fact="0.3553"/>
              <dgm:constr type="h" for="ch" forName="parent_text_1" refType="h" fact="0.215"/>
              <dgm:constr type="l" for="ch" forName="parent_text_2" refType="w" fact="0"/>
              <dgm:constr type="t" for="ch" forName="parent_text_2" refType="h" fact="0.4118"/>
              <dgm:constr type="w" for="ch" forName="parent_text_2" refType="w" fact="0.3553"/>
              <dgm:constr type="h" for="ch" forName="parent_text_2" refType="h" fact="0.3529"/>
              <dgm:constr type="l" for="ch" forName="image_accent_1" refType="w" fact="0.5263"/>
              <dgm:constr type="t" for="ch" forName="image_accent_1" refType="h" fact="0.2354"/>
              <dgm:constr type="w" for="ch" forName="image_accent_1" refType="w" fact="0.2394"/>
              <dgm:constr type="h" for="ch" forName="image_accent_1" refType="h" fact="0.7646"/>
              <dgm:constr type="l" for="ch" forName="image_1" refType="w" fact="0.5355"/>
              <dgm:constr type="t" for="ch" forName="image_1" refType="h" fact="0.2648"/>
              <dgm:constr type="w" for="ch" forName="image_1" refType="w" fact="0.2211"/>
              <dgm:constr type="h" for="ch" forName="image_1" refType="h" fact="0.7058"/>
              <dgm:constr type="l" for="ch" forName="accent_1" refType="w" fact="0.3289"/>
              <dgm:constr type="t" for="ch" forName="accent_1" refType="h" fact="0.7899"/>
              <dgm:constr type="w" for="ch" forName="accent_1" refType="w" fact="0.0395"/>
              <dgm:constr type="h" for="ch" forName="accent_1" refType="h" fact="0.126"/>
            </dgm:constrLst>
          </dgm:else>
        </dgm:choose>
      </dgm:if>
      <dgm:if name="Name10" axis="ch" ptType="node" func="cnt" op="equ" val="3">
        <dgm:alg type="composite">
          <dgm:param type="ar" val="2.4052"/>
        </dgm:alg>
        <dgm:choose name="Name11">
          <dgm:if name="Name12" func="var" arg="dir" op="equ" val="norm">
            <dgm:constrLst>
              <dgm:constr type="primFontSz" for="des" ptType="node" op="equ" val="65"/>
              <dgm:constr type="l" for="ch" forName="accent_3" refType="w" fact="0.6316"/>
              <dgm:constr type="t" for="ch" forName="accent_3" refType="h" fact="0.8355"/>
              <dgm:constr type="w" for="ch" forName="accent_3" refType="w" fact="0.0395"/>
              <dgm:constr type="h" for="ch" forName="accent_3" refType="h" fact="0.0949"/>
              <dgm:constr type="l" for="ch" forName="image_accent_2" refType="w" fact="0.4936"/>
              <dgm:constr type="t" for="ch" forName="image_accent_2" refType="h" fact="0.5329"/>
              <dgm:constr type="w" for="ch" forName="image_accent_2" refType="w" fact="0.1253"/>
              <dgm:constr type="h" for="ch" forName="image_accent_2" refType="h" fact="0.3013"/>
              <dgm:constr type="l" for="ch" forName="image_2" refType="w" fact="0.501"/>
              <dgm:constr type="t" for="ch" forName="image_2" refType="h" fact="0.5507"/>
              <dgm:constr type="w" for="ch" forName="image_2" refType="w" fact="0.1105"/>
              <dgm:constr type="h" for="ch" forName="image_2" refType="h" fact="0.2658"/>
              <dgm:constr type="l" for="ch" forName="image_accent_3" refType="w" fact="0.4446"/>
              <dgm:constr type="t" for="ch" forName="image_accent_3" refType="h" fact="0.1076"/>
              <dgm:constr type="w" for="ch" forName="image_accent_3" refType="w" fact="0.1606"/>
              <dgm:constr type="h" for="ch" forName="image_accent_3" refType="h" fact="0.3864"/>
              <dgm:constr type="l" for="ch" forName="image_3" refType="w" fact="0.4531"/>
              <dgm:constr type="t" for="ch" forName="image_3" refType="h" fact="0.128"/>
              <dgm:constr type="w" for="ch" forName="image_3" refType="w" fact="0.1437"/>
              <dgm:constr type="h" for="ch" forName="image_3" refType="h" fact="0.3456"/>
              <dgm:constr type="l" for="ch" forName="image_accent_1" refType="w" fact="0.2368"/>
              <dgm:constr type="t" for="ch" forName="image_accent_1" refType="h" fact="0.4241"/>
              <dgm:constr type="w" for="ch" forName="image_accent_1" refType="w" fact="0.2394"/>
              <dgm:constr type="h" for="ch" forName="image_accent_1" refType="h" fact="0.5759"/>
              <dgm:constr type="l" for="ch" forName="image_1" refType="w" fact="0.246"/>
              <dgm:constr type="t" for="ch" forName="image_1" refType="h" fact="0.4462"/>
              <dgm:constr type="w" for="ch" forName="image_1" refType="w" fact="0.2211"/>
              <dgm:constr type="h" for="ch" forName="image_1" refType="h" fact="0.5317"/>
              <dgm:constr type="l" for="ch" forName="parent_text_1" refType="w" fact="0"/>
              <dgm:constr type="t" for="ch" forName="parent_text_1" refType="h" fact="0.128"/>
              <dgm:constr type="w" for="ch" forName="parent_text_1" refType="w" fact="0.3553"/>
              <dgm:constr type="h" for="ch" forName="parent_text_1" refType="h" fact="0.2775"/>
              <dgm:constr type="l" for="ch" forName="accent_1" refType="w" fact="0.3895"/>
              <dgm:constr type="t" for="ch" forName="accent_1" refType="h" fact="0"/>
              <dgm:constr type="w" for="ch" forName="accent_1" refType="w" fact="0.0711"/>
              <dgm:constr type="h" for="ch" forName="accent_1" refType="h" fact="0.1709"/>
              <dgm:constr type="l" for="ch" forName="parent_text_2" refType="w" fact="0.6447"/>
              <dgm:constr type="t" for="ch" forName="parent_text_2" refType="h" fact="0.5507"/>
              <dgm:constr type="w" for="ch" forName="parent_text_2" refType="w" fact="0.3553"/>
              <dgm:constr type="h" for="ch" forName="parent_text_2" refType="h" fact="0.2658"/>
              <dgm:constr type="l" for="ch" forName="parent_text_3" refType="w" fact="0.6316"/>
              <dgm:constr type="t" for="ch" forName="parent_text_3" refType="h" fact="0.128"/>
              <dgm:constr type="w" for="ch" forName="parent_text_3" refType="w" fact="0.3553"/>
              <dgm:constr type="h" for="ch" forName="parent_text_3" refType="h" fact="0.3456"/>
              <dgm:constr type="l" for="ch" forName="accent_2" refType="w" fact="0.5789"/>
              <dgm:constr type="t" for="ch" forName="accent_2" refType="h" fact="0.0127"/>
              <dgm:constr type="w" for="ch" forName="accent_2" refType="w" fact="0.0526"/>
              <dgm:constr type="h" for="ch" forName="accent_2" refType="h" fact="0.1266"/>
            </dgm:constrLst>
          </dgm:if>
          <dgm:else name="Name13">
            <dgm:constrLst>
              <dgm:constr type="primFontSz" for="des" ptType="node" op="equ" val="65"/>
              <dgm:constr type="l" for="ch" forName="accent_1" refType="w" fact="0.3289"/>
              <dgm:constr type="t" for="ch" forName="accent_1" refType="h" fact="0.8355"/>
              <dgm:constr type="w" for="ch" forName="accent_1" refType="w" fact="0.0395"/>
              <dgm:constr type="h" for="ch" forName="accent_1" refType="h" fact="0.0949"/>
              <dgm:constr type="l" for="ch" forName="image_accent_2" refType="w" fact="0.3811"/>
              <dgm:constr type="t" for="ch" forName="image_accent_2" refType="h" fact="0.5329"/>
              <dgm:constr type="w" for="ch" forName="image_accent_2" refType="w" fact="0.1253"/>
              <dgm:constr type="h" for="ch" forName="image_accent_2" refType="h" fact="0.3013"/>
              <dgm:constr type="l" for="ch" forName="image_2" refType="w" fact="0.3885"/>
              <dgm:constr type="t" for="ch" forName="image_2" refType="h" fact="0.5507"/>
              <dgm:constr type="w" for="ch" forName="image_2" refType="w" fact="0.1105"/>
              <dgm:constr type="h" for="ch" forName="image_2" refType="h" fact="0.2658"/>
              <dgm:constr type="l" for="ch" forName="image_accent_3" refType="w" fact="0.3947"/>
              <dgm:constr type="t" for="ch" forName="image_accent_3" refType="h" fact="0.1076"/>
              <dgm:constr type="w" for="ch" forName="image_accent_3" refType="w" fact="0.1606"/>
              <dgm:constr type="h" for="ch" forName="image_accent_3" refType="h" fact="0.3864"/>
              <dgm:constr type="l" for="ch" forName="image_3" refType="w" fact="0.4032"/>
              <dgm:constr type="t" for="ch" forName="image_3" refType="h" fact="0.128"/>
              <dgm:constr type="w" for="ch" forName="image_3" refType="w" fact="0.1437"/>
              <dgm:constr type="h" for="ch" forName="image_3" refType="h" fact="0.3456"/>
              <dgm:constr type="l" for="ch" forName="image_accent_1" refType="w" fact="0.5237"/>
              <dgm:constr type="t" for="ch" forName="image_accent_1" refType="h" fact="0.4241"/>
              <dgm:constr type="w" for="ch" forName="image_accent_1" refType="w" fact="0.2394"/>
              <dgm:constr type="h" for="ch" forName="image_accent_1" refType="h" fact="0.5759"/>
              <dgm:constr type="l" for="ch" forName="image_1" refType="w" fact="0.5329"/>
              <dgm:constr type="t" for="ch" forName="image_1" refType="h" fact="0.4462"/>
              <dgm:constr type="w" for="ch" forName="image_1" refType="w" fact="0.2211"/>
              <dgm:constr type="h" for="ch" forName="image_1" refType="h" fact="0.5317"/>
              <dgm:constr type="l" for="ch" forName="parent_text_1" refType="w" fact="0.6447"/>
              <dgm:constr type="t" for="ch" forName="parent_text_1" refType="h" fact="0.128"/>
              <dgm:constr type="w" for="ch" forName="parent_text_1" refType="w" fact="0.3553"/>
              <dgm:constr type="h" for="ch" forName="parent_text_1" refType="h" fact="0.2775"/>
              <dgm:constr type="l" for="ch" forName="accent_2" refType="w" fact="0.5395"/>
              <dgm:constr type="t" for="ch" forName="accent_2" refType="h" fact="0"/>
              <dgm:constr type="w" for="ch" forName="accent_2" refType="w" fact="0.0711"/>
              <dgm:constr type="h" for="ch" forName="accent_2" refType="h" fact="0.1709"/>
              <dgm:constr type="l" for="ch" forName="parent_text_3" refType="w" fact="0.0132"/>
              <dgm:constr type="t" for="ch" forName="parent_text_3" refType="h" fact="0.128"/>
              <dgm:constr type="w" for="ch" forName="parent_text_3" refType="w" fact="0.3553"/>
              <dgm:constr type="h" for="ch" forName="parent_text_3" refType="h" fact="0.3456"/>
              <dgm:constr type="l" for="ch" forName="parent_text_2" refType="w" fact="0"/>
              <dgm:constr type="t" for="ch" forName="parent_text_2" refType="h" fact="0.5507"/>
              <dgm:constr type="w" for="ch" forName="parent_text_2" refType="w" fact="0.3553"/>
              <dgm:constr type="h" for="ch" forName="parent_text_2" refType="h" fact="0.2658"/>
              <dgm:constr type="l" for="ch" forName="accent_3" refType="w" fact="0.3684"/>
              <dgm:constr type="t" for="ch" forName="accent_3" refType="h" fact="0.0127"/>
              <dgm:constr type="w" for="ch" forName="accent_3" refType="w" fact="0.0526"/>
              <dgm:constr type="h" for="ch" forName="accent_3" refType="h" fact="0.1266"/>
            </dgm:constrLst>
          </dgm:else>
        </dgm:choose>
      </dgm:if>
      <dgm:if name="Name14" axis="ch" ptType="node" func="cnt" op="equ" val="4">
        <dgm:alg type="composite">
          <dgm:param type="ar" val="1.6704"/>
        </dgm:alg>
        <dgm:choose name="Name15">
          <dgm:if name="Name16" func="var" arg="dir" op="equ" val="norm">
            <dgm:constrLst>
              <dgm:constr type="primFontSz" for="des" ptType="node" op="equ" val="65"/>
              <dgm:constr type="l" for="ch" forName="image_accent_4" refType="w" fact="0.4626"/>
              <dgm:constr type="t" for="ch" forName="image_accent_4" refType="h" fact="0.1415"/>
              <dgm:constr type="w" for="ch" forName="image_accent_4" refType="w" fact="0.1126"/>
              <dgm:constr type="h" for="ch" forName="image_accent_4" refType="h" fact="0.1881"/>
              <dgm:constr type="l" for="ch" forName="image_4" refType="w" fact="0.4692"/>
              <dgm:constr type="t" for="ch" forName="image_4" refType="h" fact="0.1526"/>
              <dgm:constr type="w" for="ch" forName="image_4" refType="w" fact="0.0994"/>
              <dgm:constr type="h" for="ch" forName="image_4" refType="h" fact="0.166"/>
              <dgm:constr type="l" for="ch" forName="image_accent_2" refType="w" fact="0.4936"/>
              <dgm:constr type="t" for="ch" forName="image_accent_2" refType="h" fact="0.6756"/>
              <dgm:constr type="w" for="ch" forName="image_accent_2" refType="w" fact="0.1253"/>
              <dgm:constr type="h" for="ch" forName="image_accent_2" refType="h" fact="0.2092"/>
              <dgm:constr type="l" for="ch" forName="image_2" refType="w" fact="0.501"/>
              <dgm:constr type="t" for="ch" forName="image_2" refType="h" fact="0.6879"/>
              <dgm:constr type="w" for="ch" forName="image_2" refType="w" fact="0.1105"/>
              <dgm:constr type="h" for="ch" forName="image_2" refType="h" fact="0.1846"/>
              <dgm:constr type="l" for="ch" forName="image_accent_3" refType="w" fact="0.4446"/>
              <dgm:constr type="t" for="ch" forName="image_accent_3" refType="h" fact="0.3802"/>
              <dgm:constr type="w" for="ch" forName="image_accent_3" refType="w" fact="0.1606"/>
              <dgm:constr type="h" for="ch" forName="image_accent_3" refType="h" fact="0.2683"/>
              <dgm:constr type="l" for="ch" forName="image_3" refType="w" fact="0.4531"/>
              <dgm:constr type="t" for="ch" forName="image_3" refType="h" fact="0.3944"/>
              <dgm:constr type="w" for="ch" forName="image_3" refType="w" fact="0.1437"/>
              <dgm:constr type="h" for="ch" forName="image_3" refType="h" fact="0.24"/>
              <dgm:constr type="l" for="ch" forName="image_accent_1" refType="w" fact="0.2368"/>
              <dgm:constr type="t" for="ch" forName="image_accent_1" refType="h" fact="0.6"/>
              <dgm:constr type="w" for="ch" forName="image_accent_1" refType="w" fact="0.2394"/>
              <dgm:constr type="h" for="ch" forName="image_accent_1" refType="h" fact="0.4"/>
              <dgm:constr type="l" for="ch" forName="image_1" refType="w" fact="0.246"/>
              <dgm:constr type="t" for="ch" forName="image_1" refType="h" fact="0.6154"/>
              <dgm:constr type="w" for="ch" forName="image_1" refType="w" fact="0.2211"/>
              <dgm:constr type="h" for="ch" forName="image_1" refType="h" fact="0.3692"/>
              <dgm:constr type="l" for="ch" forName="parent_text_1" refType="w" fact="0"/>
              <dgm:constr type="t" for="ch" forName="parent_text_1" refType="h" fact="0.3944"/>
              <dgm:constr type="w" for="ch" forName="parent_text_1" refType="w" fact="0.3553"/>
              <dgm:constr type="h" for="ch" forName="parent_text_1" refType="h" fact="0.1931"/>
              <dgm:constr type="l" for="ch" forName="accent_1" refType="w" fact="0.3895"/>
              <dgm:constr type="t" for="ch" forName="accent_1" refType="h" fact="0.3055"/>
              <dgm:constr type="w" for="ch" forName="accent_1" refType="w" fact="0.0711"/>
              <dgm:constr type="h" for="ch" forName="accent_1" refType="h" fact="0.1187"/>
              <dgm:constr type="l" for="ch" forName="parent_text_3" refType="w" fact="0.6316"/>
              <dgm:constr type="t" for="ch" forName="parent_text_3" refType="h" fact="0.3944"/>
              <dgm:constr type="w" for="ch" forName="parent_text_3" refType="w" fact="0.3553"/>
              <dgm:constr type="h" for="ch" forName="parent_text_3" refType="h" fact="0.24"/>
              <dgm:constr type="l" for="ch" forName="parent_text_2" refType="w" fact="0.6447"/>
              <dgm:constr type="t" for="ch" forName="parent_text_2" refType="h" fact="0.6879"/>
              <dgm:constr type="w" for="ch" forName="parent_text_2" refType="w" fact="0.3553"/>
              <dgm:constr type="h" for="ch" forName="parent_text_2" refType="h" fact="0.1846"/>
              <dgm:constr type="l" for="ch" forName="accent_2" refType="w" fact="0.5347"/>
              <dgm:constr type="t" for="ch" forName="accent_2" refType="h" fact="0.044"/>
              <dgm:constr type="w" for="ch" forName="accent_2" refType="w" fact="0.0526"/>
              <dgm:constr type="h" for="ch" forName="accent_2" refType="h" fact="0.0879"/>
              <dgm:constr type="l" for="ch" forName="accent_3" refType="w" fact="0.6005"/>
              <dgm:constr type="t" for="ch" forName="accent_3" refType="h" fact="0"/>
              <dgm:constr type="w" for="ch" forName="accent_3" refType="w" fact="0.0263"/>
              <dgm:constr type="h" for="ch" forName="accent_3" refType="h" fact="0.044"/>
              <dgm:constr type="l" for="ch" forName="parent_text_4" refType="w" fact="0.6005"/>
              <dgm:constr type="t" for="ch" forName="parent_text_4" refType="h" fact="0.1526"/>
              <dgm:constr type="w" for="ch" forName="parent_text_4" refType="w" fact="0.3553"/>
              <dgm:constr type="h" for="ch" forName="parent_text_4" refType="h" fact="0.166"/>
              <dgm:constr type="l" for="ch" forName="accent_4" refType="w" fact="0.6268"/>
              <dgm:constr type="t" for="ch" forName="accent_4" refType="h" fact="0.8791"/>
              <dgm:constr type="w" for="ch" forName="accent_4" refType="w" fact="0.0395"/>
              <dgm:constr type="h" for="ch" forName="accent_4" refType="h" fact="0.0659"/>
            </dgm:constrLst>
          </dgm:if>
          <dgm:else name="Name17">
            <dgm:constrLst>
              <dgm:constr type="primFontSz" for="des" ptType="node" op="equ" val="65"/>
              <dgm:constr type="l" for="ch" forName="image_accent_4" refType="w" fact="0.4248"/>
              <dgm:constr type="t" for="ch" forName="image_accent_4" refType="h" fact="0.1415"/>
              <dgm:constr type="w" for="ch" forName="image_accent_4" refType="w" fact="0.1126"/>
              <dgm:constr type="h" for="ch" forName="image_accent_4" refType="h" fact="0.1881"/>
              <dgm:constr type="l" for="ch" forName="image_4" refType="w" fact="0.4314"/>
              <dgm:constr type="t" for="ch" forName="image_4" refType="h" fact="0.1526"/>
              <dgm:constr type="w" for="ch" forName="image_4" refType="w" fact="0.0994"/>
              <dgm:constr type="h" for="ch" forName="image_4" refType="h" fact="0.166"/>
              <dgm:constr type="l" for="ch" forName="image_accent_2" refType="w" fact="0.3811"/>
              <dgm:constr type="t" for="ch" forName="image_accent_2" refType="h" fact="0.6756"/>
              <dgm:constr type="w" for="ch" forName="image_accent_2" refType="w" fact="0.1253"/>
              <dgm:constr type="h" for="ch" forName="image_accent_2" refType="h" fact="0.2092"/>
              <dgm:constr type="l" for="ch" forName="image_2" refType="w" fact="0.3885"/>
              <dgm:constr type="t" for="ch" forName="image_2" refType="h" fact="0.6879"/>
              <dgm:constr type="w" for="ch" forName="image_2" refType="w" fact="0.1105"/>
              <dgm:constr type="h" for="ch" forName="image_2" refType="h" fact="0.1846"/>
              <dgm:constr type="l" for="ch" forName="image_accent_3" refType="w" fact="0.3947"/>
              <dgm:constr type="t" for="ch" forName="image_accent_3" refType="h" fact="0.3802"/>
              <dgm:constr type="w" for="ch" forName="image_accent_3" refType="w" fact="0.1606"/>
              <dgm:constr type="h" for="ch" forName="image_accent_3" refType="h" fact="0.2683"/>
              <dgm:constr type="l" for="ch" forName="image_3" refType="w" fact="0.4032"/>
              <dgm:constr type="t" for="ch" forName="image_3" refType="h" fact="0.3944"/>
              <dgm:constr type="w" for="ch" forName="image_3" refType="w" fact="0.1437"/>
              <dgm:constr type="h" for="ch" forName="image_3" refType="h" fact="0.24"/>
              <dgm:constr type="l" for="ch" forName="image_accent_1" refType="w" fact="0.5237"/>
              <dgm:constr type="t" for="ch" forName="image_accent_1" refType="h" fact="0.6"/>
              <dgm:constr type="w" for="ch" forName="image_accent_1" refType="w" fact="0.2394"/>
              <dgm:constr type="h" for="ch" forName="image_accent_1" refType="h" fact="0.4"/>
              <dgm:constr type="l" for="ch" forName="image_1" refType="w" fact="0.5329"/>
              <dgm:constr type="t" for="ch" forName="image_1" refType="h" fact="0.6154"/>
              <dgm:constr type="w" for="ch" forName="image_1" refType="w" fact="0.2211"/>
              <dgm:constr type="h" for="ch" forName="image_1" refType="h" fact="0.3692"/>
              <dgm:constr type="l" for="ch" forName="parent_text_1" refType="w" fact="0.6447"/>
              <dgm:constr type="t" for="ch" forName="parent_text_1" refType="h" fact="0.3944"/>
              <dgm:constr type="w" for="ch" forName="parent_text_1" refType="w" fact="0.3553"/>
              <dgm:constr type="h" for="ch" forName="parent_text_1" refType="h" fact="0.1931"/>
              <dgm:constr type="l" for="ch" forName="accent_1" refType="w" fact="0.5395"/>
              <dgm:constr type="t" for="ch" forName="accent_1" refType="h" fact="0.3055"/>
              <dgm:constr type="w" for="ch" forName="accent_1" refType="w" fact="0.0711"/>
              <dgm:constr type="h" for="ch" forName="accent_1" refType="h" fact="0.1187"/>
              <dgm:constr type="l" for="ch" forName="parent_text_3" refType="w" fact="0.0132"/>
              <dgm:constr type="t" for="ch" forName="parent_text_3" refType="h" fact="0.3944"/>
              <dgm:constr type="w" for="ch" forName="parent_text_3" refType="w" fact="0.3553"/>
              <dgm:constr type="h" for="ch" forName="parent_text_3" refType="h" fact="0.24"/>
              <dgm:constr type="l" for="ch" forName="parent_text_2" refType="w" fact="0"/>
              <dgm:constr type="t" for="ch" forName="parent_text_2" refType="h" fact="0.6879"/>
              <dgm:constr type="w" for="ch" forName="parent_text_2" refType="w" fact="0.3553"/>
              <dgm:constr type="h" for="ch" forName="parent_text_2" refType="h" fact="0.1846"/>
              <dgm:constr type="l" for="ch" forName="accent_2" refType="w" fact="0.4126"/>
              <dgm:constr type="t" for="ch" forName="accent_2" refType="h" fact="0.044"/>
              <dgm:constr type="w" for="ch" forName="accent_2" refType="w" fact="0.0526"/>
              <dgm:constr type="h" for="ch" forName="accent_2" refType="h" fact="0.0879"/>
              <dgm:constr type="l" for="ch" forName="accent_3" refType="w" fact="0.3732"/>
              <dgm:constr type="t" for="ch" forName="accent_3" refType="h" fact="0"/>
              <dgm:constr type="w" for="ch" forName="accent_3" refType="w" fact="0.0263"/>
              <dgm:constr type="h" for="ch" forName="accent_3" refType="h" fact="0.044"/>
              <dgm:constr type="l" for="ch" forName="parent_text_4" refType="w" fact="0.0442"/>
              <dgm:constr type="t" for="ch" forName="parent_text_4" refType="h" fact="0.1526"/>
              <dgm:constr type="w" for="ch" forName="parent_text_4" refType="w" fact="0.3553"/>
              <dgm:constr type="h" for="ch" forName="parent_text_4" refType="h" fact="0.166"/>
              <dgm:constr type="l" for="ch" forName="accent_4" refType="w" fact="0.3337"/>
              <dgm:constr type="t" for="ch" forName="accent_4" refType="h" fact="0.8791"/>
              <dgm:constr type="w" for="ch" forName="accent_4" refType="w" fact="0.0395"/>
              <dgm:constr type="h" for="ch" forName="accent_4" refType="h" fact="0.0659"/>
            </dgm:constrLst>
          </dgm:else>
        </dgm:choose>
      </dgm:if>
      <dgm:if name="Name18" axis="ch" ptType="node" func="cnt" op="equ" val="5">
        <dgm:alg type="composite">
          <dgm:param type="ar" val="1.5076"/>
        </dgm:alg>
        <dgm:choose name="Name19">
          <dgm:if name="Name20" func="var" arg="dir" op="equ" val="norm">
            <dgm:constrLst>
              <dgm:constr type="primFontSz" for="des" ptType="node" op="equ" val="65"/>
              <dgm:constr type="l" for="ch" forName="image_accent_5" refType="w" fact="0.5301"/>
              <dgm:constr type="t" for="ch" forName="image_accent_5" refType="h" fact="0.0862"/>
              <dgm:constr type="w" for="ch" forName="image_accent_5" refType="w" fact="0.1022"/>
              <dgm:constr type="h" for="ch" forName="image_accent_5" refType="h" fact="0.1541"/>
              <dgm:constr type="l" for="ch" forName="image_5" refType="w" fact="0.5361"/>
              <dgm:constr type="t" for="ch" forName="image_5" refType="h" fact="0.0953"/>
              <dgm:constr type="w" for="ch" forName="image_5" refType="w" fact="0.0902"/>
              <dgm:constr type="h" for="ch" forName="image_5" refType="h" fact="0.1359"/>
              <dgm:constr type="l" for="ch" forName="image_accent_4" refType="w" fact="0.4528"/>
              <dgm:constr type="t" for="ch" forName="image_accent_4" refType="h" fact="0.2416"/>
              <dgm:constr type="w" for="ch" forName="image_accent_4" refType="w" fact="0.1103"/>
              <dgm:constr type="h" for="ch" forName="image_accent_4" refType="h" fact="0.1662"/>
              <dgm:constr type="l" for="ch" forName="image_4" refType="w" fact="0.4593"/>
              <dgm:constr type="t" for="ch" forName="image_4" refType="h" fact="0.2513"/>
              <dgm:constr type="w" for="ch" forName="image_4" refType="w" fact="0.0973"/>
              <dgm:constr type="h" for="ch" forName="image_4" refType="h" fact="0.1467"/>
              <dgm:constr type="l" for="ch" forName="image_accent_2" refType="w" fact="0.4832"/>
              <dgm:constr type="t" for="ch" forName="image_accent_2" refType="h" fact="0.7134"/>
              <dgm:constr type="w" for="ch" forName="image_accent_2" refType="w" fact="0.1226"/>
              <dgm:constr type="h" for="ch" forName="image_accent_2" refType="h" fact="0.1849"/>
              <dgm:constr type="l" for="ch" forName="image_2" refType="w" fact="0.4904"/>
              <dgm:constr type="t" for="ch" forName="image_2" refType="h" fact="0.7243"/>
              <dgm:constr type="w" for="ch" forName="image_2" refType="w" fact="0.1082"/>
              <dgm:constr type="h" for="ch" forName="image_2" refType="h" fact="0.1631"/>
              <dgm:constr type="l" for="ch" forName="image_accent_3" refType="w" fact="0.4352"/>
              <dgm:constr type="t" for="ch" forName="image_accent_3" refType="h" fact="0.4525"/>
              <dgm:constr type="w" for="ch" forName="image_accent_3" refType="w" fact="0.1573"/>
              <dgm:constr type="h" for="ch" forName="image_accent_3" refType="h" fact="0.2371"/>
              <dgm:constr type="l" for="ch" forName="image_3" refType="w" fact="0.4435"/>
              <dgm:constr type="t" for="ch" forName="image_3" refType="h" fact="0.465"/>
              <dgm:constr type="w" for="ch" forName="image_3" refType="w" fact="0.1407"/>
              <dgm:constr type="h" for="ch" forName="image_3" refType="h" fact="0.212"/>
              <dgm:constr type="l" for="ch" forName="image_accent_1" refType="w" fact="0.2318"/>
              <dgm:constr type="t" for="ch" forName="image_accent_1" refType="h" fact="0.6466"/>
              <dgm:constr type="w" for="ch" forName="image_accent_1" refType="w" fact="0.2344"/>
              <dgm:constr type="h" for="ch" forName="image_accent_1" refType="h" fact="0.3534"/>
              <dgm:constr type="l" for="ch" forName="image_1" refType="w" fact="0.2408"/>
              <dgm:constr type="t" for="ch" forName="image_1" refType="h" fact="0.6602"/>
              <dgm:constr type="w" for="ch" forName="image_1" refType="w" fact="0.2164"/>
              <dgm:constr type="h" for="ch" forName="image_1" refType="h" fact="0.3262"/>
              <dgm:constr type="l" for="ch" forName="parent_text_1" refType="w" fact="0"/>
              <dgm:constr type="t" for="ch" forName="parent_text_1" refType="h" fact="0.465"/>
              <dgm:constr type="w" for="ch" forName="parent_text_1" refType="w" fact="0.3478"/>
              <dgm:constr type="h" for="ch" forName="parent_text_1" refType="h" fact="0.165"/>
              <dgm:constr type="l" for="ch" forName="accent_1" refType="w" fact="0.3813"/>
              <dgm:constr type="t" for="ch" forName="accent_1" refType="h" fact="0.3864"/>
              <dgm:constr type="w" for="ch" forName="accent_1" refType="w" fact="0.0696"/>
              <dgm:constr type="h" for="ch" forName="accent_1" refType="h" fact="0.1049"/>
              <dgm:constr type="l" for="ch" forName="parent_text_3" refType="w" fact="0.6182"/>
              <dgm:constr type="t" for="ch" forName="parent_text_3" refType="h" fact="0.465"/>
              <dgm:constr type="w" for="ch" forName="parent_text_3" refType="w" fact="0.3478"/>
              <dgm:constr type="h" for="ch" forName="parent_text_3" refType="h" fact="0.212"/>
              <dgm:constr type="l" for="ch" forName="parent_text_2" refType="w" fact="0.6311"/>
              <dgm:constr type="t" for="ch" forName="parent_text_2" refType="h" fact="0.7243"/>
              <dgm:constr type="w" for="ch" forName="parent_text_2" refType="w" fact="0.3478"/>
              <dgm:constr type="h" for="ch" forName="parent_text_2" refType="h" fact="0.1631"/>
              <dgm:constr type="l" for="ch" forName="parent_text_4" refType="w" fact="0.5878"/>
              <dgm:constr type="t" for="ch" forName="parent_text_4" refType="h" fact="0.2513"/>
              <dgm:constr type="w" for="ch" forName="parent_text_4" refType="w" fact="0.3478"/>
              <dgm:constr type="h" for="ch" forName="parent_text_4" refType="h" fact="0.1467"/>
              <dgm:constr type="l" for="ch" forName="accent_2" refType="w" fact="0.6265"/>
              <dgm:constr type="t" for="ch" forName="accent_2" refType="h" fact="0.0194"/>
              <dgm:constr type="w" for="ch" forName="accent_2" refType="w" fact="0.0515"/>
              <dgm:constr type="h" for="ch" forName="accent_2" refType="h" fact="0.0777"/>
              <dgm:constr type="l" for="ch" forName="accent_3" refType="w" fact="0.7038"/>
              <dgm:constr type="t" for="ch" forName="accent_3" refType="h" fact="0"/>
              <dgm:constr type="w" for="ch" forName="accent_3" refType="w" fact="0.0258"/>
              <dgm:constr type="h" for="ch" forName="accent_3" refType="h" fact="0.0388"/>
              <dgm:constr type="l" for="ch" forName="parent_text_5" refType="w" fact="0.6522"/>
              <dgm:constr type="t" for="ch" forName="parent_text_5" refType="h" fact="0.0953"/>
              <dgm:constr type="w" for="ch" forName="parent_text_5" refType="w" fact="0.3478"/>
              <dgm:constr type="h" for="ch" forName="parent_text_5" refType="h" fact="0.1359"/>
              <dgm:constr type="l" for="ch" forName="accent_4" refType="w" fact="0.6136"/>
              <dgm:constr type="t" for="ch" forName="accent_4" refType="h" fact="0.8932"/>
              <dgm:constr type="w" for="ch" forName="accent_4" refType="w" fact="0.0386"/>
              <dgm:constr type="h" for="ch" forName="accent_4" refType="h" fact="0.0583"/>
            </dgm:constrLst>
          </dgm:if>
          <dgm:else name="Name21">
            <dgm:constrLst>
              <dgm:constr type="primFontSz" for="des" ptType="node" op="equ" val="65"/>
              <dgm:constr type="l" for="ch" forName="image_accent_5" refType="w" fact="0.3677"/>
              <dgm:constr type="t" for="ch" forName="image_accent_5" refType="h" fact="0.0862"/>
              <dgm:constr type="w" for="ch" forName="image_accent_5" refType="w" fact="0.1022"/>
              <dgm:constr type="h" for="ch" forName="image_accent_5" refType="h" fact="0.1541"/>
              <dgm:constr type="l" for="ch" forName="image_5" refType="w" fact="0.3738"/>
              <dgm:constr type="t" for="ch" forName="image_5" refType="h" fact="0.0953"/>
              <dgm:constr type="w" for="ch" forName="image_5" refType="w" fact="0.0902"/>
              <dgm:constr type="h" for="ch" forName="image_5" refType="h" fact="0.1359"/>
              <dgm:constr type="l" for="ch" forName="image_accent_4" refType="w" fact="0.437"/>
              <dgm:constr type="t" for="ch" forName="image_accent_4" refType="h" fact="0.2416"/>
              <dgm:constr type="w" for="ch" forName="image_accent_4" refType="w" fact="0.1103"/>
              <dgm:constr type="h" for="ch" forName="image_accent_4" refType="h" fact="0.1662"/>
              <dgm:constr type="l" for="ch" forName="image_4" refType="w" fact="0.4434"/>
              <dgm:constr type="t" for="ch" forName="image_4" refType="h" fact="0.2513"/>
              <dgm:constr type="w" for="ch" forName="image_4" refType="w" fact="0.0973"/>
              <dgm:constr type="h" for="ch" forName="image_4" refType="h" fact="0.1467"/>
              <dgm:constr type="l" for="ch" forName="image_accent_2" refType="w" fact="0.3942"/>
              <dgm:constr type="t" for="ch" forName="image_accent_2" refType="h" fact="0.7134"/>
              <dgm:constr type="w" for="ch" forName="image_accent_2" refType="w" fact="0.1226"/>
              <dgm:constr type="h" for="ch" forName="image_accent_2" refType="h" fact="0.1849"/>
              <dgm:constr type="l" for="ch" forName="image_2" refType="w" fact="0.4014"/>
              <dgm:constr type="t" for="ch" forName="image_2" refType="h" fact="0.7243"/>
              <dgm:constr type="w" for="ch" forName="image_2" refType="w" fact="0.1082"/>
              <dgm:constr type="h" for="ch" forName="image_2" refType="h" fact="0.1631"/>
              <dgm:constr type="l" for="ch" forName="image_accent_3" refType="w" fact="0.4075"/>
              <dgm:constr type="t" for="ch" forName="image_accent_3" refType="h" fact="0.4525"/>
              <dgm:constr type="w" for="ch" forName="image_accent_3" refType="w" fact="0.1573"/>
              <dgm:constr type="h" for="ch" forName="image_accent_3" refType="h" fact="0.2371"/>
              <dgm:constr type="l" for="ch" forName="image_3" refType="w" fact="0.4158"/>
              <dgm:constr type="t" for="ch" forName="image_3" refType="h" fact="0.465"/>
              <dgm:constr type="w" for="ch" forName="image_3" refType="w" fact="0.1407"/>
              <dgm:constr type="h" for="ch" forName="image_3" refType="h" fact="0.212"/>
              <dgm:constr type="l" for="ch" forName="image_accent_1" refType="w" fact="0.5338"/>
              <dgm:constr type="t" for="ch" forName="image_accent_1" refType="h" fact="0.6466"/>
              <dgm:constr type="w" for="ch" forName="image_accent_1" refType="w" fact="0.2344"/>
              <dgm:constr type="h" for="ch" forName="image_accent_1" refType="h" fact="0.3534"/>
              <dgm:constr type="l" for="ch" forName="image_1" refType="w" fact="0.5428"/>
              <dgm:constr type="t" for="ch" forName="image_1" refType="h" fact="0.6602"/>
              <dgm:constr type="w" for="ch" forName="image_1" refType="w" fact="0.2164"/>
              <dgm:constr type="h" for="ch" forName="image_1" refType="h" fact="0.3262"/>
              <dgm:constr type="l" for="ch" forName="parent_text_1" refType="w" fact="0.6522"/>
              <dgm:constr type="t" for="ch" forName="parent_text_1" refType="h" fact="0.465"/>
              <dgm:constr type="w" for="ch" forName="parent_text_1" refType="w" fact="0.3478"/>
              <dgm:constr type="h" for="ch" forName="parent_text_1" refType="h" fact="0.165"/>
              <dgm:constr type="l" for="ch" forName="accent_1" refType="w" fact="0.5492"/>
              <dgm:constr type="t" for="ch" forName="accent_1" refType="h" fact="0.3864"/>
              <dgm:constr type="w" for="ch" forName="accent_1" refType="w" fact="0.0696"/>
              <dgm:constr type="h" for="ch" forName="accent_1" refType="h" fact="0.1049"/>
              <dgm:constr type="l" for="ch" forName="parent_text_3" refType="w" fact="0.034"/>
              <dgm:constr type="t" for="ch" forName="parent_text_3" refType="h" fact="0.465"/>
              <dgm:constr type="w" for="ch" forName="parent_text_3" refType="w" fact="0.3478"/>
              <dgm:constr type="h" for="ch" forName="parent_text_3" refType="h" fact="0.212"/>
              <dgm:constr type="l" for="ch" forName="parent_text_2" refType="w" fact="0.0211"/>
              <dgm:constr type="t" for="ch" forName="parent_text_2" refType="h" fact="0.7243"/>
              <dgm:constr type="w" for="ch" forName="parent_text_2" refType="w" fact="0.3478"/>
              <dgm:constr type="h" for="ch" forName="parent_text_2" refType="h" fact="0.1631"/>
              <dgm:constr type="l" for="ch" forName="parent_text_4" refType="w" fact="0.0644"/>
              <dgm:constr type="t" for="ch" forName="parent_text_4" refType="h" fact="0.2513"/>
              <dgm:constr type="w" for="ch" forName="parent_text_4" refType="w" fact="0.3478"/>
              <dgm:constr type="h" for="ch" forName="parent_text_4" refType="h" fact="0.1467"/>
              <dgm:constr type="l" for="ch" forName="accent_2" refType="w" fact="0.322"/>
              <dgm:constr type="t" for="ch" forName="accent_2" refType="h" fact="0.0194"/>
              <dgm:constr type="w" for="ch" forName="accent_2" refType="w" fact="0.0515"/>
              <dgm:constr type="h" for="ch" forName="accent_2" refType="h" fact="0.0777"/>
              <dgm:constr type="l" for="ch" forName="accent_3" refType="w" fact="0.2705"/>
              <dgm:constr type="t" for="ch" forName="accent_3" refType="h" fact="0"/>
              <dgm:constr type="w" for="ch" forName="accent_3" refType="w" fact="0.0258"/>
              <dgm:constr type="h" for="ch" forName="accent_3" refType="h" fact="0.0388"/>
              <dgm:constr type="l" for="ch" forName="parent_text_5" refType="w" fact="0"/>
              <dgm:constr type="t" for="ch" forName="parent_text_5" refType="h" fact="0.0953"/>
              <dgm:constr type="w" for="ch" forName="parent_text_5" refType="w" fact="0.3478"/>
              <dgm:constr type="h" for="ch" forName="parent_text_5" refType="h" fact="0.1359"/>
              <dgm:constr type="l" for="ch" forName="accent_4" refType="w" fact="0.3478"/>
              <dgm:constr type="t" for="ch" forName="accent_4" refType="h" fact="0.8932"/>
              <dgm:constr type="w" for="ch" forName="accent_4" refType="w" fact="0.0386"/>
              <dgm:constr type="h" for="ch" forName="accent_4" refType="h" fact="0.0583"/>
            </dgm:constrLst>
          </dgm:else>
        </dgm:choose>
      </dgm:if>
      <dgm:if name="Name22" axis="ch" ptType="node" func="cnt" op="equ" val="6">
        <dgm:alg type="composite">
          <dgm:param type="ar" val="1.1351"/>
        </dgm:alg>
        <dgm:choose name="Name23">
          <dgm:if name="Name24" func="var" arg="dir" op="equ" val="norm">
            <dgm:constrLst>
              <dgm:constr type="primFontSz" for="des" ptType="node" op="equ" val="65"/>
              <dgm:constr type="l" for="ch" forName="image_accent_6" refType="w" fact="0.3864"/>
              <dgm:constr type="t" for="ch" forName="image_accent_6" refType="h" fact="0.7456"/>
              <dgm:constr type="w" for="ch" forName="image_accent_6" refType="w" fact="0.1757"/>
              <dgm:constr type="h" for="ch" forName="image_accent_6" refType="h" fact="0.1995"/>
              <dgm:constr type="l" for="ch" forName="image_6" refType="w" fact="0.3957"/>
              <dgm:constr type="t" for="ch" forName="image_6" refType="h" fact="0.7561"/>
              <dgm:constr type="w" for="ch" forName="image_6" refType="w" fact="0.1572"/>
              <dgm:constr type="h" for="ch" forName="image_6" refType="h" fact="0.1784"/>
              <dgm:constr type="l" for="ch" forName="image_accent_5" refType="w" fact="0.5301"/>
              <dgm:constr type="t" for="ch" forName="image_accent_5" refType="h" fact="0.0649"/>
              <dgm:constr type="w" for="ch" forName="image_accent_5" refType="w" fact="0.1022"/>
              <dgm:constr type="h" for="ch" forName="image_accent_5" refType="h" fact="0.116"/>
              <dgm:constr type="l" for="ch" forName="image_5" refType="w" fact="0.5361"/>
              <dgm:constr type="t" for="ch" forName="image_5" refType="h" fact="0.0717"/>
              <dgm:constr type="w" for="ch" forName="image_5" refType="w" fact="0.0902"/>
              <dgm:constr type="h" for="ch" forName="image_5" refType="h" fact="0.1023"/>
              <dgm:constr type="l" for="ch" forName="image_accent_4" refType="w" fact="0.4528"/>
              <dgm:constr type="t" for="ch" forName="image_accent_4" refType="h" fact="0.1819"/>
              <dgm:constr type="w" for="ch" forName="image_accent_4" refType="w" fact="0.1103"/>
              <dgm:constr type="h" for="ch" forName="image_accent_4" refType="h" fact="0.1251"/>
              <dgm:constr type="l" for="ch" forName="image_4" refType="w" fact="0.4593"/>
              <dgm:constr type="t" for="ch" forName="image_4" refType="h" fact="0.1892"/>
              <dgm:constr type="w" for="ch" forName="image_4" refType="w" fact="0.0973"/>
              <dgm:constr type="h" for="ch" forName="image_4" refType="h" fact="0.1104"/>
              <dgm:constr type="l" for="ch" forName="image_accent_2" refType="w" fact="0.4832"/>
              <dgm:constr type="t" for="ch" forName="image_accent_2" refType="h" fact="0.5371"/>
              <dgm:constr type="w" for="ch" forName="image_accent_2" refType="w" fact="0.1226"/>
              <dgm:constr type="h" for="ch" forName="image_accent_2" refType="h" fact="0.1392"/>
              <dgm:constr type="l" for="ch" forName="image_2" refType="w" fact="0.4904"/>
              <dgm:constr type="t" for="ch" forName="image_2" refType="h" fact="0.5453"/>
              <dgm:constr type="w" for="ch" forName="image_2" refType="w" fact="0.1082"/>
              <dgm:constr type="h" for="ch" forName="image_2" refType="h" fact="0.1228"/>
              <dgm:constr type="l" for="ch" forName="image_accent_3" refType="w" fact="0.4352"/>
              <dgm:constr type="t" for="ch" forName="image_accent_3" refType="h" fact="0.3407"/>
              <dgm:constr type="w" for="ch" forName="image_accent_3" refType="w" fact="0.1573"/>
              <dgm:constr type="h" for="ch" forName="image_accent_3" refType="h" fact="0.1785"/>
              <dgm:constr type="l" for="ch" forName="image_3" refType="w" fact="0.4435"/>
              <dgm:constr type="t" for="ch" forName="image_3" refType="h" fact="0.3501"/>
              <dgm:constr type="w" for="ch" forName="image_3" refType="w" fact="0.1407"/>
              <dgm:constr type="h" for="ch" forName="image_3" refType="h" fact="0.1596"/>
              <dgm:constr type="l" for="ch" forName="image_accent_1" refType="w" fact="0.2318"/>
              <dgm:constr type="t" for="ch" forName="image_accent_1" refType="h" fact="0.4869"/>
              <dgm:constr type="w" for="ch" forName="image_accent_1" refType="w" fact="0.2344"/>
              <dgm:constr type="h" for="ch" forName="image_accent_1" refType="h" fact="0.2661"/>
              <dgm:constr type="l" for="ch" forName="image_1" refType="w" fact="0.2401"/>
              <dgm:constr type="t" for="ch" forName="image_1" refType="h" fact="0.4971"/>
              <dgm:constr type="w" for="ch" forName="image_1" refType="w" fact="0.2164"/>
              <dgm:constr type="h" for="ch" forName="image_1" refType="h" fact="0.2456"/>
              <dgm:constr type="l" for="ch" forName="parent_text_1" refType="w" fact="0"/>
              <dgm:constr type="t" for="ch" forName="parent_text_1" refType="h" fact="0.3501"/>
              <dgm:constr type="w" for="ch" forName="parent_text_1" refType="w" fact="0.3478"/>
              <dgm:constr type="h" for="ch" forName="parent_text_1" refType="h" fact="0.125"/>
              <dgm:constr type="l" for="ch" forName="accent_1" refType="w" fact="0.3813"/>
              <dgm:constr type="t" for="ch" forName="accent_1" refType="h" fact="0.2909"/>
              <dgm:constr type="w" for="ch" forName="accent_1" refType="w" fact="0.0696"/>
              <dgm:constr type="h" for="ch" forName="accent_1" refType="h" fact="0.0789"/>
              <dgm:constr type="l" for="ch" forName="parent_text_2" refType="w" fact="0.6311"/>
              <dgm:constr type="t" for="ch" forName="parent_text_2" refType="h" fact="0.5453"/>
              <dgm:constr type="w" for="ch" forName="parent_text_2" refType="w" fact="0.3478"/>
              <dgm:constr type="h" for="ch" forName="parent_text_2" refType="h" fact="0.1228"/>
              <dgm:constr type="l" for="ch" forName="parent_text_4" refType="w" fact="0.5878"/>
              <dgm:constr type="t" for="ch" forName="parent_text_4" refType="h" fact="0.1892"/>
              <dgm:constr type="w" for="ch" forName="parent_text_4" refType="w" fact="0.3478"/>
              <dgm:constr type="h" for="ch" forName="parent_text_4" refType="h" fact="0.1104"/>
              <dgm:constr type="l" for="ch" forName="accent_2" refType="w" fact="0.6265"/>
              <dgm:constr type="t" for="ch" forName="accent_2" refType="h" fact="0.0146"/>
              <dgm:constr type="w" for="ch" forName="accent_2" refType="w" fact="0.0515"/>
              <dgm:constr type="h" for="ch" forName="accent_2" refType="h" fact="0.0585"/>
              <dgm:constr type="l" for="ch" forName="accent_3" refType="w" fact="0.7038"/>
              <dgm:constr type="t" for="ch" forName="accent_3" refType="h" fact="0"/>
              <dgm:constr type="w" for="ch" forName="accent_3" refType="w" fact="0.0258"/>
              <dgm:constr type="h" for="ch" forName="accent_3" refType="h" fact="0.0292"/>
              <dgm:constr type="l" for="ch" forName="parent_text_5" refType="w" fact="0.6522"/>
              <dgm:constr type="t" for="ch" forName="parent_text_5" refType="h" fact="0.0717"/>
              <dgm:constr type="w" for="ch" forName="parent_text_5" refType="w" fact="0.3478"/>
              <dgm:constr type="h" for="ch" forName="parent_text_5" refType="h" fact="0.1023"/>
              <dgm:constr type="l" for="ch" forName="parent_text_3" refType="w" fact="0.6182"/>
              <dgm:constr type="t" for="ch" forName="parent_text_3" refType="h" fact="0.3501"/>
              <dgm:constr type="w" for="ch" forName="parent_text_3" refType="w" fact="0.3478"/>
              <dgm:constr type="h" for="ch" forName="parent_text_3" refType="h" fact="0.1596"/>
              <dgm:constr type="l" for="ch" forName="accent_4" refType="w" fact="0.5538"/>
              <dgm:constr type="t" for="ch" forName="accent_4" refType="h" fact="0.9211"/>
              <dgm:constr type="w" for="ch" forName="accent_4" refType="w" fact="0.0696"/>
              <dgm:constr type="h" for="ch" forName="accent_4" refType="h" fact="0.0789"/>
              <dgm:constr type="l" for="ch" forName="parent_text_6" refType="w" fact="0.0195"/>
              <dgm:constr type="t" for="ch" forName="parent_text_6" refType="h" fact="0.7561"/>
              <dgm:constr type="w" for="ch" forName="parent_text_6" refType="w" fact="0.3478"/>
              <dgm:constr type="h" for="ch" forName="parent_text_6" refType="h" fact="0.1784"/>
              <dgm:constr type="l" for="ch" forName="accent_5" refType="w" fact="0.6182"/>
              <dgm:constr type="t" for="ch" forName="accent_5" refType="h" fact="0.6725"/>
              <dgm:constr type="w" for="ch" forName="accent_5" refType="w" fact="0.0386"/>
              <dgm:constr type="h" for="ch" forName="accent_5" refType="h" fact="0.0439"/>
            </dgm:constrLst>
          </dgm:if>
          <dgm:else name="Name25">
            <dgm:constrLst>
              <dgm:constr type="primFontSz" for="des" ptType="node" op="equ" val="65"/>
              <dgm:constr type="l" for="ch" forName="image_accent_6" refType="w" fact="0.4379"/>
              <dgm:constr type="t" for="ch" forName="image_accent_6" refType="h" fact="0.7456"/>
              <dgm:constr type="w" for="ch" forName="image_accent_6" refType="w" fact="0.1757"/>
              <dgm:constr type="h" for="ch" forName="image_accent_6" refType="h" fact="0.1995"/>
              <dgm:constr type="l" for="ch" forName="image_6" refType="w" fact="0.4471"/>
              <dgm:constr type="t" for="ch" forName="image_6" refType="h" fact="0.7561"/>
              <dgm:constr type="w" for="ch" forName="image_6" refType="w" fact="0.1572"/>
              <dgm:constr type="h" for="ch" forName="image_6" refType="h" fact="0.1784"/>
              <dgm:constr type="l" for="ch" forName="image_accent_5" refType="w" fact="0.3677"/>
              <dgm:constr type="t" for="ch" forName="image_accent_5" refType="h" fact="0.0649"/>
              <dgm:constr type="w" for="ch" forName="image_accent_5" refType="w" fact="0.1022"/>
              <dgm:constr type="h" for="ch" forName="image_accent_5" refType="h" fact="0.116"/>
              <dgm:constr type="l" for="ch" forName="image_5" refType="w" fact="0.3738"/>
              <dgm:constr type="t" for="ch" forName="image_5" refType="h" fact="0.0717"/>
              <dgm:constr type="w" for="ch" forName="image_5" refType="w" fact="0.0902"/>
              <dgm:constr type="h" for="ch" forName="image_5" refType="h" fact="0.1023"/>
              <dgm:constr type="l" for="ch" forName="image_accent_4" refType="w" fact="0.437"/>
              <dgm:constr type="t" for="ch" forName="image_accent_4" refType="h" fact="0.1819"/>
              <dgm:constr type="w" for="ch" forName="image_accent_4" refType="w" fact="0.1103"/>
              <dgm:constr type="h" for="ch" forName="image_accent_4" refType="h" fact="0.1251"/>
              <dgm:constr type="l" for="ch" forName="image_4" refType="w" fact="0.4434"/>
              <dgm:constr type="t" for="ch" forName="image_4" refType="h" fact="0.1892"/>
              <dgm:constr type="w" for="ch" forName="image_4" refType="w" fact="0.0973"/>
              <dgm:constr type="h" for="ch" forName="image_4" refType="h" fact="0.1104"/>
              <dgm:constr type="l" for="ch" forName="image_accent_2" refType="w" fact="0.3942"/>
              <dgm:constr type="t" for="ch" forName="image_accent_2" refType="h" fact="0.5371"/>
              <dgm:constr type="w" for="ch" forName="image_accent_2" refType="w" fact="0.1226"/>
              <dgm:constr type="h" for="ch" forName="image_accent_2" refType="h" fact="0.1392"/>
              <dgm:constr type="l" for="ch" forName="image_2" refType="w" fact="0.4014"/>
              <dgm:constr type="t" for="ch" forName="image_2" refType="h" fact="0.5453"/>
              <dgm:constr type="w" for="ch" forName="image_2" refType="w" fact="0.1082"/>
              <dgm:constr type="h" for="ch" forName="image_2" refType="h" fact="0.1228"/>
              <dgm:constr type="l" for="ch" forName="image_accent_3" refType="w" fact="0.4075"/>
              <dgm:constr type="t" for="ch" forName="image_accent_3" refType="h" fact="0.3407"/>
              <dgm:constr type="w" for="ch" forName="image_accent_3" refType="w" fact="0.1573"/>
              <dgm:constr type="h" for="ch" forName="image_accent_3" refType="h" fact="0.1785"/>
              <dgm:constr type="l" for="ch" forName="image_3" refType="w" fact="0.4158"/>
              <dgm:constr type="t" for="ch" forName="image_3" refType="h" fact="0.3501"/>
              <dgm:constr type="w" for="ch" forName="image_3" refType="w" fact="0.1407"/>
              <dgm:constr type="h" for="ch" forName="image_3" refType="h" fact="0.1596"/>
              <dgm:constr type="l" for="ch" forName="image_accent_1" refType="w" fact="0.5338"/>
              <dgm:constr type="t" for="ch" forName="image_accent_1" refType="h" fact="0.4869"/>
              <dgm:constr type="w" for="ch" forName="image_accent_1" refType="w" fact="0.2344"/>
              <dgm:constr type="h" for="ch" forName="image_accent_1" refType="h" fact="0.2661"/>
              <dgm:constr type="l" for="ch" forName="image_1" refType="w" fact="0.5435"/>
              <dgm:constr type="t" for="ch" forName="image_1" refType="h" fact="0.4971"/>
              <dgm:constr type="w" for="ch" forName="image_1" refType="w" fact="0.2164"/>
              <dgm:constr type="h" for="ch" forName="image_1" refType="h" fact="0.2456"/>
              <dgm:constr type="l" for="ch" forName="parent_text_1" refType="w" fact="0.6522"/>
              <dgm:constr type="t" for="ch" forName="parent_text_1" refType="h" fact="0.3501"/>
              <dgm:constr type="w" for="ch" forName="parent_text_1" refType="w" fact="0.3478"/>
              <dgm:constr type="h" for="ch" forName="parent_text_1" refType="h" fact="0.125"/>
              <dgm:constr type="l" for="ch" forName="accent_1" refType="w" fact="0.5492"/>
              <dgm:constr type="t" for="ch" forName="accent_1" refType="h" fact="0.2909"/>
              <dgm:constr type="w" for="ch" forName="accent_1" refType="w" fact="0.0696"/>
              <dgm:constr type="h" for="ch" forName="accent_1" refType="h" fact="0.0789"/>
              <dgm:constr type="l" for="ch" forName="parent_text_2" refType="w" fact="0.0211"/>
              <dgm:constr type="t" for="ch" forName="parent_text_2" refType="h" fact="0.5453"/>
              <dgm:constr type="w" for="ch" forName="parent_text_2" refType="w" fact="0.3478"/>
              <dgm:constr type="h" for="ch" forName="parent_text_2" refType="h" fact="0.1228"/>
              <dgm:constr type="l" for="ch" forName="parent_text_4" refType="w" fact="0.0644"/>
              <dgm:constr type="t" for="ch" forName="parent_text_4" refType="h" fact="0.1892"/>
              <dgm:constr type="w" for="ch" forName="parent_text_4" refType="w" fact="0.3478"/>
              <dgm:constr type="h" for="ch" forName="parent_text_4" refType="h" fact="0.1104"/>
              <dgm:constr type="l" for="ch" forName="accent_2" refType="w" fact="0.322"/>
              <dgm:constr type="t" for="ch" forName="accent_2" refType="h" fact="0.0146"/>
              <dgm:constr type="w" for="ch" forName="accent_2" refType="w" fact="0.0515"/>
              <dgm:constr type="h" for="ch" forName="accent_2" refType="h" fact="0.0585"/>
              <dgm:constr type="l" for="ch" forName="accent_3" refType="w" fact="0.2705"/>
              <dgm:constr type="t" for="ch" forName="accent_3" refType="h" fact="0"/>
              <dgm:constr type="w" for="ch" forName="accent_3" refType="w" fact="0.0258"/>
              <dgm:constr type="h" for="ch" forName="accent_3" refType="h" fact="0.0292"/>
              <dgm:constr type="l" for="ch" forName="parent_text_5" refType="w" fact="0"/>
              <dgm:constr type="t" for="ch" forName="parent_text_5" refType="h" fact="0.0717"/>
              <dgm:constr type="w" for="ch" forName="parent_text_5" refType="w" fact="0.3478"/>
              <dgm:constr type="h" for="ch" forName="parent_text_5" refType="h" fact="0.1023"/>
              <dgm:constr type="l" for="ch" forName="parent_text_3" refType="w" fact="0.034"/>
              <dgm:constr type="t" for="ch" forName="parent_text_3" refType="h" fact="0.3501"/>
              <dgm:constr type="w" for="ch" forName="parent_text_3" refType="w" fact="0.3478"/>
              <dgm:constr type="h" for="ch" forName="parent_text_3" refType="h" fact="0.1596"/>
              <dgm:constr type="l" for="ch" forName="accent_4" refType="w" fact="0.3766"/>
              <dgm:constr type="t" for="ch" forName="accent_4" refType="h" fact="0.9211"/>
              <dgm:constr type="w" for="ch" forName="accent_4" refType="w" fact="0.0696"/>
              <dgm:constr type="h" for="ch" forName="accent_4" refType="h" fact="0.0789"/>
              <dgm:constr type="l" for="ch" forName="parent_text_6" refType="w" fact="0.6328"/>
              <dgm:constr type="t" for="ch" forName="parent_text_6" refType="h" fact="0.7561"/>
              <dgm:constr type="w" for="ch" forName="parent_text_6" refType="w" fact="0.3478"/>
              <dgm:constr type="h" for="ch" forName="parent_text_6" refType="h" fact="0.1784"/>
              <dgm:constr type="l" for="ch" forName="accent_5" refType="w" fact="0.3431"/>
              <dgm:constr type="t" for="ch" forName="accent_5" refType="h" fact="0.6725"/>
              <dgm:constr type="w" for="ch" forName="accent_5" refType="w" fact="0.0386"/>
              <dgm:constr type="h" for="ch" forName="accent_5" refType="h" fact="0.0439"/>
            </dgm:constrLst>
          </dgm:else>
        </dgm:choose>
      </dgm:if>
      <dgm:if name="Name26" axis="ch" ptType="node" func="cnt" op="equ" val="7">
        <dgm:alg type="composite">
          <dgm:param type="ar" val="1.0352"/>
        </dgm:alg>
        <dgm:choose name="Name27">
          <dgm:if name="Name28" func="var" arg="dir" op="equ" val="norm">
            <dgm:constrLst>
              <dgm:constr type="primFontSz" for="des" ptType="node" op="equ" val="65"/>
              <dgm:constr type="l" for="ch" forName="accent_1" refType="w" fact="0.7553"/>
              <dgm:constr type="t" for="ch" forName="accent_1" refType="h" fact="0.96"/>
              <dgm:constr type="w" for="ch" forName="accent_1" refType="w" fact="0.0386"/>
              <dgm:constr type="h" for="ch" forName="accent_1" refType="h" fact="0.04"/>
              <dgm:constr type="l" for="ch" forName="image_accent_2" refType="w" fact="0.4832"/>
              <dgm:constr type="t" for="ch" forName="image_accent_2" refType="h" fact="0.4899"/>
              <dgm:constr type="w" for="ch" forName="image_accent_2" refType="w" fact="0.1226"/>
              <dgm:constr type="h" for="ch" forName="image_accent_2" refType="h" fact="0.1269"/>
              <dgm:constr type="l" for="ch" forName="image_2" refType="w" fact="0.4904"/>
              <dgm:constr type="t" for="ch" forName="image_2" refType="h" fact="0.4973"/>
              <dgm:constr type="w" for="ch" forName="image_2" refType="w" fact="0.1082"/>
              <dgm:constr type="h" for="ch" forName="image_2" refType="h" fact="0.112"/>
              <dgm:constr type="l" for="ch" forName="image_accent_3" refType="w" fact="0.4352"/>
              <dgm:constr type="t" for="ch" forName="image_accent_3" refType="h" fact="0.3107"/>
              <dgm:constr type="w" for="ch" forName="image_accent_3" refType="w" fact="0.1573"/>
              <dgm:constr type="h" for="ch" forName="image_accent_3" refType="h" fact="0.1628"/>
              <dgm:constr type="l" for="ch" forName="image_3" refType="w" fact="0.4435"/>
              <dgm:constr type="t" for="ch" forName="image_3" refType="h" fact="0.3193"/>
              <dgm:constr type="w" for="ch" forName="image_3" refType="w" fact="0.1407"/>
              <dgm:constr type="h" for="ch" forName="image_3" refType="h" fact="0.1456"/>
              <dgm:constr type="l" for="ch" forName="image_accent_4" refType="w" fact="0.4528"/>
              <dgm:constr type="t" for="ch" forName="image_accent_4" refType="h" fact="0.1659"/>
              <dgm:constr type="w" for="ch" forName="image_accent_4" refType="w" fact="0.1103"/>
              <dgm:constr type="h" for="ch" forName="image_accent_4" refType="h" fact="0.1141"/>
              <dgm:constr type="l" for="ch" forName="image_4" refType="w" fact="0.4593"/>
              <dgm:constr type="t" for="ch" forName="image_4" refType="h" fact="0.1726"/>
              <dgm:constr type="w" for="ch" forName="image_4" refType="w" fact="0.0973"/>
              <dgm:constr type="h" for="ch" forName="image_4" refType="h" fact="0.1007"/>
              <dgm:constr type="l" for="ch" forName="image_accent_5" refType="w" fact="0.5301"/>
              <dgm:constr type="t" for="ch" forName="image_accent_5" refType="h" fact="0.0592"/>
              <dgm:constr type="w" for="ch" forName="image_accent_5" refType="w" fact="0.1022"/>
              <dgm:constr type="h" for="ch" forName="image_accent_5" refType="h" fact="0.1058"/>
              <dgm:constr type="l" for="ch" forName="image_5" refType="w" fact="0.5361"/>
              <dgm:constr type="t" for="ch" forName="image_5" refType="h" fact="0.0654"/>
              <dgm:constr type="w" for="ch" forName="image_5" refType="w" fact="0.0902"/>
              <dgm:constr type="h" for="ch" forName="image_5" refType="h" fact="0.0933"/>
              <dgm:constr type="l" for="ch" forName="image_accent_6" refType="w" fact="0.3864"/>
              <dgm:constr type="t" for="ch" forName="image_accent_6" refType="h" fact="0.68"/>
              <dgm:constr type="w" for="ch" forName="image_accent_6" refType="w" fact="0.1757"/>
              <dgm:constr type="h" for="ch" forName="image_accent_6" refType="h" fact="0.1819"/>
              <dgm:constr type="l" for="ch" forName="image_6" refType="w" fact="0.3957"/>
              <dgm:constr type="t" for="ch" forName="image_6" refType="h" fact="0.6896"/>
              <dgm:constr type="w" for="ch" forName="image_6" refType="w" fact="0.1572"/>
              <dgm:constr type="h" for="ch" forName="image_6" refType="h" fact="0.1627"/>
              <dgm:constr type="l" for="ch" forName="image_accent_7" refType="w" fact="0.5291"/>
              <dgm:constr type="t" for="ch" forName="image_accent_7" refType="h" fact="0.8325"/>
              <dgm:constr type="w" for="ch" forName="image_accent_7" refType="w" fact="0.1103"/>
              <dgm:constr type="h" for="ch" forName="image_accent_7" refType="h" fact="0.1141"/>
              <dgm:constr type="l" for="ch" forName="image_7" refType="w" fact="0.5356"/>
              <dgm:constr type="t" for="ch" forName="image_7" refType="h" fact="0.8392"/>
              <dgm:constr type="w" for="ch" forName="image_7" refType="w" fact="0.0973"/>
              <dgm:constr type="h" for="ch" forName="image_7" refType="h" fact="0.1007"/>
              <dgm:constr type="l" for="ch" forName="image_accent_1" refType="w" fact="0.2318"/>
              <dgm:constr type="t" for="ch" forName="image_accent_1" refType="h" fact="0.444"/>
              <dgm:constr type="w" for="ch" forName="image_accent_1" refType="w" fact="0.2344"/>
              <dgm:constr type="h" for="ch" forName="image_accent_1" refType="h" fact="0.2426"/>
              <dgm:constr type="l" for="ch" forName="image_1" refType="w" fact="0.2408"/>
              <dgm:constr type="t" for="ch" forName="image_1" refType="h" fact="0.4533"/>
              <dgm:constr type="w" for="ch" forName="image_1" refType="w" fact="0.2164"/>
              <dgm:constr type="h" for="ch" forName="image_1" refType="h" fact="0.224"/>
              <dgm:constr type="l" for="ch" forName="parent_text_1" refType="w" fact="0"/>
              <dgm:constr type="t" for="ch" forName="parent_text_1" refType="h" fact="0.3193"/>
              <dgm:constr type="w" for="ch" forName="parent_text_1" refType="w" fact="0.3478"/>
              <dgm:constr type="h" for="ch" forName="parent_text_1" refType="h" fact="0.115"/>
              <dgm:constr type="l" for="ch" forName="accent_2" refType="w" fact="0.3813"/>
              <dgm:constr type="t" for="ch" forName="accent_2" refType="h" fact="0.2653"/>
              <dgm:constr type="w" for="ch" forName="accent_2" refType="w" fact="0.0696"/>
              <dgm:constr type="h" for="ch" forName="accent_2" refType="h" fact="0.072"/>
              <dgm:constr type="l" for="ch" forName="parent_text_2" refType="w" fact="0.6311"/>
              <dgm:constr type="t" for="ch" forName="parent_text_2" refType="h" fact="0.4973"/>
              <dgm:constr type="w" for="ch" forName="parent_text_2" refType="w" fact="0.3478"/>
              <dgm:constr type="h" for="ch" forName="parent_text_2" refType="h" fact="0.112"/>
              <dgm:constr type="l" for="ch" forName="parent_text_4" refType="w" fact="0.5878"/>
              <dgm:constr type="t" for="ch" forName="parent_text_4" refType="h" fact="0.1726"/>
              <dgm:constr type="w" for="ch" forName="parent_text_4" refType="w" fact="0.3478"/>
              <dgm:constr type="h" for="ch" forName="parent_text_4" refType="h" fact="0.1007"/>
              <dgm:constr type="l" for="ch" forName="accent_3" refType="w" fact="0.7038"/>
              <dgm:constr type="t" for="ch" forName="accent_3" refType="h" fact="0"/>
              <dgm:constr type="w" for="ch" forName="accent_3" refType="w" fact="0.0258"/>
              <dgm:constr type="h" for="ch" forName="accent_3" refType="h" fact="0.0267"/>
              <dgm:constr type="l" for="ch" forName="parent_text_5" refType="w" fact="0.6522"/>
              <dgm:constr type="t" for="ch" forName="parent_text_5" refType="h" fact="0.0654"/>
              <dgm:constr type="w" for="ch" forName="parent_text_5" refType="w" fact="0.3478"/>
              <dgm:constr type="h" for="ch" forName="parent_text_5" refType="h" fact="0.0933"/>
              <dgm:constr type="l" for="ch" forName="parent_text_3" refType="w" fact="0.6182"/>
              <dgm:constr type="t" for="ch" forName="parent_text_3" refType="h" fact="0.3193"/>
              <dgm:constr type="w" for="ch" forName="parent_text_3" refType="w" fact="0.3478"/>
              <dgm:constr type="h" for="ch" forName="parent_text_3" refType="h" fact="0.1456"/>
              <dgm:constr type="l" for="ch" forName="parent_text_6" refType="w" fact="0.02"/>
              <dgm:constr type="t" for="ch" forName="parent_text_6" refType="h" fact="0.6896"/>
              <dgm:constr type="w" for="ch" forName="parent_text_6" refType="w" fact="0.3478"/>
              <dgm:constr type="h" for="ch" forName="parent_text_6" refType="h" fact="0.1627"/>
              <dgm:constr type="l" for="ch" forName="accent_4" refType="w" fact="0.6265"/>
              <dgm:constr type="t" for="ch" forName="accent_4" refType="h" fact="0.0213"/>
              <dgm:constr type="w" for="ch" forName="accent_4" refType="w" fact="0.0515"/>
              <dgm:constr type="h" for="ch" forName="accent_4" refType="h" fact="0.0533"/>
              <dgm:constr type="l" for="ch" forName="accent_5" refType="w" fact="0.6522"/>
              <dgm:constr type="t" for="ch" forName="accent_5" refType="h" fact="0.92"/>
              <dgm:constr type="w" for="ch" forName="accent_5" refType="w" fact="0.0696"/>
              <dgm:constr type="h" for="ch" forName="accent_5" refType="h" fact="0.072"/>
              <dgm:constr type="l" for="ch" forName="parent_text_7" refType="w" fact="0.105"/>
              <dgm:constr type="t" for="ch" forName="parent_text_7" refType="h" fact="0.87"/>
              <dgm:constr type="w" for="ch" forName="parent_text_7" refType="w" fact="0.407"/>
              <dgm:constr type="h" for="ch" forName="parent_text_7" refType="h" fact="0.13"/>
              <dgm:constr type="l" for="ch" forName="accent_6" refType="w" fact="0.6136"/>
              <dgm:constr type="t" for="ch" forName="accent_6" refType="h" fact="0.6133"/>
              <dgm:constr type="w" for="ch" forName="accent_6" refType="w" fact="0.0386"/>
              <dgm:constr type="h" for="ch" forName="accent_6" refType="h" fact="0.04"/>
            </dgm:constrLst>
          </dgm:if>
          <dgm:else name="Name29">
            <dgm:constrLst>
              <dgm:constr type="primFontSz" for="des" ptType="node" op="equ" val="65"/>
              <dgm:constr type="l" for="ch" forName="accent_1" refType="w" fact="0.2061"/>
              <dgm:constr type="t" for="ch" forName="accent_1" refType="h" fact="0.96"/>
              <dgm:constr type="w" for="ch" forName="accent_1" refType="w" fact="0.0386"/>
              <dgm:constr type="h" for="ch" forName="accent_1" refType="h" fact="0.04"/>
              <dgm:constr type="l" for="ch" forName="image_accent_7" refType="w" fact="0.3606"/>
              <dgm:constr type="t" for="ch" forName="image_accent_7" refType="h" fact="0.8325"/>
              <dgm:constr type="w" for="ch" forName="image_accent_7" refType="w" fact="0.1103"/>
              <dgm:constr type="h" for="ch" forName="image_accent_7" refType="h" fact="0.1141"/>
              <dgm:constr type="l" for="ch" forName="image_7" refType="w" fact="0.3671"/>
              <dgm:constr type="t" for="ch" forName="image_7" refType="h" fact="0.8392"/>
              <dgm:constr type="w" for="ch" forName="image_7" refType="w" fact="0.0973"/>
              <dgm:constr type="h" for="ch" forName="image_7" refType="h" fact="0.1007"/>
              <dgm:constr type="l" for="ch" forName="image_accent_6" refType="w" fact="0.4379"/>
              <dgm:constr type="t" for="ch" forName="image_accent_6" refType="h" fact="0.68"/>
              <dgm:constr type="w" for="ch" forName="image_accent_6" refType="w" fact="0.1757"/>
              <dgm:constr type="h" for="ch" forName="image_accent_6" refType="h" fact="0.1819"/>
              <dgm:constr type="l" for="ch" forName="image_6" refType="w" fact="0.4471"/>
              <dgm:constr type="t" for="ch" forName="image_6" refType="h" fact="0.6896"/>
              <dgm:constr type="w" for="ch" forName="image_6" refType="w" fact="0.1572"/>
              <dgm:constr type="h" for="ch" forName="image_6" refType="h" fact="0.1627"/>
              <dgm:constr type="l" for="ch" forName="image_accent_5" refType="w" fact="0.3677"/>
              <dgm:constr type="t" for="ch" forName="image_accent_5" refType="h" fact="0.0592"/>
              <dgm:constr type="w" for="ch" forName="image_accent_5" refType="w" fact="0.1022"/>
              <dgm:constr type="h" for="ch" forName="image_accent_5" refType="h" fact="0.1058"/>
              <dgm:constr type="l" for="ch" forName="image_5" refType="w" fact="0.3738"/>
              <dgm:constr type="t" for="ch" forName="image_5" refType="h" fact="0.0654"/>
              <dgm:constr type="w" for="ch" forName="image_5" refType="w" fact="0.0902"/>
              <dgm:constr type="h" for="ch" forName="image_5" refType="h" fact="0.0933"/>
              <dgm:constr type="l" for="ch" forName="image_accent_4" refType="w" fact="0.437"/>
              <dgm:constr type="t" for="ch" forName="image_accent_4" refType="h" fact="0.1659"/>
              <dgm:constr type="w" for="ch" forName="image_accent_4" refType="w" fact="0.1103"/>
              <dgm:constr type="h" for="ch" forName="image_accent_4" refType="h" fact="0.1141"/>
              <dgm:constr type="l" for="ch" forName="image_4" refType="w" fact="0.4434"/>
              <dgm:constr type="t" for="ch" forName="image_4" refType="h" fact="0.1726"/>
              <dgm:constr type="w" for="ch" forName="image_4" refType="w" fact="0.0973"/>
              <dgm:constr type="h" for="ch" forName="image_4" refType="h" fact="0.1007"/>
              <dgm:constr type="l" for="ch" forName="image_accent_2" refType="w" fact="0.3942"/>
              <dgm:constr type="t" for="ch" forName="image_accent_2" refType="h" fact="0.4899"/>
              <dgm:constr type="w" for="ch" forName="image_accent_2" refType="w" fact="0.1226"/>
              <dgm:constr type="h" for="ch" forName="image_accent_2" refType="h" fact="0.1269"/>
              <dgm:constr type="l" for="ch" forName="image_2" refType="w" fact="0.4014"/>
              <dgm:constr type="t" for="ch" forName="image_2" refType="h" fact="0.4973"/>
              <dgm:constr type="w" for="ch" forName="image_2" refType="w" fact="0.1082"/>
              <dgm:constr type="h" for="ch" forName="image_2" refType="h" fact="0.112"/>
              <dgm:constr type="l" for="ch" forName="image_accent_3" refType="w" fact="0.4075"/>
              <dgm:constr type="t" for="ch" forName="image_accent_3" refType="h" fact="0.3107"/>
              <dgm:constr type="w" for="ch" forName="image_accent_3" refType="w" fact="0.1573"/>
              <dgm:constr type="h" for="ch" forName="image_accent_3" refType="h" fact="0.1628"/>
              <dgm:constr type="l" for="ch" forName="image_3" refType="w" fact="0.4158"/>
              <dgm:constr type="t" for="ch" forName="image_3" refType="h" fact="0.3193"/>
              <dgm:constr type="w" for="ch" forName="image_3" refType="w" fact="0.1407"/>
              <dgm:constr type="h" for="ch" forName="image_3" refType="h" fact="0.1456"/>
              <dgm:constr type="l" for="ch" forName="image_accent_1" refType="w" fact="0.5338"/>
              <dgm:constr type="t" for="ch" forName="image_accent_1" refType="h" fact="0.444"/>
              <dgm:constr type="w" for="ch" forName="image_accent_1" refType="w" fact="0.2344"/>
              <dgm:constr type="h" for="ch" forName="image_accent_1" refType="h" fact="0.2426"/>
              <dgm:constr type="l" for="ch" forName="image_1" refType="w" fact="0.5428"/>
              <dgm:constr type="t" for="ch" forName="image_1" refType="h" fact="0.4533"/>
              <dgm:constr type="w" for="ch" forName="image_1" refType="w" fact="0.2164"/>
              <dgm:constr type="h" for="ch" forName="image_1" refType="h" fact="0.224"/>
              <dgm:constr type="l" for="ch" forName="parent_text_1" refType="w" fact="0.6522"/>
              <dgm:constr type="t" for="ch" forName="parent_text_1" refType="h" fact="0.3193"/>
              <dgm:constr type="w" for="ch" forName="parent_text_1" refType="w" fact="0.3478"/>
              <dgm:constr type="h" for="ch" forName="parent_text_1" refType="h" fact="0.115"/>
              <dgm:constr type="l" for="ch" forName="accent_2" refType="w" fact="0.5492"/>
              <dgm:constr type="t" for="ch" forName="accent_2" refType="h" fact="0.2653"/>
              <dgm:constr type="w" for="ch" forName="accent_2" refType="w" fact="0.0696"/>
              <dgm:constr type="h" for="ch" forName="accent_2" refType="h" fact="0.072"/>
              <dgm:constr type="l" for="ch" forName="parent_text_2" refType="w" fact="0.0211"/>
              <dgm:constr type="t" for="ch" forName="parent_text_2" refType="h" fact="0.4973"/>
              <dgm:constr type="w" for="ch" forName="parent_text_2" refType="w" fact="0.3478"/>
              <dgm:constr type="h" for="ch" forName="parent_text_2" refType="h" fact="0.112"/>
              <dgm:constr type="l" for="ch" forName="parent_text_4" refType="w" fact="0.0644"/>
              <dgm:constr type="t" for="ch" forName="parent_text_4" refType="h" fact="0.1726"/>
              <dgm:constr type="w" for="ch" forName="parent_text_4" refType="w" fact="0.3478"/>
              <dgm:constr type="h" for="ch" forName="parent_text_4" refType="h" fact="0.1007"/>
              <dgm:constr type="l" for="ch" forName="accent_3" refType="w" fact="0.2705"/>
              <dgm:constr type="t" for="ch" forName="accent_3" refType="h" fact="0"/>
              <dgm:constr type="w" for="ch" forName="accent_3" refType="w" fact="0.0258"/>
              <dgm:constr type="h" for="ch" forName="accent_3" refType="h" fact="0.0267"/>
              <dgm:constr type="l" for="ch" forName="parent_text_5" refType="w" fact="0"/>
              <dgm:constr type="t" for="ch" forName="parent_text_5" refType="h" fact="0.0654"/>
              <dgm:constr type="w" for="ch" forName="parent_text_5" refType="w" fact="0.3478"/>
              <dgm:constr type="h" for="ch" forName="parent_text_5" refType="h" fact="0.0933"/>
              <dgm:constr type="l" for="ch" forName="parent_text_3" refType="w" fact="0.034"/>
              <dgm:constr type="t" for="ch" forName="parent_text_3" refType="h" fact="0.3193"/>
              <dgm:constr type="w" for="ch" forName="parent_text_3" refType="w" fact="0.3478"/>
              <dgm:constr type="h" for="ch" forName="parent_text_3" refType="h" fact="0.1456"/>
              <dgm:constr type="l" for="ch" forName="parent_text_6" refType="w" fact="0.63"/>
              <dgm:constr type="t" for="ch" forName="parent_text_6" refType="h" fact="0.6896"/>
              <dgm:constr type="w" for="ch" forName="parent_text_6" refType="w" fact="0.3478"/>
              <dgm:constr type="h" for="ch" forName="parent_text_6" refType="h" fact="0.1627"/>
              <dgm:constr type="l" for="ch" forName="accent_4" refType="w" fact="0.322"/>
              <dgm:constr type="t" for="ch" forName="accent_4" refType="h" fact="0.0213"/>
              <dgm:constr type="w" for="ch" forName="accent_4" refType="w" fact="0.0515"/>
              <dgm:constr type="h" for="ch" forName="accent_4" refType="h" fact="0.0533"/>
              <dgm:constr type="l" for="ch" forName="accent_5" refType="w" fact="0.2782"/>
              <dgm:constr type="t" for="ch" forName="accent_5" refType="h" fact="0.92"/>
              <dgm:constr type="w" for="ch" forName="accent_5" refType="w" fact="0.0696"/>
              <dgm:constr type="h" for="ch" forName="accent_5" refType="h" fact="0.072"/>
              <dgm:constr type="l" for="ch" forName="parent_text_7" refType="w" fact="0.485"/>
              <dgm:constr type="t" for="ch" forName="parent_text_7" refType="h" fact="0.87"/>
              <dgm:constr type="w" for="ch" forName="parent_text_7" refType="w" fact="0.347"/>
              <dgm:constr type="h" for="ch" forName="parent_text_7" refType="h" fact="0.13"/>
              <dgm:constr type="l" for="ch" forName="accent_6" refType="w" fact="0.3478"/>
              <dgm:constr type="t" for="ch" forName="accent_6" refType="h" fact="0.6133"/>
              <dgm:constr type="w" for="ch" forName="accent_6" refType="w" fact="0.0386"/>
              <dgm:constr type="h" for="ch" forName="accent_6" refType="h" fact="0.04"/>
            </dgm:constrLst>
          </dgm:else>
        </dgm:choose>
        <dgm:layoutNode name="accent_6" styleLbl="alignNode1">
          <dgm:alg type="sp"/>
          <dgm:shape xmlns:r="http://schemas.openxmlformats.org/officeDocument/2006/relationships" type="donut" r:blip="">
            <dgm:adjLst>
              <dgm:adj idx="1" val="0.0746"/>
            </dgm:adjLst>
          </dgm:shape>
          <dgm:presOf/>
        </dgm:layoutNode>
      </dgm:if>
      <dgm:else name="Name30">
        <dgm:alg type="composite">
          <dgm:param type="ar" val="0.9705"/>
        </dgm:alg>
        <dgm:choose name="Name31">
          <dgm:if name="Name32" func="var" arg="dir" op="equ" val="norm">
            <dgm:constrLst>
              <dgm:constr type="primFontSz" for="des" ptType="node" op="equ" val="65"/>
              <dgm:constr type="l" for="ch" forName="accent_1" refType="w" fact="0.7599"/>
              <dgm:constr type="t" for="ch" forName="accent_1" refType="h" fact="0.925"/>
              <dgm:constr type="w" for="ch" forName="accent_1" refType="w" fact="0.0386"/>
              <dgm:constr type="h" for="ch" forName="accent_1" refType="h" fact="0.0375"/>
              <dgm:constr type="l" for="ch" forName="accent_2" refType="w" fact="0.6182"/>
              <dgm:constr type="t" for="ch" forName="accent_2" refType="h" fact="0.575"/>
              <dgm:constr type="w" for="ch" forName="accent_2" refType="w" fact="0.0386"/>
              <dgm:constr type="h" for="ch" forName="accent_2" refType="h" fact="0.0375"/>
              <dgm:constr type="l" for="ch" forName="image_accent_8" refType="w" fact="0.6449"/>
              <dgm:constr type="t" for="ch" forName="image_accent_8" refType="h" fact="0.8508"/>
              <dgm:constr type="w" for="ch" forName="image_accent_8" refType="w" fact="0.1022"/>
              <dgm:constr type="h" for="ch" forName="image_accent_8" refType="h" fact="0.0992"/>
              <dgm:constr type="l" for="ch" forName="image_8" refType="w" fact="0.6538"/>
              <dgm:constr type="t" for="ch" forName="image_8" refType="h" fact="0.8595"/>
              <dgm:constr type="w" for="ch" forName="image_8" refType="w" fact="0.0844"/>
              <dgm:constr type="h" for="ch" forName="image_8" refType="h" fact="0.0819"/>
              <dgm:constr type="l" for="ch" forName="image_accent_7" refType="w" fact="0.5291"/>
              <dgm:constr type="t" for="ch" forName="image_accent_7" refType="h" fact="0.7805"/>
              <dgm:constr type="w" for="ch" forName="image_accent_7" refType="w" fact="0.1103"/>
              <dgm:constr type="h" for="ch" forName="image_accent_7" refType="h" fact="0.107"/>
              <dgm:constr type="l" for="ch" forName="image_7" refType="w" fact="0.5356"/>
              <dgm:constr type="t" for="ch" forName="image_7" refType="h" fact="0.7868"/>
              <dgm:constr type="w" for="ch" forName="image_7" refType="w" fact="0.0973"/>
              <dgm:constr type="h" for="ch" forName="image_7" refType="h" fact="0.0944"/>
              <dgm:constr type="l" for="ch" forName="image_accent_6" refType="w" fact="0.3864"/>
              <dgm:constr type="t" for="ch" forName="image_accent_6" refType="h" fact="0.6375"/>
              <dgm:constr type="w" for="ch" forName="image_accent_6" refType="w" fact="0.1757"/>
              <dgm:constr type="h" for="ch" forName="image_accent_6" refType="h" fact="0.1706"/>
              <dgm:constr type="l" for="ch" forName="image_6" refType="w" fact="0.3957"/>
              <dgm:constr type="t" for="ch" forName="image_6" refType="h" fact="0.6465"/>
              <dgm:constr type="w" for="ch" forName="image_6" refType="w" fact="0.1572"/>
              <dgm:constr type="h" for="ch" forName="image_6" refType="h" fact="0.1525"/>
              <dgm:constr type="l" for="ch" forName="image_accent_5" refType="w" fact="0.5301"/>
              <dgm:constr type="t" for="ch" forName="image_accent_5" refType="h" fact="0.0555"/>
              <dgm:constr type="w" for="ch" forName="image_accent_5" refType="w" fact="0.1022"/>
              <dgm:constr type="h" for="ch" forName="image_accent_5" refType="h" fact="0.0992"/>
              <dgm:constr type="l" for="ch" forName="image_5" refType="w" fact="0.5361"/>
              <dgm:constr type="t" for="ch" forName="image_5" refType="h" fact="0.0613"/>
              <dgm:constr type="w" for="ch" forName="image_5" refType="w" fact="0.0902"/>
              <dgm:constr type="h" for="ch" forName="image_5" refType="h" fact="0.0875"/>
              <dgm:constr type="l" for="ch" forName="image_accent_4" refType="w" fact="0.4528"/>
              <dgm:constr type="t" for="ch" forName="image_accent_4" refType="h" fact="0.1555"/>
              <dgm:constr type="w" for="ch" forName="image_accent_4" refType="w" fact="0.1103"/>
              <dgm:constr type="h" for="ch" forName="image_accent_4" refType="h" fact="0.107"/>
              <dgm:constr type="l" for="ch" forName="image_4" refType="w" fact="0.4593"/>
              <dgm:constr type="t" for="ch" forName="image_4" refType="h" fact="0.1618"/>
              <dgm:constr type="w" for="ch" forName="image_4" refType="w" fact="0.0973"/>
              <dgm:constr type="h" for="ch" forName="image_4" refType="h" fact="0.0944"/>
              <dgm:constr type="l" for="ch" forName="image_accent_2" refType="w" fact="0.4832"/>
              <dgm:constr type="t" for="ch" forName="image_accent_2" refType="h" fact="0.4593"/>
              <dgm:constr type="w" for="ch" forName="image_accent_2" refType="w" fact="0.1226"/>
              <dgm:constr type="h" for="ch" forName="image_accent_2" refType="h" fact="0.119"/>
              <dgm:constr type="l" for="ch" forName="image_2" refType="w" fact="0.4904"/>
              <dgm:constr type="t" for="ch" forName="image_2" refType="h" fact="0.4663"/>
              <dgm:constr type="w" for="ch" forName="image_2" refType="w" fact="0.1082"/>
              <dgm:constr type="h" for="ch" forName="image_2" refType="h" fact="0.105"/>
              <dgm:constr type="l" for="ch" forName="image_accent_3" refType="w" fact="0.4352"/>
              <dgm:constr type="t" for="ch" forName="image_accent_3" refType="h" fact="0.2913"/>
              <dgm:constr type="w" for="ch" forName="image_accent_3" refType="w" fact="0.1573"/>
              <dgm:constr type="h" for="ch" forName="image_accent_3" refType="h" fact="0.1526"/>
              <dgm:constr type="l" for="ch" forName="image_3" refType="w" fact="0.4435"/>
              <dgm:constr type="t" for="ch" forName="image_3" refType="h" fact="0.2993"/>
              <dgm:constr type="w" for="ch" forName="image_3" refType="w" fact="0.1407"/>
              <dgm:constr type="h" for="ch" forName="image_3" refType="h" fact="0.1365"/>
              <dgm:constr type="l" for="ch" forName="image_accent_1" refType="w" fact="0.2318"/>
              <dgm:constr type="t" for="ch" forName="image_accent_1" refType="h" fact="0.4163"/>
              <dgm:constr type="w" for="ch" forName="image_accent_1" refType="w" fact="0.2344"/>
              <dgm:constr type="h" for="ch" forName="image_accent_1" refType="h" fact="0.2275"/>
              <dgm:constr type="l" for="ch" forName="image_1" refType="w" fact="0.2408"/>
              <dgm:constr type="t" for="ch" forName="image_1" refType="h" fact="0.425"/>
              <dgm:constr type="w" for="ch" forName="image_1" refType="w" fact="0.2164"/>
              <dgm:constr type="h" for="ch" forName="image_1" refType="h" fact="0.21"/>
              <dgm:constr type="l" for="ch" forName="parent_text_1" refType="w" fact="0"/>
              <dgm:constr type="t" for="ch" forName="parent_text_1" refType="h" fact="0.2993"/>
              <dgm:constr type="w" for="ch" forName="parent_text_1" refType="w" fact="0.3478"/>
              <dgm:constr type="h" for="ch" forName="parent_text_1" refType="h" fact="0.11"/>
              <dgm:constr type="l" for="ch" forName="accent_3" refType="w" fact="0.3813"/>
              <dgm:constr type="t" for="ch" forName="accent_3" refType="h" fact="0.2488"/>
              <dgm:constr type="w" for="ch" forName="accent_3" refType="w" fact="0.0696"/>
              <dgm:constr type="h" for="ch" forName="accent_3" refType="h" fact="0.0675"/>
              <dgm:constr type="l" for="ch" forName="parent_text_2" refType="w" fact="0.6311"/>
              <dgm:constr type="t" for="ch" forName="parent_text_2" refType="h" fact="0.4663"/>
              <dgm:constr type="w" for="ch" forName="parent_text_2" refType="w" fact="0.3478"/>
              <dgm:constr type="h" for="ch" forName="parent_text_2" refType="h" fact="0.105"/>
              <dgm:constr type="l" for="ch" forName="parent_text_4" refType="w" fact="0.5878"/>
              <dgm:constr type="t" for="ch" forName="parent_text_4" refType="h" fact="0.1618"/>
              <dgm:constr type="w" for="ch" forName="parent_text_4" refType="w" fact="0.3478"/>
              <dgm:constr type="h" for="ch" forName="parent_text_4" refType="h" fact="0.0944"/>
              <dgm:constr type="l" for="ch" forName="accent_4" refType="w" fact="0.7038"/>
              <dgm:constr type="t" for="ch" forName="accent_4" refType="h" fact="0"/>
              <dgm:constr type="w" for="ch" forName="accent_4" refType="w" fact="0.0258"/>
              <dgm:constr type="h" for="ch" forName="accent_4" refType="h" fact="0.025"/>
              <dgm:constr type="l" for="ch" forName="parent_text_5" refType="w" fact="0.6522"/>
              <dgm:constr type="t" for="ch" forName="parent_text_5" refType="h" fact="0.0625"/>
              <dgm:constr type="w" for="ch" forName="parent_text_5" refType="w" fact="0.3478"/>
              <dgm:constr type="h" for="ch" forName="parent_text_5" refType="h" fact="0.0863"/>
              <dgm:constr type="l" for="ch" forName="parent_text_3" refType="w" fact="0.6182"/>
              <dgm:constr type="t" for="ch" forName="parent_text_3" refType="h" fact="0.2993"/>
              <dgm:constr type="w" for="ch" forName="parent_text_3" refType="w" fact="0.3478"/>
              <dgm:constr type="h" for="ch" forName="parent_text_3" refType="h" fact="0.1365"/>
              <dgm:constr type="l" for="ch" forName="parent_text_6" refType="w" fact="0.02"/>
              <dgm:constr type="t" for="ch" forName="parent_text_6" refType="h" fact="0.6465"/>
              <dgm:constr type="w" for="ch" forName="parent_text_6" refType="w" fact="0.3478"/>
              <dgm:constr type="h" for="ch" forName="parent_text_6" refType="h" fact="0.1525"/>
              <dgm:constr type="l" for="ch" forName="accent_5" refType="w" fact="0.6265"/>
              <dgm:constr type="t" for="ch" forName="accent_5" refType="h" fact="0.02"/>
              <dgm:constr type="w" for="ch" forName="accent_5" refType="w" fact="0.0515"/>
              <dgm:constr type="h" for="ch" forName="accent_5" refType="h" fact="0.05"/>
              <dgm:constr type="l" for="ch" forName="parent_text_7" refType="w" fact="0.165"/>
              <dgm:constr type="t" for="ch" forName="parent_text_7" refType="h" fact="0.81"/>
              <dgm:constr type="w" for="ch" forName="parent_text_7" refType="w" fact="0.3478"/>
              <dgm:constr type="h" for="ch" forName="parent_text_7" refType="h" fact="0.077"/>
              <dgm:constr type="l" for="ch" forName="parent_text_8" refType="w" fact="0.275"/>
              <dgm:constr type="t" for="ch" forName="parent_text_8" refType="h" fact="0.89"/>
              <dgm:constr type="w" for="ch" forName="parent_text_8" refType="w" fact="0.3478"/>
              <dgm:constr type="h" for="ch" forName="parent_text_8" refType="h" fact="0.11"/>
            </dgm:constrLst>
          </dgm:if>
          <dgm:else name="Name33">
            <dgm:constrLst>
              <dgm:constr type="primFontSz" for="des" ptType="node" op="equ" val="65"/>
              <dgm:constr type="l" for="ch" forName="accent_1" refType="w" fact="0.2014"/>
              <dgm:constr type="t" for="ch" forName="accent_1" refType="h" fact="0.925"/>
              <dgm:constr type="w" for="ch" forName="accent_1" refType="w" fact="0.0386"/>
              <dgm:constr type="h" for="ch" forName="accent_1" refType="h" fact="0.0375"/>
              <dgm:constr type="l" for="ch" forName="accent_2" refType="w" fact="0.3431"/>
              <dgm:constr type="t" for="ch" forName="accent_2" refType="h" fact="0.575"/>
              <dgm:constr type="w" for="ch" forName="accent_2" refType="w" fact="0.0386"/>
              <dgm:constr type="h" for="ch" forName="accent_2" refType="h" fact="0.0375"/>
              <dgm:constr type="l" for="ch" forName="image_accent_8" refType="w" fact="0.253"/>
              <dgm:constr type="t" for="ch" forName="image_accent_8" refType="h" fact="0.8508"/>
              <dgm:constr type="w" for="ch" forName="image_accent_8" refType="w" fact="0.1022"/>
              <dgm:constr type="h" for="ch" forName="image_accent_8" refType="h" fact="0.0992"/>
              <dgm:constr type="l" for="ch" forName="image_8" refType="w" fact="0.2619"/>
              <dgm:constr type="t" for="ch" forName="image_8" refType="h" fact="0.8595"/>
              <dgm:constr type="w" for="ch" forName="image_8" refType="w" fact="0.0844"/>
              <dgm:constr type="h" for="ch" forName="image_8" refType="h" fact="0.0819"/>
              <dgm:constr type="l" for="ch" forName="image_accent_7" refType="w" fact="0.3606"/>
              <dgm:constr type="t" for="ch" forName="image_accent_7" refType="h" fact="0.7805"/>
              <dgm:constr type="w" for="ch" forName="image_accent_7" refType="w" fact="0.1103"/>
              <dgm:constr type="h" for="ch" forName="image_accent_7" refType="h" fact="0.107"/>
              <dgm:constr type="l" for="ch" forName="image_7" refType="w" fact="0.3671"/>
              <dgm:constr type="t" for="ch" forName="image_7" refType="h" fact="0.7868"/>
              <dgm:constr type="w" for="ch" forName="image_7" refType="w" fact="0.0973"/>
              <dgm:constr type="h" for="ch" forName="image_7" refType="h" fact="0.0944"/>
              <dgm:constr type="l" for="ch" forName="image_accent_6" refType="w" fact="0.4379"/>
              <dgm:constr type="t" for="ch" forName="image_accent_6" refType="h" fact="0.6375"/>
              <dgm:constr type="w" for="ch" forName="image_accent_6" refType="w" fact="0.1757"/>
              <dgm:constr type="h" for="ch" forName="image_accent_6" refType="h" fact="0.1706"/>
              <dgm:constr type="l" for="ch" forName="image_6" refType="w" fact="0.4471"/>
              <dgm:constr type="t" for="ch" forName="image_6" refType="h" fact="0.6465"/>
              <dgm:constr type="w" for="ch" forName="image_6" refType="w" fact="0.1572"/>
              <dgm:constr type="h" for="ch" forName="image_6" refType="h" fact="0.1525"/>
              <dgm:constr type="l" for="ch" forName="image_accent_5" refType="w" fact="0.3677"/>
              <dgm:constr type="t" for="ch" forName="image_accent_5" refType="h" fact="0.0555"/>
              <dgm:constr type="w" for="ch" forName="image_accent_5" refType="w" fact="0.1022"/>
              <dgm:constr type="h" for="ch" forName="image_accent_5" refType="h" fact="0.0992"/>
              <dgm:constr type="l" for="ch" forName="image_5" refType="w" fact="0.3738"/>
              <dgm:constr type="t" for="ch" forName="image_5" refType="h" fact="0.0613"/>
              <dgm:constr type="w" for="ch" forName="image_5" refType="w" fact="0.0902"/>
              <dgm:constr type="h" for="ch" forName="image_5" refType="h" fact="0.0875"/>
              <dgm:constr type="l" for="ch" forName="image_accent_4" refType="w" fact="0.437"/>
              <dgm:constr type="t" for="ch" forName="image_accent_4" refType="h" fact="0.1555"/>
              <dgm:constr type="w" for="ch" forName="image_accent_4" refType="w" fact="0.1103"/>
              <dgm:constr type="h" for="ch" forName="image_accent_4" refType="h" fact="0.107"/>
              <dgm:constr type="l" for="ch" forName="image_4" refType="w" fact="0.4434"/>
              <dgm:constr type="t" for="ch" forName="image_4" refType="h" fact="0.1618"/>
              <dgm:constr type="w" for="ch" forName="image_4" refType="w" fact="0.0973"/>
              <dgm:constr type="h" for="ch" forName="image_4" refType="h" fact="0.0944"/>
              <dgm:constr type="l" for="ch" forName="image_accent_2" refType="w" fact="0.3942"/>
              <dgm:constr type="t" for="ch" forName="image_accent_2" refType="h" fact="0.4593"/>
              <dgm:constr type="w" for="ch" forName="image_accent_2" refType="w" fact="0.1226"/>
              <dgm:constr type="h" for="ch" forName="image_accent_2" refType="h" fact="0.119"/>
              <dgm:constr type="l" for="ch" forName="image_2" refType="w" fact="0.4014"/>
              <dgm:constr type="t" for="ch" forName="image_2" refType="h" fact="0.4663"/>
              <dgm:constr type="w" for="ch" forName="image_2" refType="w" fact="0.1082"/>
              <dgm:constr type="h" for="ch" forName="image_2" refType="h" fact="0.105"/>
              <dgm:constr type="l" for="ch" forName="image_accent_3" refType="w" fact="0.4075"/>
              <dgm:constr type="t" for="ch" forName="image_accent_3" refType="h" fact="0.2913"/>
              <dgm:constr type="w" for="ch" forName="image_accent_3" refType="w" fact="0.1573"/>
              <dgm:constr type="h" for="ch" forName="image_accent_3" refType="h" fact="0.1526"/>
              <dgm:constr type="l" for="ch" forName="image_3" refType="w" fact="0.4158"/>
              <dgm:constr type="t" for="ch" forName="image_3" refType="h" fact="0.2993"/>
              <dgm:constr type="w" for="ch" forName="image_3" refType="w" fact="0.1407"/>
              <dgm:constr type="h" for="ch" forName="image_3" refType="h" fact="0.1365"/>
              <dgm:constr type="l" for="ch" forName="image_accent_1" refType="w" fact="0.5338"/>
              <dgm:constr type="t" for="ch" forName="image_accent_1" refType="h" fact="0.4163"/>
              <dgm:constr type="w" for="ch" forName="image_accent_1" refType="w" fact="0.2344"/>
              <dgm:constr type="h" for="ch" forName="image_accent_1" refType="h" fact="0.2275"/>
              <dgm:constr type="l" for="ch" forName="image_1" refType="w" fact="0.5428"/>
              <dgm:constr type="t" for="ch" forName="image_1" refType="h" fact="0.425"/>
              <dgm:constr type="w" for="ch" forName="image_1" refType="w" fact="0.2164"/>
              <dgm:constr type="h" for="ch" forName="image_1" refType="h" fact="0.21"/>
              <dgm:constr type="l" for="ch" forName="parent_text_1" refType="w" fact="0.6522"/>
              <dgm:constr type="t" for="ch" forName="parent_text_1" refType="h" fact="0.2993"/>
              <dgm:constr type="w" for="ch" forName="parent_text_1" refType="w" fact="0.3478"/>
              <dgm:constr type="h" for="ch" forName="parent_text_1" refType="h" fact="0.11"/>
              <dgm:constr type="l" for="ch" forName="accent_3" refType="w" fact="0.5492"/>
              <dgm:constr type="t" for="ch" forName="accent_3" refType="h" fact="0.2488"/>
              <dgm:constr type="w" for="ch" forName="accent_3" refType="w" fact="0.0696"/>
              <dgm:constr type="h" for="ch" forName="accent_3" refType="h" fact="0.0675"/>
              <dgm:constr type="l" for="ch" forName="parent_text_2" refType="w" fact="0.0211"/>
              <dgm:constr type="t" for="ch" forName="parent_text_2" refType="h" fact="0.4663"/>
              <dgm:constr type="w" for="ch" forName="parent_text_2" refType="w" fact="0.3478"/>
              <dgm:constr type="h" for="ch" forName="parent_text_2" refType="h" fact="0.105"/>
              <dgm:constr type="l" for="ch" forName="parent_text_4" refType="w" fact="0.0635"/>
              <dgm:constr type="t" for="ch" forName="parent_text_4" refType="h" fact="0.1618"/>
              <dgm:constr type="w" for="ch" forName="parent_text_4" refType="w" fact="0.3478"/>
              <dgm:constr type="h" for="ch" forName="parent_text_4" refType="h" fact="0.0944"/>
              <dgm:constr type="l" for="ch" forName="accent_4" refType="w" fact="0.2705"/>
              <dgm:constr type="t" for="ch" forName="accent_4" refType="h" fact="0"/>
              <dgm:constr type="w" for="ch" forName="accent_4" refType="w" fact="0.0258"/>
              <dgm:constr type="h" for="ch" forName="accent_4" refType="h" fact="0.025"/>
              <dgm:constr type="l" for="ch" forName="parent_text_5" refType="w" fact="0"/>
              <dgm:constr type="t" for="ch" forName="parent_text_5" refType="h" fact="0.0625"/>
              <dgm:constr type="w" for="ch" forName="parent_text_5" refType="w" fact="0.3478"/>
              <dgm:constr type="h" for="ch" forName="parent_text_5" refType="h" fact="0.0863"/>
              <dgm:constr type="l" for="ch" forName="parent_text_3" refType="w" fact="0.034"/>
              <dgm:constr type="t" for="ch" forName="parent_text_3" refType="h" fact="0.2993"/>
              <dgm:constr type="w" for="ch" forName="parent_text_3" refType="w" fact="0.3478"/>
              <dgm:constr type="h" for="ch" forName="parent_text_3" refType="h" fact="0.1365"/>
              <dgm:constr type="l" for="ch" forName="parent_text_6" refType="w" fact="0.635"/>
              <dgm:constr type="t" for="ch" forName="parent_text_6" refType="h" fact="0.6465"/>
              <dgm:constr type="w" for="ch" forName="parent_text_6" refType="w" fact="0.3478"/>
              <dgm:constr type="h" for="ch" forName="parent_text_6" refType="h" fact="0.1525"/>
              <dgm:constr type="l" for="ch" forName="accent_5" refType="w" fact="0.322"/>
              <dgm:constr type="t" for="ch" forName="accent_5" refType="h" fact="0.02"/>
              <dgm:constr type="w" for="ch" forName="accent_5" refType="w" fact="0.0515"/>
              <dgm:constr type="h" for="ch" forName="accent_5" refType="h" fact="0.05"/>
              <dgm:constr type="l" for="ch" forName="parent_text_7" refType="w" fact="0.49"/>
              <dgm:constr type="t" for="ch" forName="parent_text_7" refType="h" fact="0.81"/>
              <dgm:constr type="w" for="ch" forName="parent_text_7" refType="w" fact="0.3478"/>
              <dgm:constr type="h" for="ch" forName="parent_text_7" refType="h" fact="0.077"/>
              <dgm:constr type="l" for="ch" forName="parent_text_8" refType="w" fact="0.375"/>
              <dgm:constr type="t" for="ch" forName="parent_text_8" refType="h" fact="0.89"/>
              <dgm:constr type="w" for="ch" forName="parent_text_8" refType="w" fact="0.3478"/>
              <dgm:constr type="h" for="ch" forName="parent_text_8" refType="h" fact="0.11"/>
            </dgm:constrLst>
          </dgm:else>
        </dgm:choose>
      </dgm:else>
    </dgm:choose>
    <dgm:forEach name="wrapper" axis="self" ptType="parTrans">
      <dgm:forEach name="wrapper2" axis="self" ptType="sibTrans" st="2">
        <dgm:forEach name="imageAccentRepeat" axis="self">
          <dgm:layoutNode name="imageAccentRepeatNode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</dgm:forEach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forEach name="Name34" axis="ch" ptType="node" cnt="1">
      <dgm:layoutNode name="parent_text_1" styleLbl="revTx">
        <dgm:varLst>
          <dgm:chMax val="0"/>
          <dgm:chPref val="0"/>
          <dgm:bulletEnabled val="1"/>
        </dgm:varLst>
        <dgm:choose name="Name35">
          <dgm:if name="Name36" func="var" arg="dir" op="equ" val="norm">
            <dgm:alg type="tx">
              <dgm:param type="parTxLTRAlign" val="r"/>
              <dgm:param type="shpTxLTRAlignCh" val="r"/>
              <dgm:param type="txAnchorVert" val="b"/>
              <dgm:param type="lnSpCh" val="15"/>
            </dgm:alg>
          </dgm:if>
          <dgm:else name="Name37">
            <dgm:alg type="tx">
              <dgm:param type="parTxLTRAlign" val="l"/>
              <dgm:param type="shpTxLTRAlignCh" val="l"/>
              <dgm:param type="txAnchorVert" val="b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01"/>
        </dgm:constrLst>
        <dgm:ruleLst>
          <dgm:rule type="primFontSz" val="5" fact="NaN" max="NaN"/>
        </dgm:ruleLst>
      </dgm:layoutNode>
      <dgm:layoutNode name="image_accent_1">
        <dgm:alg type="sp"/>
        <dgm:shape xmlns:r="http://schemas.openxmlformats.org/officeDocument/2006/relationships" r:blip="">
          <dgm:adjLst/>
        </dgm:shape>
        <dgm:presOf/>
        <dgm:constrLst/>
        <dgm:forEach name="Name38" ref="imageAccentRepeat"/>
      </dgm:layoutNode>
      <dgm:layoutNode name="accent_1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39" axis="ch" ptType="sibTrans" hideLastTrans="0" cnt="1">
      <dgm:layoutNode name="image_1">
        <dgm:alg type="sp"/>
        <dgm:shape xmlns:r="http://schemas.openxmlformats.org/officeDocument/2006/relationships" r:blip="">
          <dgm:adjLst/>
        </dgm:shape>
        <dgm:presOf/>
        <dgm:constrLst/>
        <dgm:forEach name="Name40" ref="imageRepeat"/>
      </dgm:layoutNode>
    </dgm:forEach>
    <dgm:forEach name="Name41" axis="ch" ptType="node" st="2" cnt="1">
      <dgm:layoutNode name="parent_text_2" styleLbl="revTx">
        <dgm:varLst>
          <dgm:chMax val="0"/>
          <dgm:chPref val="0"/>
          <dgm:bulletEnabled val="1"/>
        </dgm:varLst>
        <dgm:choose name="Name42">
          <dgm:if name="Name43" func="var" arg="dir" op="equ" val="norm">
            <dgm:alg type="tx">
              <dgm:param type="parTxLTRAlign" val="l"/>
              <dgm:param type="lnSpCh" val="15"/>
            </dgm:alg>
          </dgm:if>
          <dgm:else name="Name44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2">
        <dgm:alg type="sp"/>
        <dgm:shape xmlns:r="http://schemas.openxmlformats.org/officeDocument/2006/relationships" r:blip="">
          <dgm:adjLst/>
        </dgm:shape>
        <dgm:presOf/>
        <dgm:constrLst/>
        <dgm:forEach name="Name45" ref="imageAccentRepeat"/>
      </dgm:layoutNode>
    </dgm:forEach>
    <dgm:forEach name="Name46" axis="ch" ptType="sibTrans" hideLastTrans="0" st="2" cnt="1">
      <dgm:layoutNode name="image_2">
        <dgm:alg type="sp"/>
        <dgm:shape xmlns:r="http://schemas.openxmlformats.org/officeDocument/2006/relationships" r:blip="">
          <dgm:adjLst/>
        </dgm:shape>
        <dgm:presOf/>
        <dgm:constrLst/>
        <dgm:forEach name="Name47" ref="imageRepeat"/>
      </dgm:layoutNode>
    </dgm:forEach>
    <dgm:forEach name="Name48" axis="ch" ptType="node" st="3" cnt="1">
      <dgm:layoutNode name="image_accent_3">
        <dgm:alg type="sp"/>
        <dgm:shape xmlns:r="http://schemas.openxmlformats.org/officeDocument/2006/relationships" r:blip="">
          <dgm:adjLst/>
        </dgm:shape>
        <dgm:presOf/>
        <dgm:constrLst/>
        <dgm:forEach name="Name49" ref="imageAccentRepeat"/>
      </dgm:layoutNode>
      <dgm:layoutNode name="parent_text_3" styleLbl="revTx">
        <dgm:varLst>
          <dgm:chMax val="0"/>
          <dgm:chPref val="0"/>
          <dgm:bulletEnabled val="1"/>
        </dgm:varLst>
        <dgm:choose name="Name50">
          <dgm:if name="Name51" func="var" arg="dir" op="equ" val="norm">
            <dgm:alg type="tx">
              <dgm:param type="parTxLTRAlign" val="l"/>
              <dgm:param type="lnSpCh" val="15"/>
            </dgm:alg>
          </dgm:if>
          <dgm:else name="Name52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accent_2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  <dgm:layoutNode name="accent_3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53" axis="ch" ptType="sibTrans" hideLastTrans="0" st="3" cnt="1">
      <dgm:layoutNode name="image_3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</dgm:forEach>
    <dgm:forEach name="Name55" axis="ch" ptType="node" st="4" cnt="1">
      <dgm:layoutNode name="image_accent_4">
        <dgm:alg type="sp"/>
        <dgm:shape xmlns:r="http://schemas.openxmlformats.org/officeDocument/2006/relationships" r:blip="">
          <dgm:adjLst/>
        </dgm:shape>
        <dgm:presOf/>
        <dgm:constrLst/>
        <dgm:forEach name="Name56" ref="imageAccentRepeat"/>
      </dgm:layoutNode>
      <dgm:layoutNode name="parent_text_4" styleLbl="revTx">
        <dgm:varLst>
          <dgm:chMax val="0"/>
          <dgm:chPref val="0"/>
          <dgm:bulletEnabled val="1"/>
        </dgm:varLst>
        <dgm:choose name="Name57">
          <dgm:if name="Name58" func="var" arg="dir" op="equ" val="norm">
            <dgm:alg type="tx">
              <dgm:param type="parTxLTRAlign" val="l"/>
              <dgm:param type="lnSpCh" val="15"/>
            </dgm:alg>
          </dgm:if>
          <dgm:else name="Name59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accent_4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60" axis="ch" ptType="sibTrans" hideLastTrans="0" st="4" cnt="1">
      <dgm:layoutNode name="image_4">
        <dgm:alg type="sp"/>
        <dgm:shape xmlns:r="http://schemas.openxmlformats.org/officeDocument/2006/relationships" r:blip="">
          <dgm:adjLst/>
        </dgm:shape>
        <dgm:presOf/>
        <dgm:constrLst/>
        <dgm:forEach name="Name61" ref="imageRepeat"/>
      </dgm:layoutNode>
    </dgm:forEach>
    <dgm:forEach name="Name62" axis="ch" ptType="node" st="5" cnt="1">
      <dgm:layoutNode name="image_accent_5">
        <dgm:alg type="sp"/>
        <dgm:shape xmlns:r="http://schemas.openxmlformats.org/officeDocument/2006/relationships" r:blip="">
          <dgm:adjLst/>
        </dgm:shape>
        <dgm:presOf/>
        <dgm:constrLst/>
        <dgm:forEach name="Name63" ref="imageAccentRepeat"/>
      </dgm:layoutNode>
      <dgm:layoutNode name="parent_text_5" styleLbl="revTx">
        <dgm:varLst>
          <dgm:chMax val="0"/>
          <dgm:chPref val="0"/>
          <dgm:bulletEnabled val="1"/>
        </dgm:varLst>
        <dgm:choose name="Name64">
          <dgm:if name="Name65" func="var" arg="dir" op="equ" val="norm">
            <dgm:alg type="tx">
              <dgm:param type="parTxLTRAlign" val="l"/>
              <dgm:param type="lnSpCh" val="15"/>
            </dgm:alg>
          </dgm:if>
          <dgm:else name="Name66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sibTrans" hideLastTrans="0" st="5" cnt="1">
      <dgm:layoutNode name="image_5">
        <dgm:alg type="sp"/>
        <dgm:shape xmlns:r="http://schemas.openxmlformats.org/officeDocument/2006/relationships" r:blip="">
          <dgm:adjLst/>
        </dgm:shape>
        <dgm:presOf/>
        <dgm:constrLst/>
        <dgm:forEach name="Name68" ref="imageRepeat"/>
      </dgm:layoutNode>
    </dgm:forEach>
    <dgm:forEach name="Name69" axis="ch" ptType="node" st="6" cnt="1">
      <dgm:layoutNode name="parent_text_6" styleLbl="revTx">
        <dgm:varLst>
          <dgm:chMax val="0"/>
          <dgm:chPref val="0"/>
          <dgm:bulletEnabled val="1"/>
        </dgm:varLst>
        <dgm:choose name="Name70">
          <dgm:if name="Name71" func="var" arg="dir" op="equ" val="norm">
            <dgm:alg type="tx">
              <dgm:param type="parTxLTRAlign" val="r"/>
              <dgm:param type="shpTxLTRAlignCh" val="r"/>
              <dgm:param type="lnSpCh" val="15"/>
            </dgm:alg>
          </dgm:if>
          <dgm:else name="Name72">
            <dgm:alg type="tx">
              <dgm:param type="parTxLTRAlign" val="l"/>
              <dgm:param type="shpTxLTRAlignCh" val="l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6">
        <dgm:alg type="sp"/>
        <dgm:shape xmlns:r="http://schemas.openxmlformats.org/officeDocument/2006/relationships" r:blip="">
          <dgm:adjLst/>
        </dgm:shape>
        <dgm:presOf/>
        <dgm:constrLst/>
        <dgm:forEach name="Name73" ref="imageAccentRepeat"/>
      </dgm:layoutNode>
      <dgm:layoutNode name="accent_5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74" axis="ch" ptType="sibTrans" hideLastTrans="0" st="6" cnt="1">
      <dgm:layoutNode name="image_6">
        <dgm:alg type="sp"/>
        <dgm:shape xmlns:r="http://schemas.openxmlformats.org/officeDocument/2006/relationships" r:blip="">
          <dgm:adjLst/>
        </dgm:shape>
        <dgm:presOf/>
        <dgm:constrLst/>
        <dgm:forEach name="Name75" ref="imageRepeat"/>
      </dgm:layoutNode>
    </dgm:forEach>
    <dgm:forEach name="Name76" axis="ch" ptType="node" st="7" cnt="1">
      <dgm:layoutNode name="parent_text_7" styleLbl="revTx">
        <dgm:varLst>
          <dgm:chMax val="0"/>
          <dgm:chPref val="0"/>
          <dgm:bulletEnabled val="1"/>
        </dgm:varLst>
        <dgm:choose name="Name77">
          <dgm:if name="Name78" func="var" arg="dir" op="equ" val="norm">
            <dgm:alg type="tx">
              <dgm:param type="parTxLTRAlign" val="r"/>
              <dgm:param type="shpTxLTRAlignCh" val="r"/>
              <dgm:param type="txAnchorVert" val="t"/>
              <dgm:param type="lnSpCh" val="15"/>
            </dgm:alg>
          </dgm:if>
          <dgm:else name="Name79">
            <dgm:alg type="tx">
              <dgm:param type="parTxLTRAlign" val="l"/>
              <dgm:param type="shpTxLTRAlignCh" val="l"/>
              <dgm:param type="txAnchorVert" val="t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7">
        <dgm:alg type="sp"/>
        <dgm:shape xmlns:r="http://schemas.openxmlformats.org/officeDocument/2006/relationships" r:blip="">
          <dgm:adjLst/>
        </dgm:shape>
        <dgm:presOf/>
        <dgm:constrLst/>
        <dgm:forEach name="Name80" ref="imageAccentRepeat"/>
      </dgm:layoutNode>
    </dgm:forEach>
    <dgm:forEach name="Name81" axis="ch" ptType="sibTrans" hideLastTrans="0" st="7" cnt="1">
      <dgm:layoutNode name="image_7">
        <dgm:alg type="sp"/>
        <dgm:shape xmlns:r="http://schemas.openxmlformats.org/officeDocument/2006/relationships" r:blip="">
          <dgm:adjLst/>
        </dgm:shape>
        <dgm:presOf/>
        <dgm:constrLst/>
        <dgm:forEach name="Name82" ref="imageRepeat"/>
      </dgm:layoutNode>
    </dgm:forEach>
    <dgm:forEach name="Name83" axis="ch" ptType="node" st="8" cnt="1">
      <dgm:layoutNode name="parent_text_8" styleLbl="revTx">
        <dgm:varLst>
          <dgm:chMax val="0"/>
          <dgm:chPref val="0"/>
          <dgm:bulletEnabled val="1"/>
        </dgm:varLst>
        <dgm:choose name="Name84">
          <dgm:if name="Name85" func="var" arg="dir" op="equ" val="norm">
            <dgm:alg type="tx">
              <dgm:param type="parTxLTRAlign" val="r"/>
              <dgm:param type="shpTxLTRAlignCh" val="r"/>
              <dgm:param type="txAnchorVert" val="t"/>
              <dgm:param type="lnSpCh" val="15"/>
            </dgm:alg>
          </dgm:if>
          <dgm:else name="Name86">
            <dgm:alg type="tx">
              <dgm:param type="parTxLTRAlign" val="l"/>
              <dgm:param type="shpTxLTRAlignCh" val="l"/>
              <dgm:param type="txAnchorVert" val="t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8">
        <dgm:alg type="sp"/>
        <dgm:shape xmlns:r="http://schemas.openxmlformats.org/officeDocument/2006/relationships" r:blip="">
          <dgm:adjLst/>
        </dgm:shape>
        <dgm:presOf/>
        <dgm:constrLst/>
        <dgm:forEach name="Name87" ref="imageAccentRepeat"/>
      </dgm:layoutNode>
    </dgm:forEach>
    <dgm:forEach name="Name88" axis="ch" ptType="sibTrans" hideLastTrans="0" st="8" cnt="1">
      <dgm:layoutNode name="image_8">
        <dgm:alg type="sp"/>
        <dgm:shape xmlns:r="http://schemas.openxmlformats.org/officeDocument/2006/relationships" r:blip="">
          <dgm:adjLst/>
        </dgm:shape>
        <dgm:presOf/>
        <dgm:constrLst/>
        <dgm:forEach name="Name89" ref="imageRepeat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0.25267</cdr:x>
      <cdr:y>0.09536</cdr:y>
    </cdr:from>
    <cdr:to>
      <cdr:x>0.39021</cdr:x>
      <cdr:y>0.18735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79848" y="447824"/>
          <a:ext cx="914400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0.17922</cdr:x>
      <cdr:y>0.17073</cdr:y>
    </cdr:from>
    <cdr:to>
      <cdr:x>0.26535</cdr:x>
      <cdr:y>0.2474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366940" y="504056"/>
          <a:ext cx="656935" cy="22635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200" b="1" dirty="0" smtClean="0"/>
            <a:t>986,8</a:t>
          </a:r>
        </a:p>
        <a:p xmlns:a="http://schemas.openxmlformats.org/drawingml/2006/main">
          <a:endParaRPr lang="ru-RU" sz="1200" b="1" dirty="0"/>
        </a:p>
      </cdr:txBody>
    </cdr:sp>
  </cdr:relSizeAnchor>
  <cdr:relSizeAnchor xmlns:cdr="http://schemas.openxmlformats.org/drawingml/2006/chartDrawing">
    <cdr:from>
      <cdr:x>0.17873</cdr:x>
      <cdr:y>0.31707</cdr:y>
    </cdr:from>
    <cdr:to>
      <cdr:x>0.27295</cdr:x>
      <cdr:y>0.39381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363182" y="936104"/>
          <a:ext cx="718640" cy="22656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solidFill>
                <a:schemeClr val="bg1"/>
              </a:solidFill>
            </a:rPr>
            <a:t>187,4</a:t>
          </a:r>
        </a:p>
      </cdr:txBody>
    </cdr:sp>
  </cdr:relSizeAnchor>
  <cdr:relSizeAnchor xmlns:cdr="http://schemas.openxmlformats.org/drawingml/2006/chartDrawing">
    <cdr:from>
      <cdr:x>0.35918</cdr:x>
      <cdr:y>0.19512</cdr:y>
    </cdr:from>
    <cdr:to>
      <cdr:x>0.45474</cdr:x>
      <cdr:y>0.29139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2739524" y="576064"/>
          <a:ext cx="728860" cy="28422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/>
            <a:t>1037,5</a:t>
          </a:r>
        </a:p>
      </cdr:txBody>
    </cdr:sp>
  </cdr:relSizeAnchor>
  <cdr:relSizeAnchor xmlns:cdr="http://schemas.openxmlformats.org/drawingml/2006/chartDrawing">
    <cdr:from>
      <cdr:x>0.53855</cdr:x>
      <cdr:y>0.36585</cdr:y>
    </cdr:from>
    <cdr:to>
      <cdr:x>0.65299</cdr:x>
      <cdr:y>0.46212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4107676" y="1080120"/>
          <a:ext cx="872863" cy="28422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/>
            <a:t>1 059,3</a:t>
          </a:r>
        </a:p>
        <a:p xmlns:a="http://schemas.openxmlformats.org/drawingml/2006/main">
          <a:endParaRPr lang="ru-RU" sz="1200" b="1" dirty="0"/>
        </a:p>
      </cdr:txBody>
    </cdr:sp>
  </cdr:relSizeAnchor>
  <cdr:relSizeAnchor xmlns:cdr="http://schemas.openxmlformats.org/drawingml/2006/chartDrawing">
    <cdr:from>
      <cdr:x>0.35918</cdr:x>
      <cdr:y>0.34146</cdr:y>
    </cdr:from>
    <cdr:to>
      <cdr:x>0.44903</cdr:x>
      <cdr:y>0.44258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2739524" y="1008112"/>
          <a:ext cx="685309" cy="2985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solidFill>
                <a:schemeClr val="bg1"/>
              </a:solidFill>
            </a:rPr>
            <a:t>187,4</a:t>
          </a:r>
          <a:endParaRPr lang="ru-RU" sz="1200" b="1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0.36464</cdr:x>
      <cdr:y>0.63896</cdr:y>
    </cdr:from>
    <cdr:to>
      <cdr:x>0.47719</cdr:x>
      <cdr:y>0.71896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2781177" y="1886428"/>
          <a:ext cx="858447" cy="23618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solidFill>
                <a:schemeClr val="bg1"/>
              </a:solidFill>
            </a:rPr>
            <a:t>2 682,5</a:t>
          </a:r>
          <a:endParaRPr lang="ru-RU" sz="1200" b="1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0.53855</cdr:x>
      <cdr:y>0.5122</cdr:y>
    </cdr:from>
    <cdr:to>
      <cdr:x>0.61407</cdr:x>
      <cdr:y>0.58537</cdr:y>
    </cdr:to>
    <cdr:sp macro="" textlink="">
      <cdr:nvSpPr>
        <cdr:cNvPr id="11" name="TextBox 10"/>
        <cdr:cNvSpPr txBox="1"/>
      </cdr:nvSpPr>
      <cdr:spPr>
        <a:xfrm xmlns:a="http://schemas.openxmlformats.org/drawingml/2006/main">
          <a:off x="4107676" y="1512168"/>
          <a:ext cx="576003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solidFill>
                <a:schemeClr val="bg1"/>
              </a:solidFill>
            </a:rPr>
            <a:t>186,7</a:t>
          </a:r>
          <a:endParaRPr lang="ru-RU" sz="1200" b="1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0.53855</cdr:x>
      <cdr:y>0.63528</cdr:y>
    </cdr:from>
    <cdr:to>
      <cdr:x>0.64322</cdr:x>
      <cdr:y>0.73647</cdr:y>
    </cdr:to>
    <cdr:sp macro="" textlink="">
      <cdr:nvSpPr>
        <cdr:cNvPr id="12" name="TextBox 11"/>
        <cdr:cNvSpPr txBox="1"/>
      </cdr:nvSpPr>
      <cdr:spPr>
        <a:xfrm xmlns:a="http://schemas.openxmlformats.org/drawingml/2006/main">
          <a:off x="4107676" y="1875554"/>
          <a:ext cx="798344" cy="2987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solidFill>
                <a:schemeClr val="bg1"/>
              </a:solidFill>
            </a:rPr>
            <a:t>1 662,6</a:t>
          </a:r>
          <a:endParaRPr lang="ru-RU" sz="1200" b="1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0.75569</cdr:x>
      <cdr:y>0.04878</cdr:y>
    </cdr:from>
    <cdr:to>
      <cdr:x>0.97213</cdr:x>
      <cdr:y>0.46341</cdr:y>
    </cdr:to>
    <cdr:sp macro="" textlink="">
      <cdr:nvSpPr>
        <cdr:cNvPr id="13" name="TextBox 12"/>
        <cdr:cNvSpPr txBox="1"/>
      </cdr:nvSpPr>
      <cdr:spPr>
        <a:xfrm xmlns:a="http://schemas.openxmlformats.org/drawingml/2006/main">
          <a:off x="5763860" y="144016"/>
          <a:ext cx="1650843" cy="12241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800" b="1" dirty="0" smtClean="0"/>
            <a:t>ДОХОДЫ</a:t>
          </a:r>
        </a:p>
        <a:p xmlns:a="http://schemas.openxmlformats.org/drawingml/2006/main">
          <a:pPr algn="ctr"/>
          <a:r>
            <a:rPr lang="ru-RU" sz="1000" b="1" dirty="0" err="1" smtClean="0"/>
            <a:t>млн.рублей</a:t>
          </a:r>
          <a:endParaRPr lang="ru-RU" sz="1000" b="1" dirty="0"/>
        </a:p>
        <a:p xmlns:a="http://schemas.openxmlformats.org/drawingml/2006/main">
          <a:pPr algn="ctr"/>
          <a:r>
            <a:rPr lang="ru-RU" sz="1800" b="1" dirty="0" smtClean="0"/>
            <a:t>10 810,5</a:t>
          </a:r>
          <a:endParaRPr lang="ru-RU" sz="1800" b="1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0.69591</cdr:x>
      <cdr:y>0.0254</cdr:y>
    </cdr:from>
    <cdr:to>
      <cdr:x>1</cdr:x>
      <cdr:y>0.39651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810806" y="71188"/>
          <a:ext cx="1228230" cy="104014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600" b="1" dirty="0" smtClean="0"/>
            <a:t>Налоговые доходы </a:t>
          </a:r>
          <a:r>
            <a:rPr lang="ru-RU" b="1" dirty="0" err="1" smtClean="0"/>
            <a:t>млн.рублей</a:t>
          </a:r>
          <a:endParaRPr lang="ru-RU" sz="1600" b="1" dirty="0"/>
        </a:p>
        <a:p xmlns:a="http://schemas.openxmlformats.org/drawingml/2006/main">
          <a:pPr algn="ctr"/>
          <a:r>
            <a:rPr lang="ru-RU" sz="1600" b="1" dirty="0" smtClean="0"/>
            <a:t>986,8</a:t>
          </a:r>
        </a:p>
        <a:p xmlns:a="http://schemas.openxmlformats.org/drawingml/2006/main">
          <a:pPr algn="ctr"/>
          <a:endParaRPr lang="ru-RU" sz="1600" b="1" dirty="0"/>
        </a:p>
      </cdr:txBody>
    </cdr:sp>
  </cdr:relSizeAnchor>
  <cdr:relSizeAnchor xmlns:cdr="http://schemas.openxmlformats.org/drawingml/2006/chartDrawing">
    <cdr:from>
      <cdr:x>0.14376</cdr:x>
      <cdr:y>0.14632</cdr:y>
    </cdr:from>
    <cdr:to>
      <cdr:x>0.30807</cdr:x>
      <cdr:y>0.30421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80632" y="410104"/>
          <a:ext cx="663694" cy="44253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b="1" dirty="0" smtClean="0"/>
            <a:t>191,4</a:t>
          </a:r>
          <a:endParaRPr lang="ru-RU" sz="1100" b="1" dirty="0"/>
        </a:p>
      </cdr:txBody>
    </cdr:sp>
  </cdr:relSizeAnchor>
  <cdr:relSizeAnchor xmlns:cdr="http://schemas.openxmlformats.org/drawingml/2006/chartDrawing">
    <cdr:from>
      <cdr:x>0.21619</cdr:x>
      <cdr:y>0.00671</cdr:y>
    </cdr:from>
    <cdr:to>
      <cdr:x>0.35564</cdr:x>
      <cdr:y>0.11346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873199" y="18807"/>
          <a:ext cx="563233" cy="2991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b="1" dirty="0"/>
        </a:p>
      </cdr:txBody>
    </cdr:sp>
  </cdr:relSizeAnchor>
  <cdr:relSizeAnchor xmlns:cdr="http://schemas.openxmlformats.org/drawingml/2006/chartDrawing">
    <cdr:from>
      <cdr:x>0.23084</cdr:x>
      <cdr:y>0</cdr:y>
    </cdr:from>
    <cdr:to>
      <cdr:x>0.37939</cdr:x>
      <cdr:y>0.11472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932363" y="-1194601"/>
          <a:ext cx="599995" cy="32153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b="1" dirty="0" smtClean="0"/>
            <a:t>11,5</a:t>
          </a:r>
        </a:p>
        <a:p xmlns:a="http://schemas.openxmlformats.org/drawingml/2006/main">
          <a:endParaRPr lang="ru-RU" sz="1100" b="1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0.63008</cdr:x>
      <cdr:y>0.02564</cdr:y>
    </cdr:from>
    <cdr:to>
      <cdr:x>0.8934</cdr:x>
      <cdr:y>0.23077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412268" y="72008"/>
          <a:ext cx="1008112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0.67616</cdr:x>
      <cdr:y>0.00995</cdr:y>
    </cdr:from>
    <cdr:to>
      <cdr:x>1</cdr:x>
      <cdr:y>0.49507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893517" y="26503"/>
          <a:ext cx="1385821" cy="129250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600" b="1" dirty="0" smtClean="0"/>
            <a:t>Неналоговые доходы</a:t>
          </a:r>
          <a:r>
            <a:rPr lang="ru-RU" b="1" dirty="0" smtClean="0"/>
            <a:t> </a:t>
          </a:r>
          <a:r>
            <a:rPr lang="ru-RU" b="1" dirty="0" err="1" smtClean="0"/>
            <a:t>млн.рублей</a:t>
          </a:r>
          <a:endParaRPr lang="ru-RU" sz="1600" b="1" dirty="0" smtClean="0"/>
        </a:p>
        <a:p xmlns:a="http://schemas.openxmlformats.org/drawingml/2006/main">
          <a:pPr algn="ctr"/>
          <a:r>
            <a:rPr lang="ru-RU" sz="1600" b="1" dirty="0" smtClean="0"/>
            <a:t>187,4</a:t>
          </a:r>
          <a:endParaRPr lang="ru-RU" sz="1600" b="1" dirty="0"/>
        </a:p>
      </cdr:txBody>
    </cdr:sp>
  </cdr:relSizeAnchor>
  <cdr:relSizeAnchor xmlns:cdr="http://schemas.openxmlformats.org/drawingml/2006/chartDrawing">
    <cdr:from>
      <cdr:x>0.02195</cdr:x>
      <cdr:y>0.08108</cdr:y>
    </cdr:from>
    <cdr:to>
      <cdr:x>0.19122</cdr:x>
      <cdr:y>0.21622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84022" y="216024"/>
          <a:ext cx="648072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0.23838</cdr:x>
      <cdr:y>0.37838</cdr:y>
    </cdr:from>
    <cdr:to>
      <cdr:x>0.52444</cdr:x>
      <cdr:y>0.5364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020126" y="1008112"/>
          <a:ext cx="1224136" cy="42101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0.67065</cdr:x>
      <cdr:y>0.10256</cdr:y>
    </cdr:from>
    <cdr:to>
      <cdr:x>0.95085</cdr:x>
      <cdr:y>0.48718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893139" y="288032"/>
          <a:ext cx="1626559" cy="108013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600" b="1" dirty="0" smtClean="0"/>
            <a:t>Безвозмездные доходы      </a:t>
          </a:r>
          <a:r>
            <a:rPr lang="ru-RU" b="1" dirty="0" err="1" smtClean="0"/>
            <a:t>млн.рублей</a:t>
          </a:r>
          <a:endParaRPr lang="ru-RU" sz="1600" b="1" dirty="0" smtClean="0"/>
        </a:p>
        <a:p xmlns:a="http://schemas.openxmlformats.org/drawingml/2006/main">
          <a:pPr algn="ctr"/>
          <a:r>
            <a:rPr lang="ru-RU" sz="1600" b="1" dirty="0"/>
            <a:t> </a:t>
          </a:r>
          <a:r>
            <a:rPr lang="ru-RU" sz="1600" b="1" dirty="0" smtClean="0"/>
            <a:t>2 820,3</a:t>
          </a:r>
          <a:endParaRPr lang="ru-RU" sz="1600" b="1" dirty="0"/>
        </a:p>
      </cdr:txBody>
    </cdr:sp>
  </cdr:relSizeAnchor>
  <cdr:relSizeAnchor xmlns:cdr="http://schemas.openxmlformats.org/drawingml/2006/chartDrawing">
    <cdr:from>
      <cdr:x>0.17162</cdr:x>
      <cdr:y>0.30769</cdr:y>
    </cdr:from>
    <cdr:to>
      <cdr:x>0.32048</cdr:x>
      <cdr:y>0.48718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996268" y="864096"/>
          <a:ext cx="864131" cy="504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b="1" dirty="0" smtClean="0">
              <a:solidFill>
                <a:schemeClr val="bg1"/>
              </a:solidFill>
            </a:rPr>
            <a:t>1 159,8</a:t>
          </a:r>
        </a:p>
      </cdr:txBody>
    </cdr:sp>
  </cdr:relSizeAnchor>
  <cdr:relSizeAnchor xmlns:cdr="http://schemas.openxmlformats.org/drawingml/2006/chartDrawing">
    <cdr:from>
      <cdr:x>0.33909</cdr:x>
      <cdr:y>0.02564</cdr:y>
    </cdr:from>
    <cdr:to>
      <cdr:x>0.48794</cdr:x>
      <cdr:y>0.17949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968399" y="72008"/>
          <a:ext cx="864073" cy="4320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81,1</a:t>
          </a:r>
          <a:endParaRPr lang="ru-RU" sz="1100" dirty="0"/>
        </a:p>
      </cdr:txBody>
    </cdr:sp>
  </cdr:relSizeAnchor>
  <cdr:relSizeAnchor xmlns:cdr="http://schemas.openxmlformats.org/drawingml/2006/chartDrawing">
    <cdr:from>
      <cdr:x>0.43329</cdr:x>
      <cdr:y>0.12821</cdr:y>
    </cdr:from>
    <cdr:to>
      <cdr:x>0.57979</cdr:x>
      <cdr:y>0.25642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515268" y="360040"/>
          <a:ext cx="850431" cy="3600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b="1" i="0" dirty="0" smtClean="0"/>
            <a:t>347,1</a:t>
          </a:r>
          <a:endParaRPr lang="ru-RU" sz="1100" b="1" i="0" dirty="0"/>
        </a:p>
      </cdr:txBody>
    </cdr:sp>
  </cdr:relSizeAnchor>
  <cdr:relSizeAnchor xmlns:cdr="http://schemas.openxmlformats.org/drawingml/2006/chartDrawing">
    <cdr:from>
      <cdr:x>0.46653</cdr:x>
      <cdr:y>0.41026</cdr:y>
    </cdr:from>
    <cdr:to>
      <cdr:x>0.66923</cdr:x>
      <cdr:y>0.53847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2708231" y="1152128"/>
          <a:ext cx="1176672" cy="3600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b="1" dirty="0" smtClean="0"/>
            <a:t>1 232,3</a:t>
          </a:r>
        </a:p>
        <a:p xmlns:a="http://schemas.openxmlformats.org/drawingml/2006/main">
          <a:endParaRPr lang="ru-RU" sz="1100" b="1" dirty="0" smtClean="0"/>
        </a:p>
        <a:p xmlns:a="http://schemas.openxmlformats.org/drawingml/2006/main">
          <a:endParaRPr lang="ru-RU" sz="1100" b="1" dirty="0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0.47328</cdr:x>
      <cdr:y>0.18032</cdr:y>
    </cdr:from>
    <cdr:to>
      <cdr:x>0.54992</cdr:x>
      <cdr:y>0.24282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429118" y="1000114"/>
          <a:ext cx="717268" cy="34664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/>
            <a:t>     0,1%</a:t>
          </a:r>
          <a:endParaRPr lang="ru-RU" sz="1200" b="1" dirty="0"/>
        </a:p>
      </cdr:txBody>
    </cdr:sp>
  </cdr:relSizeAnchor>
  <cdr:relSizeAnchor xmlns:cdr="http://schemas.openxmlformats.org/drawingml/2006/chartDrawing">
    <cdr:from>
      <cdr:x>0.50271</cdr:x>
      <cdr:y>0.2045</cdr:y>
    </cdr:from>
    <cdr:to>
      <cdr:x>0.56378</cdr:x>
      <cdr:y>0.26891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4704577" y="1134206"/>
          <a:ext cx="571514" cy="35723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200" b="1" dirty="0" smtClean="0"/>
            <a:t>  0,6%</a:t>
          </a:r>
          <a:endParaRPr lang="ru-RU" sz="1200" b="1" dirty="0"/>
        </a:p>
      </cdr:txBody>
    </cdr:sp>
  </cdr:relSizeAnchor>
  <cdr:relSizeAnchor xmlns:cdr="http://schemas.openxmlformats.org/drawingml/2006/chartDrawing">
    <cdr:from>
      <cdr:x>0.54962</cdr:x>
      <cdr:y>0.21896</cdr:y>
    </cdr:from>
    <cdr:to>
      <cdr:x>0.62314</cdr:x>
      <cdr:y>0.28146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5143536" y="1214446"/>
          <a:ext cx="688026" cy="3466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200" b="1" dirty="0" smtClean="0"/>
            <a:t>3,6%</a:t>
          </a:r>
          <a:endParaRPr lang="ru-RU" sz="1200" b="1" dirty="0"/>
        </a:p>
      </cdr:txBody>
    </cdr:sp>
  </cdr:relSizeAnchor>
  <cdr:relSizeAnchor xmlns:cdr="http://schemas.openxmlformats.org/drawingml/2006/chartDrawing">
    <cdr:from>
      <cdr:x>0.53435</cdr:x>
      <cdr:y>0.33489</cdr:y>
    </cdr:from>
    <cdr:to>
      <cdr:x>0.60053</cdr:x>
      <cdr:y>0.39739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5000660" y="1857388"/>
          <a:ext cx="619335" cy="34664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200" b="1" dirty="0" smtClean="0"/>
            <a:t>13,9%</a:t>
          </a:r>
          <a:endParaRPr lang="ru-RU" sz="1200" b="1" dirty="0"/>
        </a:p>
      </cdr:txBody>
    </cdr:sp>
  </cdr:relSizeAnchor>
  <cdr:relSizeAnchor xmlns:cdr="http://schemas.openxmlformats.org/drawingml/2006/chartDrawing">
    <cdr:from>
      <cdr:x>0.56489</cdr:x>
      <cdr:y>0.45081</cdr:y>
    </cdr:from>
    <cdr:to>
      <cdr:x>0.65313</cdr:x>
      <cdr:y>0.51331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5286412" y="2500330"/>
          <a:ext cx="825781" cy="34664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200" b="1" dirty="0" smtClean="0"/>
            <a:t>0,3%</a:t>
          </a:r>
          <a:endParaRPr lang="ru-RU" sz="1200" b="1" dirty="0"/>
        </a:p>
      </cdr:txBody>
    </cdr:sp>
  </cdr:relSizeAnchor>
  <cdr:relSizeAnchor xmlns:cdr="http://schemas.openxmlformats.org/drawingml/2006/chartDrawing">
    <cdr:from>
      <cdr:x>0.22794</cdr:x>
      <cdr:y>0.475</cdr:y>
    </cdr:from>
    <cdr:to>
      <cdr:x>0.33088</cdr:x>
      <cdr:y>0.5375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2232248" y="2736304"/>
          <a:ext cx="1008112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b="1" dirty="0" smtClean="0"/>
            <a:t>59,8%</a:t>
          </a:r>
          <a:endParaRPr lang="ru-RU" sz="1400" b="1" dirty="0"/>
        </a:p>
      </cdr:txBody>
    </cdr:sp>
  </cdr:relSizeAnchor>
  <cdr:relSizeAnchor xmlns:cdr="http://schemas.openxmlformats.org/drawingml/2006/chartDrawing">
    <cdr:from>
      <cdr:x>0.20367</cdr:x>
      <cdr:y>0.18771</cdr:y>
    </cdr:from>
    <cdr:to>
      <cdr:x>0.2772</cdr:x>
      <cdr:y>0.25021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1906026" y="1041123"/>
          <a:ext cx="688120" cy="34664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200" b="1" dirty="0" smtClean="0"/>
            <a:t>   4,4%</a:t>
          </a:r>
          <a:endParaRPr lang="ru-RU" sz="1200" b="1" dirty="0"/>
        </a:p>
      </cdr:txBody>
    </cdr:sp>
  </cdr:relSizeAnchor>
  <cdr:relSizeAnchor xmlns:cdr="http://schemas.openxmlformats.org/drawingml/2006/chartDrawing">
    <cdr:from>
      <cdr:x>0.25753</cdr:x>
      <cdr:y>0.19399</cdr:y>
    </cdr:from>
    <cdr:to>
      <cdr:x>0.33448</cdr:x>
      <cdr:y>0.24394</cdr:y>
    </cdr:to>
    <cdr:sp macro="" textlink="">
      <cdr:nvSpPr>
        <cdr:cNvPr id="9" name="TextBox 1"/>
        <cdr:cNvSpPr txBox="1"/>
      </cdr:nvSpPr>
      <cdr:spPr>
        <a:xfrm xmlns:a="http://schemas.openxmlformats.org/drawingml/2006/main">
          <a:off x="2410082" y="1075946"/>
          <a:ext cx="720080" cy="27699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200" b="1" dirty="0" smtClean="0"/>
            <a:t>    3,3%</a:t>
          </a:r>
          <a:endParaRPr lang="ru-RU" sz="1200" b="1" dirty="0"/>
        </a:p>
      </cdr:txBody>
    </cdr:sp>
  </cdr:relSizeAnchor>
  <cdr:relSizeAnchor xmlns:cdr="http://schemas.openxmlformats.org/drawingml/2006/chartDrawing">
    <cdr:from>
      <cdr:x>0.3037</cdr:x>
      <cdr:y>0.12706</cdr:y>
    </cdr:from>
    <cdr:to>
      <cdr:x>0.37723</cdr:x>
      <cdr:y>0.18956</cdr:y>
    </cdr:to>
    <cdr:sp macro="" textlink="">
      <cdr:nvSpPr>
        <cdr:cNvPr id="10" name="TextBox 1"/>
        <cdr:cNvSpPr txBox="1"/>
      </cdr:nvSpPr>
      <cdr:spPr>
        <a:xfrm xmlns:a="http://schemas.openxmlformats.org/drawingml/2006/main">
          <a:off x="2842130" y="704690"/>
          <a:ext cx="688119" cy="3466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200" b="1" dirty="0" smtClean="0"/>
            <a:t>2,8%</a:t>
          </a:r>
          <a:endParaRPr lang="ru-RU" sz="1200" b="1" dirty="0"/>
        </a:p>
      </cdr:txBody>
    </cdr:sp>
  </cdr:relSizeAnchor>
  <cdr:relSizeAnchor xmlns:cdr="http://schemas.openxmlformats.org/drawingml/2006/chartDrawing">
    <cdr:from>
      <cdr:x>0.3452</cdr:x>
      <cdr:y>0.15482</cdr:y>
    </cdr:from>
    <cdr:to>
      <cdr:x>0.43343</cdr:x>
      <cdr:y>0.21732</cdr:y>
    </cdr:to>
    <cdr:sp macro="" textlink="">
      <cdr:nvSpPr>
        <cdr:cNvPr id="12" name="TextBox 1"/>
        <cdr:cNvSpPr txBox="1"/>
      </cdr:nvSpPr>
      <cdr:spPr>
        <a:xfrm xmlns:a="http://schemas.openxmlformats.org/drawingml/2006/main">
          <a:off x="3230494" y="858672"/>
          <a:ext cx="825687" cy="3466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200" b="1" dirty="0" smtClean="0"/>
            <a:t>0,3%</a:t>
          </a:r>
          <a:endParaRPr lang="ru-RU" sz="1200" b="1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6490"/>
          </a:xfrm>
          <a:prstGeom prst="rect">
            <a:avLst/>
          </a:prstGeom>
        </p:spPr>
        <p:txBody>
          <a:bodyPr vert="horz" lIns="91438" tIns="45719" rIns="91438" bIns="45719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490"/>
          </a:xfrm>
          <a:prstGeom prst="rect">
            <a:avLst/>
          </a:prstGeom>
        </p:spPr>
        <p:txBody>
          <a:bodyPr vert="horz" lIns="91438" tIns="45719" rIns="91438" bIns="45719" rtlCol="0"/>
          <a:lstStyle>
            <a:lvl1pPr algn="r">
              <a:defRPr sz="1200"/>
            </a:lvl1pPr>
          </a:lstStyle>
          <a:p>
            <a:fld id="{4E53E984-765B-452F-913F-C283A99E9222}" type="datetimeFigureOut">
              <a:rPr lang="ru-RU" smtClean="0"/>
              <a:pPr/>
              <a:t>22.01.2025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8" tIns="45719" rIns="91438" bIns="45719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6663"/>
            <a:ext cx="5438140" cy="4468415"/>
          </a:xfrm>
          <a:prstGeom prst="rect">
            <a:avLst/>
          </a:prstGeom>
        </p:spPr>
        <p:txBody>
          <a:bodyPr vert="horz" lIns="91438" tIns="45719" rIns="91438" bIns="45719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1601"/>
            <a:ext cx="2945659" cy="496490"/>
          </a:xfrm>
          <a:prstGeom prst="rect">
            <a:avLst/>
          </a:prstGeom>
        </p:spPr>
        <p:txBody>
          <a:bodyPr vert="horz" lIns="91438" tIns="45719" rIns="91438" bIns="45719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31601"/>
            <a:ext cx="2945659" cy="496490"/>
          </a:xfrm>
          <a:prstGeom prst="rect">
            <a:avLst/>
          </a:prstGeom>
        </p:spPr>
        <p:txBody>
          <a:bodyPr vert="horz" lIns="91438" tIns="45719" rIns="91438" bIns="45719" rtlCol="0" anchor="b"/>
          <a:lstStyle>
            <a:lvl1pPr algn="r">
              <a:defRPr sz="1200"/>
            </a:lvl1pPr>
          </a:lstStyle>
          <a:p>
            <a:fld id="{DCD29CAB-2615-406B-90AC-8AF620C28EB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57674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41792F-B3F7-433D-A859-B64516CD77B9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12101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D29CAB-2615-406B-90AC-8AF620C28EBF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9493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D29CAB-2615-406B-90AC-8AF620C28EBF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41862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41792F-B3F7-433D-A859-B64516CD77B9}" type="slidenum">
              <a:rPr lang="ru-RU" smtClean="0"/>
              <a:pPr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09679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D29CAB-2615-406B-90AC-8AF620C28EBF}" type="slidenum">
              <a:rPr lang="ru-RU" smtClean="0"/>
              <a:pPr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61584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D29CAB-2615-406B-90AC-8AF620C28EBF}" type="slidenum">
              <a:rPr lang="ru-RU" smtClean="0"/>
              <a:pPr/>
              <a:t>35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D29CAB-2615-406B-90AC-8AF620C28EBF}" type="slidenum">
              <a:rPr lang="ru-RU" smtClean="0"/>
              <a:pPr/>
              <a:t>44</a:t>
            </a:fld>
            <a:endParaRPr lang="ru-RU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D29CAB-2615-406B-90AC-8AF620C28EBF}" type="slidenum">
              <a:rPr lang="ru-RU" smtClean="0"/>
              <a:pPr/>
              <a:t>45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56720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D29CAB-2615-406B-90AC-8AF620C28EBF}" type="slidenum">
              <a:rPr lang="ru-RU" smtClean="0"/>
              <a:pPr/>
              <a:t>46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56720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3789-2CC3-4D41-8F7A-693B21B1FC87}" type="datetimeFigureOut">
              <a:rPr lang="ru-RU" smtClean="0"/>
              <a:pPr/>
              <a:t>22.01.2025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628E2-96DE-48AD-AB2D-19B8382119E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7263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3789-2CC3-4D41-8F7A-693B21B1FC87}" type="datetimeFigureOut">
              <a:rPr lang="ru-RU" smtClean="0"/>
              <a:pPr/>
              <a:t>22.01.2025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628E2-96DE-48AD-AB2D-19B8382119E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6390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3789-2CC3-4D41-8F7A-693B21B1FC87}" type="datetimeFigureOut">
              <a:rPr lang="ru-RU" smtClean="0"/>
              <a:pPr/>
              <a:t>22.01.2025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628E2-96DE-48AD-AB2D-19B8382119E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8080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3789-2CC3-4D41-8F7A-693B21B1FC87}" type="datetimeFigureOut">
              <a:rPr lang="ru-RU" smtClean="0"/>
              <a:pPr/>
              <a:t>22.01.2025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628E2-96DE-48AD-AB2D-19B8382119E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4507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3789-2CC3-4D41-8F7A-693B21B1FC87}" type="datetimeFigureOut">
              <a:rPr lang="ru-RU" smtClean="0"/>
              <a:pPr/>
              <a:t>22.01.2025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628E2-96DE-48AD-AB2D-19B8382119E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8645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3789-2CC3-4D41-8F7A-693B21B1FC87}" type="datetimeFigureOut">
              <a:rPr lang="ru-RU" smtClean="0"/>
              <a:pPr/>
              <a:t>22.01.2025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628E2-96DE-48AD-AB2D-19B8382119E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8816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3789-2CC3-4D41-8F7A-693B21B1FC87}" type="datetimeFigureOut">
              <a:rPr lang="ru-RU" smtClean="0"/>
              <a:pPr/>
              <a:t>22.01.2025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628E2-96DE-48AD-AB2D-19B8382119E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5437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3789-2CC3-4D41-8F7A-693B21B1FC87}" type="datetimeFigureOut">
              <a:rPr lang="ru-RU" smtClean="0"/>
              <a:pPr/>
              <a:t>22.01.2025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628E2-96DE-48AD-AB2D-19B8382119E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6473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3789-2CC3-4D41-8F7A-693B21B1FC87}" type="datetimeFigureOut">
              <a:rPr lang="ru-RU" smtClean="0"/>
              <a:pPr/>
              <a:t>22.01.2025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628E2-96DE-48AD-AB2D-19B8382119E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1182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3789-2CC3-4D41-8F7A-693B21B1FC87}" type="datetimeFigureOut">
              <a:rPr lang="ru-RU" smtClean="0"/>
              <a:pPr/>
              <a:t>22.01.2025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628E2-96DE-48AD-AB2D-19B8382119E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0412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A3789-2CC3-4D41-8F7A-693B21B1FC87}" type="datetimeFigureOut">
              <a:rPr lang="ru-RU" smtClean="0"/>
              <a:pPr/>
              <a:t>22.01.2025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628E2-96DE-48AD-AB2D-19B8382119E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80011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66A0B3-EF15-44D6-8868-F3A2BAC3644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8310468"/>
      </p:ext>
    </p:extLst>
  </p:cSld>
  <p:clrMapOvr>
    <a:masterClrMapping/>
  </p:clrMapOvr>
  <p:transition spd="med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2000">
              <a:schemeClr val="accent1">
                <a:tint val="66000"/>
                <a:satMod val="160000"/>
              </a:schemeClr>
            </a:gs>
            <a:gs pos="54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A3789-2CC3-4D41-8F7A-693B21B1FC87}" type="datetimeFigureOut">
              <a:rPr lang="ru-RU" smtClean="0"/>
              <a:pPr/>
              <a:t>22.01.2025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628E2-96DE-48AD-AB2D-19B8382119E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1554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18" Type="http://schemas.openxmlformats.org/officeDocument/2006/relationships/diagramColors" Target="../diagrams/colors3.xml"/><Relationship Id="rId26" Type="http://schemas.openxmlformats.org/officeDocument/2006/relationships/image" Target="../media/image12.jpeg"/><Relationship Id="rId3" Type="http://schemas.openxmlformats.org/officeDocument/2006/relationships/image" Target="../media/image4.png"/><Relationship Id="rId21" Type="http://schemas.openxmlformats.org/officeDocument/2006/relationships/image" Target="../media/image7.jpeg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17" Type="http://schemas.openxmlformats.org/officeDocument/2006/relationships/diagramQuickStyle" Target="../diagrams/quickStyle3.xml"/><Relationship Id="rId25" Type="http://schemas.openxmlformats.org/officeDocument/2006/relationships/image" Target="../media/image11.jpeg"/><Relationship Id="rId2" Type="http://schemas.openxmlformats.org/officeDocument/2006/relationships/image" Target="../media/image3.png"/><Relationship Id="rId16" Type="http://schemas.openxmlformats.org/officeDocument/2006/relationships/diagramLayout" Target="../diagrams/layout3.xml"/><Relationship Id="rId20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24" Type="http://schemas.openxmlformats.org/officeDocument/2006/relationships/image" Target="../media/image10.jpeg"/><Relationship Id="rId5" Type="http://schemas.openxmlformats.org/officeDocument/2006/relationships/diagramLayout" Target="../diagrams/layout1.xml"/><Relationship Id="rId15" Type="http://schemas.openxmlformats.org/officeDocument/2006/relationships/diagramData" Target="../diagrams/data3.xml"/><Relationship Id="rId23" Type="http://schemas.openxmlformats.org/officeDocument/2006/relationships/image" Target="../media/image9.jpeg"/><Relationship Id="rId28" Type="http://schemas.openxmlformats.org/officeDocument/2006/relationships/image" Target="../media/image14.png"/><Relationship Id="rId10" Type="http://schemas.openxmlformats.org/officeDocument/2006/relationships/diagramLayout" Target="../diagrams/layout2.xml"/><Relationship Id="rId19" Type="http://schemas.microsoft.com/office/2007/relationships/diagramDrawing" Target="../diagrams/drawing3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Relationship Id="rId14" Type="http://schemas.openxmlformats.org/officeDocument/2006/relationships/image" Target="../media/image5.png"/><Relationship Id="rId22" Type="http://schemas.openxmlformats.org/officeDocument/2006/relationships/image" Target="../media/image8.jpeg"/><Relationship Id="rId27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10" Type="http://schemas.openxmlformats.org/officeDocument/2006/relationships/image" Target="../media/image14.png"/><Relationship Id="rId4" Type="http://schemas.openxmlformats.org/officeDocument/2006/relationships/diagramLayout" Target="../diagrams/layout4.xml"/><Relationship Id="rId9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3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openxmlformats.org/officeDocument/2006/relationships/image" Target="../media/image20.jpeg"/><Relationship Id="rId5" Type="http://schemas.openxmlformats.org/officeDocument/2006/relationships/diagramColors" Target="../diagrams/colors5.xml"/><Relationship Id="rId10" Type="http://schemas.openxmlformats.org/officeDocument/2006/relationships/image" Target="../media/image19.jpeg"/><Relationship Id="rId4" Type="http://schemas.openxmlformats.org/officeDocument/2006/relationships/diagramQuickStyle" Target="../diagrams/quickStyle5.xml"/><Relationship Id="rId9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microsoft.com/office/2007/relationships/diagramDrawing" Target="../diagrams/drawing7.xml"/><Relationship Id="rId18" Type="http://schemas.microsoft.com/office/2007/relationships/diagramDrawing" Target="../diagrams/drawing8.xml"/><Relationship Id="rId26" Type="http://schemas.openxmlformats.org/officeDocument/2006/relationships/diagramQuickStyle" Target="../diagrams/quickStyle10.xml"/><Relationship Id="rId3" Type="http://schemas.openxmlformats.org/officeDocument/2006/relationships/diagramData" Target="../diagrams/data6.xml"/><Relationship Id="rId21" Type="http://schemas.openxmlformats.org/officeDocument/2006/relationships/diagramQuickStyle" Target="../diagrams/quickStyle9.xml"/><Relationship Id="rId7" Type="http://schemas.microsoft.com/office/2007/relationships/diagramDrawing" Target="../diagrams/drawing6.xml"/><Relationship Id="rId12" Type="http://schemas.openxmlformats.org/officeDocument/2006/relationships/diagramColors" Target="../diagrams/colors7.xml"/><Relationship Id="rId17" Type="http://schemas.openxmlformats.org/officeDocument/2006/relationships/diagramColors" Target="../diagrams/colors8.xml"/><Relationship Id="rId25" Type="http://schemas.openxmlformats.org/officeDocument/2006/relationships/diagramLayout" Target="../diagrams/layout10.xml"/><Relationship Id="rId2" Type="http://schemas.openxmlformats.org/officeDocument/2006/relationships/image" Target="../media/image3.png"/><Relationship Id="rId16" Type="http://schemas.openxmlformats.org/officeDocument/2006/relationships/diagramQuickStyle" Target="../diagrams/quickStyle8.xml"/><Relationship Id="rId20" Type="http://schemas.openxmlformats.org/officeDocument/2006/relationships/diagramLayout" Target="../diagrams/layout9.xml"/><Relationship Id="rId29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11" Type="http://schemas.openxmlformats.org/officeDocument/2006/relationships/diagramQuickStyle" Target="../diagrams/quickStyle7.xml"/><Relationship Id="rId24" Type="http://schemas.openxmlformats.org/officeDocument/2006/relationships/diagramData" Target="../diagrams/data10.xml"/><Relationship Id="rId5" Type="http://schemas.openxmlformats.org/officeDocument/2006/relationships/diagramQuickStyle" Target="../diagrams/quickStyle6.xml"/><Relationship Id="rId15" Type="http://schemas.openxmlformats.org/officeDocument/2006/relationships/diagramLayout" Target="../diagrams/layout8.xml"/><Relationship Id="rId23" Type="http://schemas.microsoft.com/office/2007/relationships/diagramDrawing" Target="../diagrams/drawing9.xml"/><Relationship Id="rId28" Type="http://schemas.microsoft.com/office/2007/relationships/diagramDrawing" Target="../diagrams/drawing10.xml"/><Relationship Id="rId10" Type="http://schemas.openxmlformats.org/officeDocument/2006/relationships/diagramLayout" Target="../diagrams/layout7.xml"/><Relationship Id="rId19" Type="http://schemas.openxmlformats.org/officeDocument/2006/relationships/diagramData" Target="../diagrams/data9.xml"/><Relationship Id="rId4" Type="http://schemas.openxmlformats.org/officeDocument/2006/relationships/diagramLayout" Target="../diagrams/layout6.xml"/><Relationship Id="rId9" Type="http://schemas.openxmlformats.org/officeDocument/2006/relationships/diagramData" Target="../diagrams/data7.xml"/><Relationship Id="rId14" Type="http://schemas.openxmlformats.org/officeDocument/2006/relationships/diagramData" Target="../diagrams/data8.xml"/><Relationship Id="rId22" Type="http://schemas.openxmlformats.org/officeDocument/2006/relationships/diagramColors" Target="../diagrams/colors9.xml"/><Relationship Id="rId27" Type="http://schemas.openxmlformats.org/officeDocument/2006/relationships/diagramColors" Target="../diagrams/colors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2.xml"/><Relationship Id="rId13" Type="http://schemas.openxmlformats.org/officeDocument/2006/relationships/diagramData" Target="../diagrams/data13.xml"/><Relationship Id="rId18" Type="http://schemas.openxmlformats.org/officeDocument/2006/relationships/image" Target="../media/image22.jpeg"/><Relationship Id="rId26" Type="http://schemas.openxmlformats.org/officeDocument/2006/relationships/diagramLayout" Target="../diagrams/layout15.xml"/><Relationship Id="rId3" Type="http://schemas.openxmlformats.org/officeDocument/2006/relationships/diagramData" Target="../diagrams/data11.xml"/><Relationship Id="rId21" Type="http://schemas.openxmlformats.org/officeDocument/2006/relationships/diagramLayout" Target="../diagrams/layout14.xml"/><Relationship Id="rId7" Type="http://schemas.microsoft.com/office/2007/relationships/diagramDrawing" Target="../diagrams/drawing11.xml"/><Relationship Id="rId12" Type="http://schemas.microsoft.com/office/2007/relationships/diagramDrawing" Target="../diagrams/drawing12.xml"/><Relationship Id="rId17" Type="http://schemas.microsoft.com/office/2007/relationships/diagramDrawing" Target="../diagrams/drawing13.xml"/><Relationship Id="rId25" Type="http://schemas.openxmlformats.org/officeDocument/2006/relationships/diagramData" Target="../diagrams/data15.xml"/><Relationship Id="rId2" Type="http://schemas.openxmlformats.org/officeDocument/2006/relationships/image" Target="../media/image15.png"/><Relationship Id="rId16" Type="http://schemas.openxmlformats.org/officeDocument/2006/relationships/diagramColors" Target="../diagrams/colors13.xml"/><Relationship Id="rId20" Type="http://schemas.openxmlformats.org/officeDocument/2006/relationships/diagramData" Target="../diagrams/data14.xml"/><Relationship Id="rId29" Type="http://schemas.microsoft.com/office/2007/relationships/diagramDrawing" Target="../diagrams/drawing15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1.xml"/><Relationship Id="rId11" Type="http://schemas.openxmlformats.org/officeDocument/2006/relationships/diagramColors" Target="../diagrams/colors12.xml"/><Relationship Id="rId24" Type="http://schemas.microsoft.com/office/2007/relationships/diagramDrawing" Target="../diagrams/drawing14.xml"/><Relationship Id="rId5" Type="http://schemas.openxmlformats.org/officeDocument/2006/relationships/diagramQuickStyle" Target="../diagrams/quickStyle11.xml"/><Relationship Id="rId15" Type="http://schemas.openxmlformats.org/officeDocument/2006/relationships/diagramQuickStyle" Target="../diagrams/quickStyle13.xml"/><Relationship Id="rId23" Type="http://schemas.openxmlformats.org/officeDocument/2006/relationships/diagramColors" Target="../diagrams/colors14.xml"/><Relationship Id="rId28" Type="http://schemas.openxmlformats.org/officeDocument/2006/relationships/diagramColors" Target="../diagrams/colors15.xml"/><Relationship Id="rId10" Type="http://schemas.openxmlformats.org/officeDocument/2006/relationships/diagramQuickStyle" Target="../diagrams/quickStyle12.xml"/><Relationship Id="rId19" Type="http://schemas.openxmlformats.org/officeDocument/2006/relationships/image" Target="../media/image23.jpeg"/><Relationship Id="rId4" Type="http://schemas.openxmlformats.org/officeDocument/2006/relationships/diagramLayout" Target="../diagrams/layout11.xml"/><Relationship Id="rId9" Type="http://schemas.openxmlformats.org/officeDocument/2006/relationships/diagramLayout" Target="../diagrams/layout12.xml"/><Relationship Id="rId14" Type="http://schemas.openxmlformats.org/officeDocument/2006/relationships/diagramLayout" Target="../diagrams/layout13.xml"/><Relationship Id="rId22" Type="http://schemas.openxmlformats.org/officeDocument/2006/relationships/diagramQuickStyle" Target="../diagrams/quickStyle14.xml"/><Relationship Id="rId27" Type="http://schemas.openxmlformats.org/officeDocument/2006/relationships/diagramQuickStyle" Target="../diagrams/quickStyle15.xml"/><Relationship Id="rId30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14.png"/><Relationship Id="rId7" Type="http://schemas.openxmlformats.org/officeDocument/2006/relationships/diagramColors" Target="../diagrams/colors16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10" Type="http://schemas.openxmlformats.org/officeDocument/2006/relationships/image" Target="../media/image25.jpeg"/><Relationship Id="rId4" Type="http://schemas.openxmlformats.org/officeDocument/2006/relationships/diagramData" Target="../diagrams/data16.xml"/><Relationship Id="rId9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8.xml"/><Relationship Id="rId13" Type="http://schemas.openxmlformats.org/officeDocument/2006/relationships/image" Target="../media/image14.png"/><Relationship Id="rId3" Type="http://schemas.openxmlformats.org/officeDocument/2006/relationships/diagramLayout" Target="../diagrams/layout17.xml"/><Relationship Id="rId7" Type="http://schemas.openxmlformats.org/officeDocument/2006/relationships/diagramData" Target="../diagrams/data18.xml"/><Relationship Id="rId12" Type="http://schemas.openxmlformats.org/officeDocument/2006/relationships/image" Target="../media/image15.png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11" Type="http://schemas.microsoft.com/office/2007/relationships/diagramDrawing" Target="../diagrams/drawing18.xml"/><Relationship Id="rId5" Type="http://schemas.openxmlformats.org/officeDocument/2006/relationships/diagramColors" Target="../diagrams/colors17.xml"/><Relationship Id="rId10" Type="http://schemas.openxmlformats.org/officeDocument/2006/relationships/diagramColors" Target="../diagrams/colors18.xml"/><Relationship Id="rId4" Type="http://schemas.openxmlformats.org/officeDocument/2006/relationships/diagramQuickStyle" Target="../diagrams/quickStyle17.xml"/><Relationship Id="rId9" Type="http://schemas.openxmlformats.org/officeDocument/2006/relationships/diagramQuickStyle" Target="../diagrams/quickStyle18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9.xml"/><Relationship Id="rId3" Type="http://schemas.openxmlformats.org/officeDocument/2006/relationships/image" Target="../media/image14.png"/><Relationship Id="rId7" Type="http://schemas.openxmlformats.org/officeDocument/2006/relationships/diagramColors" Target="../diagrams/colors19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9.xml"/><Relationship Id="rId5" Type="http://schemas.openxmlformats.org/officeDocument/2006/relationships/diagramLayout" Target="../diagrams/layout19.xml"/><Relationship Id="rId4" Type="http://schemas.openxmlformats.org/officeDocument/2006/relationships/diagramData" Target="../diagrams/data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0.xml"/><Relationship Id="rId3" Type="http://schemas.openxmlformats.org/officeDocument/2006/relationships/image" Target="../media/image14.png"/><Relationship Id="rId7" Type="http://schemas.openxmlformats.org/officeDocument/2006/relationships/diagramQuickStyle" Target="../diagrams/quickStyle20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20.xml"/><Relationship Id="rId5" Type="http://schemas.openxmlformats.org/officeDocument/2006/relationships/diagramData" Target="../diagrams/data20.xml"/><Relationship Id="rId4" Type="http://schemas.openxmlformats.org/officeDocument/2006/relationships/chart" Target="../charts/chart2.xml"/><Relationship Id="rId9" Type="http://schemas.microsoft.com/office/2007/relationships/diagramDrawing" Target="../diagrams/drawing2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13" Type="http://schemas.microsoft.com/office/2007/relationships/diagramDrawing" Target="../diagrams/drawing22.xml"/><Relationship Id="rId3" Type="http://schemas.openxmlformats.org/officeDocument/2006/relationships/image" Target="../media/image14.png"/><Relationship Id="rId7" Type="http://schemas.openxmlformats.org/officeDocument/2006/relationships/diagramColors" Target="../diagrams/colors21.xml"/><Relationship Id="rId12" Type="http://schemas.openxmlformats.org/officeDocument/2006/relationships/diagramColors" Target="../diagrams/colors22.xml"/><Relationship Id="rId17" Type="http://schemas.openxmlformats.org/officeDocument/2006/relationships/image" Target="../media/image35.jpeg"/><Relationship Id="rId2" Type="http://schemas.openxmlformats.org/officeDocument/2006/relationships/image" Target="../media/image15.png"/><Relationship Id="rId16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1.xml"/><Relationship Id="rId11" Type="http://schemas.openxmlformats.org/officeDocument/2006/relationships/diagramQuickStyle" Target="../diagrams/quickStyle22.xml"/><Relationship Id="rId5" Type="http://schemas.openxmlformats.org/officeDocument/2006/relationships/diagramLayout" Target="../diagrams/layout21.xml"/><Relationship Id="rId15" Type="http://schemas.openxmlformats.org/officeDocument/2006/relationships/image" Target="../media/image33.jpeg"/><Relationship Id="rId10" Type="http://schemas.openxmlformats.org/officeDocument/2006/relationships/diagramLayout" Target="../diagrams/layout22.xml"/><Relationship Id="rId4" Type="http://schemas.openxmlformats.org/officeDocument/2006/relationships/diagramData" Target="../diagrams/data21.xml"/><Relationship Id="rId9" Type="http://schemas.openxmlformats.org/officeDocument/2006/relationships/diagramData" Target="../diagrams/data22.xml"/><Relationship Id="rId14" Type="http://schemas.openxmlformats.org/officeDocument/2006/relationships/image" Target="../media/image3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3.xml"/><Relationship Id="rId13" Type="http://schemas.openxmlformats.org/officeDocument/2006/relationships/image" Target="../media/image40.jpeg"/><Relationship Id="rId18" Type="http://schemas.openxmlformats.org/officeDocument/2006/relationships/image" Target="../media/image45.jpeg"/><Relationship Id="rId3" Type="http://schemas.openxmlformats.org/officeDocument/2006/relationships/image" Target="../media/image15.png"/><Relationship Id="rId21" Type="http://schemas.openxmlformats.org/officeDocument/2006/relationships/image" Target="../media/image48.jpeg"/><Relationship Id="rId7" Type="http://schemas.openxmlformats.org/officeDocument/2006/relationships/diagramQuickStyle" Target="../diagrams/quickStyle23.xml"/><Relationship Id="rId12" Type="http://schemas.openxmlformats.org/officeDocument/2006/relationships/image" Target="../media/image39.jpeg"/><Relationship Id="rId17" Type="http://schemas.openxmlformats.org/officeDocument/2006/relationships/image" Target="../media/image44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43.jpeg"/><Relationship Id="rId20" Type="http://schemas.openxmlformats.org/officeDocument/2006/relationships/image" Target="../media/image47.jpeg"/><Relationship Id="rId1" Type="http://schemas.openxmlformats.org/officeDocument/2006/relationships/slideLayout" Target="../slideLayouts/slideLayout12.xml"/><Relationship Id="rId6" Type="http://schemas.openxmlformats.org/officeDocument/2006/relationships/diagramLayout" Target="../diagrams/layout23.xml"/><Relationship Id="rId11" Type="http://schemas.openxmlformats.org/officeDocument/2006/relationships/image" Target="../media/image38.jpeg"/><Relationship Id="rId5" Type="http://schemas.openxmlformats.org/officeDocument/2006/relationships/diagramData" Target="../diagrams/data23.xml"/><Relationship Id="rId15" Type="http://schemas.openxmlformats.org/officeDocument/2006/relationships/image" Target="../media/image42.jpeg"/><Relationship Id="rId10" Type="http://schemas.openxmlformats.org/officeDocument/2006/relationships/image" Target="../media/image37.jpeg"/><Relationship Id="rId19" Type="http://schemas.openxmlformats.org/officeDocument/2006/relationships/image" Target="../media/image46.jpeg"/><Relationship Id="rId4" Type="http://schemas.openxmlformats.org/officeDocument/2006/relationships/image" Target="../media/image14.png"/><Relationship Id="rId9" Type="http://schemas.microsoft.com/office/2007/relationships/diagramDrawing" Target="../diagrams/drawing23.xml"/><Relationship Id="rId14" Type="http://schemas.openxmlformats.org/officeDocument/2006/relationships/image" Target="../media/image41.jpeg"/><Relationship Id="rId22" Type="http://schemas.openxmlformats.org/officeDocument/2006/relationships/image" Target="../media/image4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0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1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1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1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1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1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:\Управление бюджетного развития и бюджетной политики\09_РАЗВИТИЕ(семинары, новое)\СОВЕЩАНИЕ 27.01.12\Макеты\murmanskaya_oblast_0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5"/>
            <a:ext cx="2251725" cy="288031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Rectangle 5"/>
          <p:cNvSpPr>
            <a:spLocks noGrp="1" noChangeArrowheads="1"/>
          </p:cNvSpPr>
          <p:nvPr>
            <p:ph type="ctrTitle"/>
          </p:nvPr>
        </p:nvSpPr>
        <p:spPr>
          <a:xfrm>
            <a:off x="971600" y="3573016"/>
            <a:ext cx="7422976" cy="2952328"/>
          </a:xfrm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normAutofit fontScale="90000"/>
          </a:bodyPr>
          <a:lstStyle/>
          <a:p>
            <a:r>
              <a:rPr lang="ru-RU" sz="4000" b="1" dirty="0" smtClean="0"/>
              <a:t>Бюджет </a:t>
            </a:r>
            <a:r>
              <a:rPr lang="ru-RU" sz="4000" b="1" dirty="0"/>
              <a:t>для граждан на </a:t>
            </a:r>
            <a:r>
              <a:rPr lang="ru-RU" sz="4000" b="1" dirty="0" smtClean="0"/>
              <a:t>2025 </a:t>
            </a:r>
            <a:r>
              <a:rPr lang="ru-RU" sz="4000" b="1" dirty="0"/>
              <a:t>год и плановый период </a:t>
            </a:r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000" b="1" dirty="0" smtClean="0"/>
              <a:t>2026-2027 </a:t>
            </a:r>
            <a:r>
              <a:rPr lang="ru-RU" sz="4000" b="1" dirty="0" smtClean="0"/>
              <a:t>годов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2700" dirty="0" smtClean="0"/>
              <a:t>Решение № 515 от 20.12.2024г. «</a:t>
            </a:r>
            <a:r>
              <a:rPr lang="ru-RU" sz="2700" dirty="0"/>
              <a:t>О бюджете округа на 2025 год</a:t>
            </a:r>
            <a:br>
              <a:rPr lang="ru-RU" sz="2700" dirty="0"/>
            </a:br>
            <a:r>
              <a:rPr lang="ru-RU" sz="2700" dirty="0"/>
              <a:t>и на плановый период 2026 и 2027 </a:t>
            </a:r>
            <a:r>
              <a:rPr lang="ru-RU" sz="2700" dirty="0" smtClean="0"/>
              <a:t>годов»</a:t>
            </a:r>
            <a:r>
              <a:rPr lang="ru-RU" sz="2700" dirty="0" smtClean="0"/>
              <a:t> </a:t>
            </a:r>
            <a:r>
              <a:rPr lang="ru-RU" dirty="0"/>
              <a:t/>
            </a:r>
            <a:br>
              <a:rPr lang="ru-RU" dirty="0"/>
            </a:br>
            <a:endParaRPr lang="en-US" b="1" dirty="0">
              <a:solidFill>
                <a:schemeClr val="tx2"/>
              </a:solidFill>
              <a:latin typeface="Rockwell Condensed" panose="02060603050405020104" pitchFamily="18" charset="0"/>
              <a:cs typeface="Times New Roman" pitchFamily="18" charset="0"/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44008" y="6477000"/>
            <a:ext cx="4258101" cy="381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0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https://pechengamr.gov-murman.ru/</a:t>
            </a:r>
            <a:r>
              <a:rPr lang="en-US" sz="2000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endParaRPr lang="en-US" sz="2000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O:\Авакова\ЭБ\Герб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1" y="404665"/>
            <a:ext cx="2304256" cy="288032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113288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04664"/>
          </a:xfrm>
          <a:solidFill>
            <a:schemeClr val="bg1">
              <a:alpha val="82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dirty="0" smtClean="0"/>
              <a:t>Б</a:t>
            </a:r>
            <a:r>
              <a:rPr lang="ru-RU" sz="1800" dirty="0" smtClean="0"/>
              <a:t>юджет для граждан на 2025 год и плановый период 2026-2027 годов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4207" y="27566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26" name="Picture 2" descr="C:\Users\Avakova\Desktop\для бюджета\1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5151" y="980728"/>
            <a:ext cx="2330280" cy="1146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043608" y="490798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r>
              <a:rPr lang="ru-RU" dirty="0" smtClean="0"/>
              <a:t>Как гражданин </a:t>
            </a:r>
            <a:r>
              <a:rPr lang="ru-RU" dirty="0"/>
              <a:t>участвует в бюджетном процессе </a:t>
            </a:r>
          </a:p>
          <a:p>
            <a:pPr algn="ctr"/>
            <a:endParaRPr lang="ru-RU" dirty="0"/>
          </a:p>
        </p:txBody>
      </p:sp>
      <p:sp>
        <p:nvSpPr>
          <p:cNvPr id="12" name="Выгнутая влево стрелка 11"/>
          <p:cNvSpPr/>
          <p:nvPr/>
        </p:nvSpPr>
        <p:spPr>
          <a:xfrm>
            <a:off x="539552" y="1021323"/>
            <a:ext cx="2604414" cy="1668390"/>
          </a:xfrm>
          <a:prstGeom prst="curvedRightArrow">
            <a:avLst>
              <a:gd name="adj1" fmla="val 25000"/>
              <a:gd name="adj2" fmla="val 20261"/>
              <a:gd name="adj3" fmla="val 29748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Как</a:t>
            </a:r>
          </a:p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</a:t>
            </a:r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налогоплательщик</a:t>
            </a:r>
            <a:endParaRPr lang="ru-RU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graphicFrame>
        <p:nvGraphicFramePr>
          <p:cNvPr id="21" name="Схема 20"/>
          <p:cNvGraphicFramePr/>
          <p:nvPr>
            <p:extLst>
              <p:ext uri="{D42A27DB-BD31-4B8C-83A1-F6EECF244321}">
                <p14:modId xmlns:p14="http://schemas.microsoft.com/office/powerpoint/2010/main" val="221598479"/>
              </p:ext>
            </p:extLst>
          </p:nvPr>
        </p:nvGraphicFramePr>
        <p:xfrm>
          <a:off x="3598410" y="2389839"/>
          <a:ext cx="2016224" cy="20569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20" name="Схема 19"/>
          <p:cNvGraphicFramePr/>
          <p:nvPr>
            <p:extLst>
              <p:ext uri="{D42A27DB-BD31-4B8C-83A1-F6EECF244321}">
                <p14:modId xmlns:p14="http://schemas.microsoft.com/office/powerpoint/2010/main" val="3877357581"/>
              </p:ext>
            </p:extLst>
          </p:nvPr>
        </p:nvGraphicFramePr>
        <p:xfrm>
          <a:off x="945576" y="2721126"/>
          <a:ext cx="1944216" cy="22682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1034" name="Picture 10" descr="C:\Users\Avakova\Desktop\для бюджета\13%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30" y="2689713"/>
            <a:ext cx="879342" cy="5595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0" name="Выгнутая влево стрелка 29"/>
          <p:cNvSpPr/>
          <p:nvPr/>
        </p:nvSpPr>
        <p:spPr>
          <a:xfrm flipH="1">
            <a:off x="5940152" y="3116428"/>
            <a:ext cx="2579276" cy="1833107"/>
          </a:xfrm>
          <a:prstGeom prst="curvedRightArrow">
            <a:avLst>
              <a:gd name="adj1" fmla="val 25000"/>
              <a:gd name="adj2" fmla="val 20261"/>
              <a:gd name="adj3" fmla="val 29748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Как</a:t>
            </a:r>
          </a:p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получатель социальных гарантий</a:t>
            </a:r>
            <a:endParaRPr lang="ru-RU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graphicFrame>
        <p:nvGraphicFramePr>
          <p:cNvPr id="31" name="Схема 30"/>
          <p:cNvGraphicFramePr/>
          <p:nvPr>
            <p:extLst>
              <p:ext uri="{D42A27DB-BD31-4B8C-83A1-F6EECF244321}">
                <p14:modId xmlns:p14="http://schemas.microsoft.com/office/powerpoint/2010/main" val="924354020"/>
              </p:ext>
            </p:extLst>
          </p:nvPr>
        </p:nvGraphicFramePr>
        <p:xfrm>
          <a:off x="4223694" y="4456145"/>
          <a:ext cx="1944216" cy="22682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  <p:pic>
        <p:nvPicPr>
          <p:cNvPr id="3" name="Picture 2" descr="C:\Users\Avakova\Desktop\для бюджета\кн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748" y="5199555"/>
            <a:ext cx="510173" cy="5781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8" name="Picture 4" descr="C:\Users\Avakova\Desktop\для бюджета\logo.jp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410" y="4842692"/>
            <a:ext cx="576064" cy="5595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9" name="Picture 5" descr="C:\Users\Avakova\Desktop\для бюджета\people-carrying-icons-related-to-insurance_53876-59883.jp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431" y="6125225"/>
            <a:ext cx="750403" cy="5665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30" name="Picture 6" descr="C:\Users\Avakova\Desktop\для бюджета\игры-спорта-и-график-образа-жизни-фитнеса-62702524.jp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931402"/>
            <a:ext cx="483672" cy="4786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7" name="Picture 2" descr="C:\Users\Avakova\Desktop\для бюджета\unnamed.jp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803889"/>
            <a:ext cx="637186" cy="6371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7" name="Picture 3" descr="C:\Users\Avakova\Desktop\для бюджета\Ehj9aIlWsAA7bEO.jp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046" y="6117548"/>
            <a:ext cx="695860" cy="5741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9" name="Picture 5" descr="C:\Users\Avakova\Desktop\для бюджета\89271774397041d95701928ec6ff510a.jp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11" y="4170736"/>
            <a:ext cx="674049" cy="6786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" name="Picture 6" descr="C:\Users\Avakova\Desktop\для бюджета\22.jp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96" y="3882164"/>
            <a:ext cx="648072" cy="6504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2" name="Рисунок 21" descr="O:\Авакова\ЭБ\Герб.png"/>
          <p:cNvPicPr/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745" y="56301"/>
            <a:ext cx="475506" cy="4923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4801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3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Прямоугольник 4"/>
          <p:cNvSpPr/>
          <p:nvPr/>
        </p:nvSpPr>
        <p:spPr>
          <a:xfrm>
            <a:off x="1043608" y="490798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  <a:p>
            <a:pPr algn="ctr"/>
            <a:r>
              <a:rPr lang="ru-RU" sz="1600" dirty="0" smtClean="0"/>
              <a:t>Какие налоги уплачивают жители Печенгского муниципального округа</a:t>
            </a:r>
            <a:endParaRPr lang="ru-RU" sz="1600" dirty="0"/>
          </a:p>
          <a:p>
            <a:pPr algn="ctr"/>
            <a:endParaRPr lang="ru-RU" dirty="0"/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2588462677"/>
              </p:ext>
            </p:extLst>
          </p:nvPr>
        </p:nvGraphicFramePr>
        <p:xfrm>
          <a:off x="467544" y="1412776"/>
          <a:ext cx="6408712" cy="44944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 descr="C:\Users\Avakova\Desktop\для бюджета\depositphotos_121174414-stock-photo-3d-illustration-white-people-with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7715" y="3777878"/>
            <a:ext cx="1500749" cy="1176263"/>
          </a:xfrm>
          <a:prstGeom prst="rect">
            <a:avLst/>
          </a:prstGeom>
          <a:ln w="19050">
            <a:solidFill>
              <a:srgbClr val="FF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vakova\Desktop\для бюджета\depositphotos_62066219-stock-photo-person-with-percent-sign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7714" y="1621530"/>
            <a:ext cx="1430783" cy="1303414"/>
          </a:xfrm>
          <a:prstGeom prst="rect">
            <a:avLst/>
          </a:prstGeom>
          <a:ln w="28575">
            <a:solidFill>
              <a:srgbClr val="92D05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 descr="O:\Авакова\ЭБ\Герб.pn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745" y="56301"/>
            <a:ext cx="475506" cy="4923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144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Объект 1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8465422"/>
              </p:ext>
            </p:extLst>
          </p:nvPr>
        </p:nvGraphicFramePr>
        <p:xfrm>
          <a:off x="536902" y="1628800"/>
          <a:ext cx="8075240" cy="41373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04664"/>
          </a:xfrm>
          <a:solidFill>
            <a:schemeClr val="bg1">
              <a:alpha val="82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dirty="0" smtClean="0"/>
              <a:t>Б</a:t>
            </a:r>
            <a:r>
              <a:rPr lang="ru-RU" sz="1800" dirty="0" smtClean="0"/>
              <a:t>юджет для граждан на 2025 год и плановый период 2026-2027 годов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4207" y="27566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Прямоугольник 7"/>
          <p:cNvSpPr/>
          <p:nvPr/>
        </p:nvSpPr>
        <p:spPr>
          <a:xfrm>
            <a:off x="1043608" y="490798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r>
              <a:rPr lang="ru-RU" dirty="0" smtClean="0"/>
              <a:t>Какие возможности влияния гражданина на состав бюджета ?</a:t>
            </a:r>
            <a:endParaRPr lang="ru-RU" dirty="0"/>
          </a:p>
          <a:p>
            <a:pPr algn="ctr"/>
            <a:endParaRPr lang="ru-RU" dirty="0"/>
          </a:p>
        </p:txBody>
      </p:sp>
      <p:pic>
        <p:nvPicPr>
          <p:cNvPr id="11" name="Рисунок 10" descr="O:\Авакова\ЭБ\Герб.pn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745" y="56301"/>
            <a:ext cx="475506" cy="492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C:\Users\Avakova\Desktop\для бюджета\Ипотечное_агенство_Югры_инормирует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30" y="4221088"/>
            <a:ext cx="1306955" cy="871984"/>
          </a:xfrm>
          <a:prstGeom prst="roundRect">
            <a:avLst>
              <a:gd name="adj" fmla="val 16667"/>
            </a:avLst>
          </a:prstGeom>
          <a:ln w="3175">
            <a:solidFill>
              <a:schemeClr val="tx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vakova\Desktop\для бюджета\business_support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343" y="2852936"/>
            <a:ext cx="1077483" cy="808112"/>
          </a:xfrm>
          <a:prstGeom prst="roundRect">
            <a:avLst>
              <a:gd name="adj" fmla="val 16667"/>
            </a:avLst>
          </a:prstGeom>
          <a:ln w="6350">
            <a:solidFill>
              <a:schemeClr val="tx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Avakova\Desktop\для бюджета\222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484784"/>
            <a:ext cx="1206009" cy="842591"/>
          </a:xfrm>
          <a:prstGeom prst="roundRect">
            <a:avLst>
              <a:gd name="adj" fmla="val 16667"/>
            </a:avLst>
          </a:prstGeom>
          <a:ln w="6350">
            <a:solidFill>
              <a:schemeClr val="tx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491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04664"/>
          </a:xfrm>
          <a:solidFill>
            <a:schemeClr val="bg1">
              <a:alpha val="82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dirty="0" smtClean="0"/>
              <a:t>Б</a:t>
            </a:r>
            <a:r>
              <a:rPr lang="ru-RU" sz="1800" dirty="0" smtClean="0"/>
              <a:t>юджет для граждан на 2025 год и плановый период 2026-2027 годов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4207" y="27566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2" name="Прямоугольник 11"/>
          <p:cNvSpPr/>
          <p:nvPr/>
        </p:nvSpPr>
        <p:spPr>
          <a:xfrm>
            <a:off x="1043608" y="490798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  <a:p>
            <a:pPr algn="ctr"/>
            <a:r>
              <a:rPr lang="ru-RU" dirty="0" smtClean="0"/>
              <a:t>Основные понятия</a:t>
            </a:r>
            <a:endParaRPr lang="ru-RU" dirty="0"/>
          </a:p>
          <a:p>
            <a:pPr algn="ctr"/>
            <a:endParaRPr lang="ru-RU" dirty="0"/>
          </a:p>
        </p:txBody>
      </p:sp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2752958706"/>
              </p:ext>
            </p:extLst>
          </p:nvPr>
        </p:nvGraphicFramePr>
        <p:xfrm>
          <a:off x="1403648" y="1196752"/>
          <a:ext cx="6120680" cy="1008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0" name="Picture 2" descr="C:\Users\Avakova\Desktop\для бюджета\555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214" y="2492896"/>
            <a:ext cx="2285438" cy="26326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8" name="Схема 17"/>
          <p:cNvGraphicFramePr/>
          <p:nvPr>
            <p:extLst>
              <p:ext uri="{D42A27DB-BD31-4B8C-83A1-F6EECF244321}">
                <p14:modId xmlns:p14="http://schemas.microsoft.com/office/powerpoint/2010/main" val="2742227373"/>
              </p:ext>
            </p:extLst>
          </p:nvPr>
        </p:nvGraphicFramePr>
        <p:xfrm>
          <a:off x="1036640" y="2276872"/>
          <a:ext cx="1637928" cy="1569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aphicFrame>
        <p:nvGraphicFramePr>
          <p:cNvPr id="20" name="Схема 19"/>
          <p:cNvGraphicFramePr/>
          <p:nvPr>
            <p:extLst>
              <p:ext uri="{D42A27DB-BD31-4B8C-83A1-F6EECF244321}">
                <p14:modId xmlns:p14="http://schemas.microsoft.com/office/powerpoint/2010/main" val="160123331"/>
              </p:ext>
            </p:extLst>
          </p:nvPr>
        </p:nvGraphicFramePr>
        <p:xfrm>
          <a:off x="6211416" y="2294766"/>
          <a:ext cx="1637928" cy="1569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graphicFrame>
        <p:nvGraphicFramePr>
          <p:cNvPr id="25" name="Схема 24"/>
          <p:cNvGraphicFramePr/>
          <p:nvPr>
            <p:extLst>
              <p:ext uri="{D42A27DB-BD31-4B8C-83A1-F6EECF244321}">
                <p14:modId xmlns:p14="http://schemas.microsoft.com/office/powerpoint/2010/main" val="1812360316"/>
              </p:ext>
            </p:extLst>
          </p:nvPr>
        </p:nvGraphicFramePr>
        <p:xfrm>
          <a:off x="470231" y="4077072"/>
          <a:ext cx="2445585" cy="2160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9" r:lo="rId20" r:qs="rId21" r:cs="rId22"/>
          </a:graphicData>
        </a:graphic>
      </p:graphicFrame>
      <p:graphicFrame>
        <p:nvGraphicFramePr>
          <p:cNvPr id="26" name="Схема 25"/>
          <p:cNvGraphicFramePr/>
          <p:nvPr>
            <p:extLst>
              <p:ext uri="{D42A27DB-BD31-4B8C-83A1-F6EECF244321}">
                <p14:modId xmlns:p14="http://schemas.microsoft.com/office/powerpoint/2010/main" val="3131208860"/>
              </p:ext>
            </p:extLst>
          </p:nvPr>
        </p:nvGraphicFramePr>
        <p:xfrm>
          <a:off x="5942839" y="4077072"/>
          <a:ext cx="2445585" cy="2160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4" r:lo="rId25" r:qs="rId26" r:cs="rId27"/>
          </a:graphicData>
        </a:graphic>
      </p:graphicFrame>
      <p:pic>
        <p:nvPicPr>
          <p:cNvPr id="13" name="Рисунок 12" descr="O:\Авакова\ЭБ\Герб.png"/>
          <p:cNvPicPr/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745" y="56301"/>
            <a:ext cx="475506" cy="4923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22741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Овал 55"/>
          <p:cNvSpPr/>
          <p:nvPr/>
        </p:nvSpPr>
        <p:spPr>
          <a:xfrm>
            <a:off x="4067944" y="2708920"/>
            <a:ext cx="1584176" cy="1584176"/>
          </a:xfrm>
          <a:prstGeom prst="ellipse">
            <a:avLst/>
          </a:prstGeom>
          <a:gradFill flip="none" rotWithShape="1">
            <a:gsLst>
              <a:gs pos="0">
                <a:srgbClr val="6CA5D8">
                  <a:tint val="66000"/>
                  <a:satMod val="160000"/>
                </a:srgbClr>
              </a:gs>
              <a:gs pos="50000">
                <a:srgbClr val="6CA5D8">
                  <a:tint val="44500"/>
                  <a:satMod val="160000"/>
                </a:srgbClr>
              </a:gs>
              <a:gs pos="100000">
                <a:srgbClr val="6CA5D8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Трапеция 48"/>
          <p:cNvSpPr/>
          <p:nvPr/>
        </p:nvSpPr>
        <p:spPr>
          <a:xfrm rot="3309488">
            <a:off x="568263" y="3593781"/>
            <a:ext cx="4732189" cy="1830677"/>
          </a:xfrm>
          <a:prstGeom prst="trapezoid">
            <a:avLst>
              <a:gd name="adj" fmla="val 90751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5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Трапеция 50"/>
          <p:cNvSpPr/>
          <p:nvPr/>
        </p:nvSpPr>
        <p:spPr>
          <a:xfrm rot="10255841">
            <a:off x="938913" y="1522687"/>
            <a:ext cx="6478384" cy="1615309"/>
          </a:xfrm>
          <a:prstGeom prst="trapezoid">
            <a:avLst>
              <a:gd name="adj" fmla="val 14589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Трапеция 49"/>
          <p:cNvSpPr/>
          <p:nvPr/>
        </p:nvSpPr>
        <p:spPr>
          <a:xfrm rot="17953898">
            <a:off x="3950014" y="3407735"/>
            <a:ext cx="4597911" cy="2014182"/>
          </a:xfrm>
          <a:prstGeom prst="trapezoid">
            <a:avLst>
              <a:gd name="adj" fmla="val 70959"/>
            </a:avLst>
          </a:prstGeom>
          <a:gradFill flip="none" rotWithShape="1">
            <a:gsLst>
              <a:gs pos="0">
                <a:schemeClr val="accent3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3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Круговая стрелка 34"/>
          <p:cNvSpPr/>
          <p:nvPr/>
        </p:nvSpPr>
        <p:spPr>
          <a:xfrm rot="11234738">
            <a:off x="2315309" y="1428439"/>
            <a:ext cx="4143932" cy="4128865"/>
          </a:xfrm>
          <a:prstGeom prst="circularArrow">
            <a:avLst>
              <a:gd name="adj1" fmla="val 9852"/>
              <a:gd name="adj2" fmla="val 1195930"/>
              <a:gd name="adj3" fmla="val 20521652"/>
              <a:gd name="adj4" fmla="val 16459112"/>
              <a:gd name="adj5" fmla="val 13611"/>
            </a:avLst>
          </a:prstGeom>
          <a:solidFill>
            <a:schemeClr val="bg1">
              <a:lumMod val="7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55" name="Диаграмма 54"/>
          <p:cNvGraphicFramePr/>
          <p:nvPr>
            <p:extLst>
              <p:ext uri="{D42A27DB-BD31-4B8C-83A1-F6EECF244321}">
                <p14:modId xmlns:p14="http://schemas.microsoft.com/office/powerpoint/2010/main" val="2095183800"/>
              </p:ext>
            </p:extLst>
          </p:nvPr>
        </p:nvGraphicFramePr>
        <p:xfrm>
          <a:off x="2663788" y="2228879"/>
          <a:ext cx="3528391" cy="26520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6" name="Круговая стрелка 35"/>
          <p:cNvSpPr/>
          <p:nvPr/>
        </p:nvSpPr>
        <p:spPr>
          <a:xfrm rot="4752060">
            <a:off x="1375795" y="471108"/>
            <a:ext cx="6176385" cy="6257613"/>
          </a:xfrm>
          <a:prstGeom prst="circularArrow">
            <a:avLst>
              <a:gd name="adj1" fmla="val 9181"/>
              <a:gd name="adj2" fmla="val 1817004"/>
              <a:gd name="adj3" fmla="val 20462557"/>
              <a:gd name="adj4" fmla="val 1156852"/>
              <a:gd name="adj5" fmla="val 13368"/>
            </a:avLst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 rot="3128025">
            <a:off x="3430009" y="3102163"/>
            <a:ext cx="1548226" cy="1382462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>
                <a:gd name="adj" fmla="val 268457"/>
              </a:avLst>
            </a:prstTxWarp>
            <a:spAutoFit/>
          </a:bodyPr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планирование</a:t>
            </a:r>
          </a:p>
        </p:txBody>
      </p:sp>
      <p:sp>
        <p:nvSpPr>
          <p:cNvPr id="53" name="TextBox 52"/>
          <p:cNvSpPr txBox="1"/>
          <p:nvPr/>
        </p:nvSpPr>
        <p:spPr>
          <a:xfrm rot="21016394">
            <a:off x="3787722" y="2533373"/>
            <a:ext cx="1172121" cy="878130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исполнение</a:t>
            </a:r>
          </a:p>
        </p:txBody>
      </p:sp>
      <p:sp>
        <p:nvSpPr>
          <p:cNvPr id="54" name="TextBox 53"/>
          <p:cNvSpPr txBox="1"/>
          <p:nvPr/>
        </p:nvSpPr>
        <p:spPr>
          <a:xfrm rot="17570003">
            <a:off x="4266386" y="3333868"/>
            <a:ext cx="1259219" cy="877180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/>
            </a:prstTxWarp>
            <a:spAutoFit/>
          </a:bodyPr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отчетность</a:t>
            </a:r>
          </a:p>
        </p:txBody>
      </p:sp>
      <p:sp>
        <p:nvSpPr>
          <p:cNvPr id="57" name="Пятиугольник 56"/>
          <p:cNvSpPr/>
          <p:nvPr/>
        </p:nvSpPr>
        <p:spPr>
          <a:xfrm>
            <a:off x="2483768" y="5949280"/>
            <a:ext cx="1944216" cy="504056"/>
          </a:xfrm>
          <a:prstGeom prst="homePlate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Формирование бюджета</a:t>
            </a:r>
          </a:p>
        </p:txBody>
      </p:sp>
      <p:sp>
        <p:nvSpPr>
          <p:cNvPr id="59" name="Пятиугольник 58"/>
          <p:cNvSpPr/>
          <p:nvPr/>
        </p:nvSpPr>
        <p:spPr>
          <a:xfrm>
            <a:off x="831328" y="5229201"/>
            <a:ext cx="2300512" cy="586092"/>
          </a:xfrm>
          <a:prstGeom prst="homePlate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Внесение бюджета Главой </a:t>
            </a:r>
            <a:r>
              <a:rPr lang="ru-RU" sz="1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округа </a:t>
            </a:r>
            <a:r>
              <a:rPr lang="ru-RU" sz="1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Совет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Пятиугольник 59"/>
          <p:cNvSpPr/>
          <p:nvPr/>
        </p:nvSpPr>
        <p:spPr>
          <a:xfrm>
            <a:off x="441809" y="4423958"/>
            <a:ext cx="1944216" cy="504056"/>
          </a:xfrm>
          <a:prstGeom prst="homePlate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Рассмотрение  Советом</a:t>
            </a:r>
          </a:p>
        </p:txBody>
      </p:sp>
      <p:sp>
        <p:nvSpPr>
          <p:cNvPr id="61" name="Пятиугольник 60"/>
          <p:cNvSpPr/>
          <p:nvPr/>
        </p:nvSpPr>
        <p:spPr>
          <a:xfrm>
            <a:off x="107504" y="3645024"/>
            <a:ext cx="2088232" cy="504056"/>
          </a:xfrm>
          <a:prstGeom prst="homePlate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Принятие  Советом</a:t>
            </a:r>
          </a:p>
          <a:p>
            <a:pPr algn="ctr"/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" name="Пятиугольник 62"/>
          <p:cNvSpPr/>
          <p:nvPr/>
        </p:nvSpPr>
        <p:spPr>
          <a:xfrm>
            <a:off x="266943" y="2456892"/>
            <a:ext cx="1944216" cy="504056"/>
          </a:xfrm>
          <a:prstGeom prst="homePlat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Заключение </a:t>
            </a: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контрактов, договоров</a:t>
            </a:r>
          </a:p>
          <a:p>
            <a:pPr algn="ctr"/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" name="Пятиугольник 63"/>
          <p:cNvSpPr/>
          <p:nvPr/>
        </p:nvSpPr>
        <p:spPr>
          <a:xfrm>
            <a:off x="719572" y="1724823"/>
            <a:ext cx="1944216" cy="504056"/>
          </a:xfrm>
          <a:prstGeom prst="homePlat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Социальные выплаты населению</a:t>
            </a:r>
          </a:p>
        </p:txBody>
      </p:sp>
      <p:sp>
        <p:nvSpPr>
          <p:cNvPr id="65" name="Пятиугольник 64"/>
          <p:cNvSpPr/>
          <p:nvPr/>
        </p:nvSpPr>
        <p:spPr>
          <a:xfrm rot="10800000">
            <a:off x="6425444" y="1274585"/>
            <a:ext cx="1944216" cy="504056"/>
          </a:xfrm>
          <a:prstGeom prst="homePlat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" name="Пятиугольник 65"/>
          <p:cNvSpPr/>
          <p:nvPr/>
        </p:nvSpPr>
        <p:spPr>
          <a:xfrm flipH="1">
            <a:off x="7199784" y="2780928"/>
            <a:ext cx="1836712" cy="504056"/>
          </a:xfrm>
          <a:prstGeom prst="homePlate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Составление отчетности</a:t>
            </a:r>
          </a:p>
        </p:txBody>
      </p:sp>
      <p:sp>
        <p:nvSpPr>
          <p:cNvPr id="67" name="Пятиугольник 66"/>
          <p:cNvSpPr/>
          <p:nvPr/>
        </p:nvSpPr>
        <p:spPr>
          <a:xfrm flipH="1">
            <a:off x="7199784" y="3652306"/>
            <a:ext cx="1692696" cy="504056"/>
          </a:xfrm>
          <a:prstGeom prst="homePlate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Формирование Решения об исполнении</a:t>
            </a:r>
          </a:p>
        </p:txBody>
      </p:sp>
      <p:sp>
        <p:nvSpPr>
          <p:cNvPr id="68" name="Пятиугольник 67"/>
          <p:cNvSpPr/>
          <p:nvPr/>
        </p:nvSpPr>
        <p:spPr>
          <a:xfrm flipH="1">
            <a:off x="7092280" y="4423958"/>
            <a:ext cx="1656184" cy="504056"/>
          </a:xfrm>
          <a:prstGeom prst="homePlate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Одобрение Решения об исполнении Советом</a:t>
            </a:r>
          </a:p>
        </p:txBody>
      </p:sp>
      <p:sp>
        <p:nvSpPr>
          <p:cNvPr id="69" name="Пятиугольник 68"/>
          <p:cNvSpPr/>
          <p:nvPr/>
        </p:nvSpPr>
        <p:spPr>
          <a:xfrm flipH="1">
            <a:off x="6532004" y="5223658"/>
            <a:ext cx="1944216" cy="504056"/>
          </a:xfrm>
          <a:prstGeom prst="homePlate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Внесение Главой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округа </a:t>
            </a: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Решения об исполнении в Совет</a:t>
            </a:r>
          </a:p>
        </p:txBody>
      </p:sp>
      <p:sp>
        <p:nvSpPr>
          <p:cNvPr id="70" name="Пятиугольник 69"/>
          <p:cNvSpPr/>
          <p:nvPr/>
        </p:nvSpPr>
        <p:spPr>
          <a:xfrm flipH="1">
            <a:off x="5940152" y="5949280"/>
            <a:ext cx="1944216" cy="504056"/>
          </a:xfrm>
          <a:prstGeom prst="homePlate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Рассмотрение и принятие Решения об исполнении Советом</a:t>
            </a:r>
          </a:p>
        </p:txBody>
      </p:sp>
      <p:sp>
        <p:nvSpPr>
          <p:cNvPr id="72" name="Пятиугольник 71"/>
          <p:cNvSpPr/>
          <p:nvPr/>
        </p:nvSpPr>
        <p:spPr>
          <a:xfrm>
            <a:off x="1239051" y="1215916"/>
            <a:ext cx="1944216" cy="360040"/>
          </a:xfrm>
          <a:prstGeom prst="homePlat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Оплата труда 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3718596" y="3297605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Бюджетный процесс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6856494" y="1276180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Оплата иных расходов</a:t>
            </a:r>
            <a:endParaRPr lang="ru-RU" sz="1400" dirty="0"/>
          </a:p>
        </p:txBody>
      </p:sp>
      <p:sp>
        <p:nvSpPr>
          <p:cNvPr id="76" name="Круговая стрелка 75"/>
          <p:cNvSpPr/>
          <p:nvPr/>
        </p:nvSpPr>
        <p:spPr>
          <a:xfrm rot="18853849">
            <a:off x="2443781" y="1472441"/>
            <a:ext cx="4143932" cy="4128865"/>
          </a:xfrm>
          <a:prstGeom prst="circularArrow">
            <a:avLst>
              <a:gd name="adj1" fmla="val 9852"/>
              <a:gd name="adj2" fmla="val 1066329"/>
              <a:gd name="adj3" fmla="val 20521652"/>
              <a:gd name="adj4" fmla="val 15476710"/>
              <a:gd name="adj5" fmla="val 13611"/>
            </a:avLst>
          </a:prstGeom>
          <a:solidFill>
            <a:schemeClr val="bg1">
              <a:lumMod val="7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7" name="Круговая стрелка 76"/>
          <p:cNvSpPr/>
          <p:nvPr/>
        </p:nvSpPr>
        <p:spPr>
          <a:xfrm rot="3747480">
            <a:off x="2643596" y="1472439"/>
            <a:ext cx="4143932" cy="4128865"/>
          </a:xfrm>
          <a:prstGeom prst="circularArrow">
            <a:avLst>
              <a:gd name="adj1" fmla="val 9852"/>
              <a:gd name="adj2" fmla="val 1079964"/>
              <a:gd name="adj3" fmla="val 20521652"/>
              <a:gd name="adj4" fmla="val 16741331"/>
              <a:gd name="adj5" fmla="val 13611"/>
            </a:avLst>
          </a:prstGeom>
          <a:solidFill>
            <a:schemeClr val="bg1">
              <a:lumMod val="7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8" name="Овал 77"/>
          <p:cNvSpPr/>
          <p:nvPr/>
        </p:nvSpPr>
        <p:spPr>
          <a:xfrm>
            <a:off x="3746057" y="4869160"/>
            <a:ext cx="432048" cy="432048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79" name="Овал 78"/>
          <p:cNvSpPr/>
          <p:nvPr/>
        </p:nvSpPr>
        <p:spPr>
          <a:xfrm>
            <a:off x="2983469" y="2325934"/>
            <a:ext cx="432048" cy="432048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80" name="Овал 79"/>
          <p:cNvSpPr/>
          <p:nvPr/>
        </p:nvSpPr>
        <p:spPr>
          <a:xfrm>
            <a:off x="6060756" y="2852936"/>
            <a:ext cx="432048" cy="432048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1043608" y="490798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Этапы бюджетного процесса</a:t>
            </a:r>
            <a:endParaRPr lang="ru-RU" dirty="0"/>
          </a:p>
        </p:txBody>
      </p:sp>
      <p:sp>
        <p:nvSpPr>
          <p:cNvPr id="34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6400" dirty="0" smtClean="0"/>
              <a:t>Бюджет для граждан на 2025 год и плановый период 2026-2027 годов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7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4207" y="27566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9" name="Рисунок 38" descr="O:\Авакова\ЭБ\Герб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745" y="56301"/>
            <a:ext cx="475506" cy="4923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60220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64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graphicFrame>
        <p:nvGraphicFramePr>
          <p:cNvPr id="26" name="Схема 25"/>
          <p:cNvGraphicFramePr/>
          <p:nvPr>
            <p:extLst>
              <p:ext uri="{D42A27DB-BD31-4B8C-83A1-F6EECF244321}">
                <p14:modId xmlns:p14="http://schemas.microsoft.com/office/powerpoint/2010/main" val="568485336"/>
              </p:ext>
            </p:extLst>
          </p:nvPr>
        </p:nvGraphicFramePr>
        <p:xfrm>
          <a:off x="891170" y="1556792"/>
          <a:ext cx="6762838" cy="2880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3" name="Прямоугольник 62"/>
          <p:cNvSpPr/>
          <p:nvPr/>
        </p:nvSpPr>
        <p:spPr>
          <a:xfrm>
            <a:off x="1043608" y="490798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  <a:p>
            <a:pPr algn="ctr"/>
            <a:r>
              <a:rPr lang="ru-RU" dirty="0" smtClean="0"/>
              <a:t>Участники бюджетного процесса</a:t>
            </a:r>
            <a:endParaRPr lang="ru-RU" dirty="0"/>
          </a:p>
          <a:p>
            <a:pPr algn="ctr"/>
            <a:endParaRPr lang="ru-RU" dirty="0"/>
          </a:p>
        </p:txBody>
      </p:sp>
      <p:graphicFrame>
        <p:nvGraphicFramePr>
          <p:cNvPr id="27" name="Схема 26"/>
          <p:cNvGraphicFramePr/>
          <p:nvPr>
            <p:extLst>
              <p:ext uri="{D42A27DB-BD31-4B8C-83A1-F6EECF244321}">
                <p14:modId xmlns:p14="http://schemas.microsoft.com/office/powerpoint/2010/main" val="2464474373"/>
              </p:ext>
            </p:extLst>
          </p:nvPr>
        </p:nvGraphicFramePr>
        <p:xfrm>
          <a:off x="1733402" y="2132856"/>
          <a:ext cx="6696744" cy="2880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30" name="Схема 29"/>
          <p:cNvGraphicFramePr/>
          <p:nvPr>
            <p:extLst>
              <p:ext uri="{D42A27DB-BD31-4B8C-83A1-F6EECF244321}">
                <p14:modId xmlns:p14="http://schemas.microsoft.com/office/powerpoint/2010/main" val="95200946"/>
              </p:ext>
            </p:extLst>
          </p:nvPr>
        </p:nvGraphicFramePr>
        <p:xfrm>
          <a:off x="1092715" y="3789040"/>
          <a:ext cx="6585285" cy="288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pSp>
        <p:nvGrpSpPr>
          <p:cNvPr id="70" name="Группа 69"/>
          <p:cNvGrpSpPr/>
          <p:nvPr/>
        </p:nvGrpSpPr>
        <p:grpSpPr>
          <a:xfrm>
            <a:off x="1101280" y="2741342"/>
            <a:ext cx="6552728" cy="294717"/>
            <a:chOff x="0" y="27120"/>
            <a:chExt cx="4432047" cy="342211"/>
          </a:xfrm>
        </p:grpSpPr>
        <p:sp>
          <p:nvSpPr>
            <p:cNvPr id="71" name="Скругленный прямоугольник 70"/>
            <p:cNvSpPr/>
            <p:nvPr/>
          </p:nvSpPr>
          <p:spPr>
            <a:xfrm>
              <a:off x="0" y="27120"/>
              <a:ext cx="4432047" cy="342211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</p:sp>
        <p:sp>
          <p:nvSpPr>
            <p:cNvPr id="72" name="Скругленный прямоугольник 4"/>
            <p:cNvSpPr/>
            <p:nvPr/>
          </p:nvSpPr>
          <p:spPr>
            <a:xfrm>
              <a:off x="17563" y="27120"/>
              <a:ext cx="4396921" cy="3246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l" defTabSz="666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kern="1200" dirty="0" smtClean="0"/>
                <a:t>           Администрация Печенгского муниципального округа </a:t>
              </a:r>
              <a:endParaRPr lang="ru-RU" sz="1500" kern="1200" dirty="0"/>
            </a:p>
          </p:txBody>
        </p:sp>
      </p:grpSp>
      <p:grpSp>
        <p:nvGrpSpPr>
          <p:cNvPr id="73" name="Группа 72"/>
          <p:cNvGrpSpPr/>
          <p:nvPr/>
        </p:nvGrpSpPr>
        <p:grpSpPr>
          <a:xfrm>
            <a:off x="226654" y="3248665"/>
            <a:ext cx="6696744" cy="287819"/>
            <a:chOff x="0" y="0"/>
            <a:chExt cx="6696744" cy="287819"/>
          </a:xfrm>
        </p:grpSpPr>
        <p:sp>
          <p:nvSpPr>
            <p:cNvPr id="74" name="Скругленный прямоугольник 73"/>
            <p:cNvSpPr/>
            <p:nvPr/>
          </p:nvSpPr>
          <p:spPr>
            <a:xfrm>
              <a:off x="0" y="0"/>
              <a:ext cx="6696744" cy="287819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</p:sp>
        <p:sp>
          <p:nvSpPr>
            <p:cNvPr id="75" name="Скругленный прямоугольник 4"/>
            <p:cNvSpPr/>
            <p:nvPr/>
          </p:nvSpPr>
          <p:spPr>
            <a:xfrm>
              <a:off x="28100" y="14050"/>
              <a:ext cx="6668644" cy="25971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/>
              <a:r>
                <a:rPr lang="ru-RU" sz="1200" dirty="0" smtClean="0"/>
                <a:t>          </a:t>
              </a:r>
              <a:r>
                <a:rPr lang="ru-RU" sz="1400" dirty="0" smtClean="0"/>
                <a:t>Финансовое управление Печенгского муниципального округа </a:t>
              </a:r>
              <a:endParaRPr lang="ru-RU" sz="1400" dirty="0"/>
            </a:p>
          </p:txBody>
        </p:sp>
      </p:grpSp>
      <p:pic>
        <p:nvPicPr>
          <p:cNvPr id="2056" name="Picture 8" descr="C:\Users\Avakova\Desktop\для бюджета\depositphotos_27256751-stock-photo-3d-small-succor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2761576"/>
            <a:ext cx="1239855" cy="12619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Avakova\Desktop\для бюджета\depositphotos_62060685-stock-photo-people-happy-jumping-for-success.jp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795" y="5301208"/>
            <a:ext cx="1672904" cy="10605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8" name="Схема 27"/>
          <p:cNvGraphicFramePr/>
          <p:nvPr>
            <p:extLst>
              <p:ext uri="{D42A27DB-BD31-4B8C-83A1-F6EECF244321}">
                <p14:modId xmlns:p14="http://schemas.microsoft.com/office/powerpoint/2010/main" val="1398904066"/>
              </p:ext>
            </p:extLst>
          </p:nvPr>
        </p:nvGraphicFramePr>
        <p:xfrm>
          <a:off x="1619672" y="4365104"/>
          <a:ext cx="6696744" cy="2880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0" r:lo="rId21" r:qs="rId22" r:cs="rId23"/>
          </a:graphicData>
        </a:graphic>
      </p:graphicFrame>
      <p:graphicFrame>
        <p:nvGraphicFramePr>
          <p:cNvPr id="29" name="Схема 28"/>
          <p:cNvGraphicFramePr/>
          <p:nvPr>
            <p:extLst>
              <p:ext uri="{D42A27DB-BD31-4B8C-83A1-F6EECF244321}">
                <p14:modId xmlns:p14="http://schemas.microsoft.com/office/powerpoint/2010/main" val="1537239321"/>
              </p:ext>
            </p:extLst>
          </p:nvPr>
        </p:nvGraphicFramePr>
        <p:xfrm>
          <a:off x="2123728" y="4869160"/>
          <a:ext cx="6585285" cy="288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5" r:lo="rId26" r:qs="rId27" r:cs="rId28"/>
          </a:graphicData>
        </a:graphic>
      </p:graphicFrame>
      <p:pic>
        <p:nvPicPr>
          <p:cNvPr id="19" name="Рисунок 18" descr="O:\Авакова\ЭБ\Герб.png"/>
          <p:cNvPicPr/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745" y="56301"/>
            <a:ext cx="475506" cy="4923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87288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15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7" name="Прямоугольник 16"/>
          <p:cNvSpPr/>
          <p:nvPr/>
        </p:nvSpPr>
        <p:spPr>
          <a:xfrm>
            <a:off x="1043608" y="502912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r>
              <a:rPr lang="ru-RU" dirty="0" smtClean="0"/>
              <a:t>Основа </a:t>
            </a:r>
            <a:r>
              <a:rPr lang="ru-RU" dirty="0"/>
              <a:t>составления бюджета </a:t>
            </a:r>
          </a:p>
          <a:p>
            <a:pPr algn="ctr"/>
            <a:endParaRPr lang="ru-RU" dirty="0"/>
          </a:p>
        </p:txBody>
      </p:sp>
      <p:pic>
        <p:nvPicPr>
          <p:cNvPr id="9" name="Рисунок 8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745" y="56301"/>
            <a:ext cx="475506" cy="49238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1060242980"/>
              </p:ext>
            </p:extLst>
          </p:nvPr>
        </p:nvGraphicFramePr>
        <p:xfrm>
          <a:off x="1099832" y="1700808"/>
          <a:ext cx="6762838" cy="7200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12" name="Группа 11"/>
          <p:cNvGrpSpPr/>
          <p:nvPr/>
        </p:nvGrpSpPr>
        <p:grpSpPr>
          <a:xfrm>
            <a:off x="1439652" y="2775547"/>
            <a:ext cx="6048672" cy="792087"/>
            <a:chOff x="0" y="215"/>
            <a:chExt cx="6696744" cy="287815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0" y="215"/>
              <a:ext cx="6696744" cy="287815"/>
            </a:xfrm>
            <a:prstGeom prst="roundRect">
              <a:avLst/>
            </a:pr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Скругленный прямоугольник 4"/>
            <p:cNvSpPr/>
            <p:nvPr/>
          </p:nvSpPr>
          <p:spPr>
            <a:xfrm>
              <a:off x="14050" y="14265"/>
              <a:ext cx="6668644" cy="25971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ctr" defTabSz="5334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200" kern="1200" dirty="0" smtClean="0"/>
                <a:t>        </a:t>
              </a:r>
              <a:r>
                <a:rPr lang="ru-RU" sz="1400" dirty="0" smtClean="0"/>
                <a:t>Основные направления бюджетной и налоговой политики  Печенгского муниципального округа на 2025 год и плановый период 2026 и 2027 годов </a:t>
              </a:r>
              <a:r>
                <a:rPr lang="ru-RU" sz="1200" dirty="0" smtClean="0"/>
                <a:t>(Утв. Постановлением № 1567 от 11.10.2024г.)</a:t>
              </a:r>
              <a:r>
                <a:rPr lang="ru-RU" sz="1200" kern="1200" dirty="0" smtClean="0"/>
                <a:t> </a:t>
              </a:r>
              <a:endParaRPr lang="ru-RU" sz="1200" kern="1200" dirty="0"/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3203848" y="5146060"/>
            <a:ext cx="2857926" cy="947236"/>
            <a:chOff x="0" y="215"/>
            <a:chExt cx="6696744" cy="287815"/>
          </a:xfrm>
        </p:grpSpPr>
        <p:sp>
          <p:nvSpPr>
            <p:cNvPr id="20" name="Скругленный прямоугольник 19"/>
            <p:cNvSpPr/>
            <p:nvPr/>
          </p:nvSpPr>
          <p:spPr>
            <a:xfrm>
              <a:off x="0" y="215"/>
              <a:ext cx="6696744" cy="287815"/>
            </a:xfrm>
            <a:prstGeom prst="roundRect">
              <a:avLst/>
            </a:pr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Скругленный прямоугольник 4"/>
            <p:cNvSpPr/>
            <p:nvPr/>
          </p:nvSpPr>
          <p:spPr>
            <a:xfrm>
              <a:off x="14050" y="14265"/>
              <a:ext cx="6668644" cy="25971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ctr" defTabSz="5334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200" kern="1200" dirty="0" smtClean="0"/>
                <a:t>        </a:t>
              </a:r>
              <a:r>
                <a:rPr lang="ru-RU" sz="1400" dirty="0" smtClean="0"/>
                <a:t>Муниципальные программы  Печенгского муниципального округа</a:t>
              </a:r>
            </a:p>
            <a:p>
              <a:pPr lvl="0" algn="ctr" defTabSz="5334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kern="1200" dirty="0" smtClean="0"/>
                <a:t> </a:t>
              </a:r>
              <a:r>
                <a:rPr lang="ru-RU" sz="1200" kern="1200" dirty="0" smtClean="0"/>
                <a:t>(Непрограммные мероприятия)</a:t>
              </a:r>
              <a:endParaRPr lang="ru-RU" sz="1200" kern="1200" dirty="0"/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2123728" y="3567634"/>
            <a:ext cx="4896544" cy="1609509"/>
            <a:chOff x="0" y="-177751"/>
            <a:chExt cx="4432047" cy="702246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0" y="-94139"/>
              <a:ext cx="4432047" cy="463470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</p:sp>
        <p:sp>
          <p:nvSpPr>
            <p:cNvPr id="24" name="Скругленный прямоугольник 4"/>
            <p:cNvSpPr/>
            <p:nvPr/>
          </p:nvSpPr>
          <p:spPr>
            <a:xfrm>
              <a:off x="17563" y="-177751"/>
              <a:ext cx="4350268" cy="70224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kern="1200" dirty="0" smtClean="0"/>
                <a:t>           </a:t>
              </a:r>
              <a:r>
                <a:rPr lang="ru-RU" sz="1500" dirty="0" smtClean="0"/>
                <a:t>Прогноз социально-экономического развития Печенгского </a:t>
              </a:r>
              <a:r>
                <a:rPr lang="ru-RU" sz="1500" dirty="0"/>
                <a:t>м</a:t>
              </a:r>
              <a:r>
                <a:rPr lang="ru-RU" sz="1500" dirty="0" smtClean="0"/>
                <a:t>униципального округа  на 2025 год и плановый период 2026 и 2027</a:t>
              </a:r>
            </a:p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dirty="0" smtClean="0"/>
                <a:t>(Утв. Постановлением № 1753 от 08.11.2024г.)</a:t>
              </a:r>
              <a:endParaRPr lang="ru-RU" sz="1200" dirty="0" smtClean="0"/>
            </a:p>
            <a:p>
              <a:pPr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500" kern="1200" dirty="0"/>
            </a:p>
          </p:txBody>
        </p:sp>
      </p:grpSp>
      <p:pic>
        <p:nvPicPr>
          <p:cNvPr id="1026" name="Picture 2" descr="C:\Users\Avakova\Desktop\для бюджета\44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19" y="5152552"/>
            <a:ext cx="1802724" cy="13562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vakova\Desktop\для бюджета\белый-портфель-парня-d-положения-и-владения-показывая-большие-пальцы-151910591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3478" y="5148246"/>
            <a:ext cx="1579240" cy="14156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2591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9509579"/>
              </p:ext>
            </p:extLst>
          </p:nvPr>
        </p:nvGraphicFramePr>
        <p:xfrm>
          <a:off x="457200" y="1340768"/>
          <a:ext cx="8229600" cy="48981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956011413"/>
              </p:ext>
            </p:extLst>
          </p:nvPr>
        </p:nvGraphicFramePr>
        <p:xfrm>
          <a:off x="669849" y="4077072"/>
          <a:ext cx="7985051" cy="21147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8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" name="Рисунок 9" descr="O:\Авакова\ЭБ\Герб.png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Прямоугольник 10"/>
          <p:cNvSpPr/>
          <p:nvPr/>
        </p:nvSpPr>
        <p:spPr>
          <a:xfrm>
            <a:off x="1043608" y="484136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Основные направления налоговой политики на 2025 год и плановый период 2026-2027 годы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4879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3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Прямоугольник 4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  <a:p>
            <a:pPr algn="ctr"/>
            <a:r>
              <a:rPr lang="ru-RU" sz="1600" dirty="0" smtClean="0"/>
              <a:t>Основные направления бюджетной политики на 2025 год и плановый период 2026 и 2027 годы </a:t>
            </a:r>
            <a:endParaRPr lang="ru-RU" sz="1600" dirty="0"/>
          </a:p>
          <a:p>
            <a:pPr algn="ctr"/>
            <a:endParaRPr lang="ru-RU" dirty="0"/>
          </a:p>
        </p:txBody>
      </p:sp>
      <p:pic>
        <p:nvPicPr>
          <p:cNvPr id="7" name="Рисунок 6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745" y="56301"/>
            <a:ext cx="475506" cy="492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4004276010"/>
              </p:ext>
            </p:extLst>
          </p:nvPr>
        </p:nvGraphicFramePr>
        <p:xfrm>
          <a:off x="539551" y="1124744"/>
          <a:ext cx="8134027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711759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3714102"/>
              </p:ext>
            </p:extLst>
          </p:nvPr>
        </p:nvGraphicFramePr>
        <p:xfrm>
          <a:off x="328848" y="1268760"/>
          <a:ext cx="8592348" cy="5184575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3108615"/>
                <a:gridCol w="865634"/>
                <a:gridCol w="771317"/>
                <a:gridCol w="771317"/>
                <a:gridCol w="784391"/>
                <a:gridCol w="784391"/>
                <a:gridCol w="771317"/>
                <a:gridCol w="735366"/>
              </a:tblGrid>
              <a:tr h="64776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Показатели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Единица измерения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Отчет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Оценка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Прогноз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40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</a:rPr>
                        <a:t>2022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cs typeface="+mn-cs"/>
                        </a:rPr>
                        <a:t>2023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</a:rPr>
                        <a:t>2024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</a:rPr>
                        <a:t>2025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</a:rPr>
                        <a:t>2026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</a:rPr>
                        <a:t>2027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540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 smtClean="0">
                          <a:effectLst/>
                        </a:rPr>
                        <a:t>   1</a:t>
                      </a:r>
                      <a:r>
                        <a:rPr lang="ru-RU" sz="1100" u="none" strike="noStrike" dirty="0">
                          <a:effectLst/>
                        </a:rPr>
                        <a:t>. Демографические показатели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cell3D prstMaterial="dkEdge">
                      <a:bevel/>
                      <a:lightRig rig="flood" dir="t"/>
                    </a:cell3D>
                  </a:tcPr>
                </a:tc>
              </a:tr>
              <a:tr h="4519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 Численность </a:t>
                      </a:r>
                      <a:r>
                        <a:rPr lang="ru-RU" sz="1100" u="none" strike="noStrike" dirty="0">
                          <a:effectLst/>
                        </a:rPr>
                        <a:t>населения (среднегодовая) </a:t>
                      </a:r>
                      <a:r>
                        <a:rPr lang="ru-RU" sz="1100" u="none" strike="noStrike" dirty="0" smtClean="0">
                          <a:effectLst/>
                        </a:rPr>
                        <a:t>– </a:t>
                      </a:r>
                      <a:r>
                        <a:rPr lang="ru-RU" sz="1100" u="none" strike="noStrike" dirty="0">
                          <a:effectLst/>
                        </a:rPr>
                        <a:t>всего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</a:rPr>
                        <a:t>  тыс</a:t>
                      </a:r>
                      <a:r>
                        <a:rPr lang="ru-RU" sz="1100" u="none" strike="noStrike" dirty="0">
                          <a:effectLst/>
                        </a:rPr>
                        <a:t>. человек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31,163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30,112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29,176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28,286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27,443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26,646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347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 Общий </a:t>
                      </a:r>
                      <a:r>
                        <a:rPr lang="ru-RU" sz="1100" u="none" strike="noStrike" dirty="0">
                          <a:effectLst/>
                        </a:rPr>
                        <a:t>коэффициент рождаемости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</a:rPr>
                        <a:t>человек </a:t>
                      </a:r>
                      <a:r>
                        <a:rPr lang="ru-RU" sz="1100" u="none" strike="noStrike" dirty="0">
                          <a:effectLst/>
                        </a:rPr>
                        <a:t>на 1000 населения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347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 Общий </a:t>
                      </a:r>
                      <a:r>
                        <a:rPr lang="ru-RU" sz="1100" u="none" strike="noStrike" dirty="0">
                          <a:effectLst/>
                        </a:rPr>
                        <a:t>коэффициент смертности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</a:rPr>
                        <a:t> человек </a:t>
                      </a:r>
                      <a:r>
                        <a:rPr lang="ru-RU" sz="1100" u="none" strike="noStrike" dirty="0">
                          <a:effectLst/>
                        </a:rPr>
                        <a:t>на 1000 населения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11,1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10,7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10,4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10,3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10,1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3833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 Коэффициент </a:t>
                      </a:r>
                      <a:r>
                        <a:rPr lang="ru-RU" sz="1100" u="none" strike="noStrike" dirty="0">
                          <a:effectLst/>
                        </a:rPr>
                        <a:t>естественного прироста (убыли)                                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человек на 1000 населения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-1,4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-3,7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-2,2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-1,8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-1,5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-1,1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3592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 Коэффициент </a:t>
                      </a:r>
                      <a:r>
                        <a:rPr lang="ru-RU" sz="1100" u="none" strike="noStrike" dirty="0">
                          <a:effectLst/>
                        </a:rPr>
                        <a:t>миграционного прироста (убыли)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человек на 1000 населения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-35,3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-28,1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-29,1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-28,8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-28,4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-28,0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5402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 2</a:t>
                      </a:r>
                      <a:r>
                        <a:rPr lang="ru-RU" sz="1100" u="none" strike="noStrike" dirty="0">
                          <a:effectLst/>
                        </a:rPr>
                        <a:t>. Производство товаров и услуг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cell3D prstMaterial="dkEdge">
                      <a:bevel/>
                      <a:lightRig rig="flood" dir="t"/>
                    </a:cell3D>
                  </a:tcPr>
                </a:tc>
              </a:tr>
              <a:tr h="26039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r>
                        <a:rPr lang="ru-RU" sz="1100" u="none" strike="noStrike" dirty="0" smtClean="0">
                          <a:effectLst/>
                        </a:rPr>
                        <a:t>  2.1 </a:t>
                      </a:r>
                      <a:r>
                        <a:rPr lang="ru-RU" sz="1100" u="none" strike="noStrike" dirty="0">
                          <a:effectLst/>
                        </a:rPr>
                        <a:t>Промышленное производство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91872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 Объем </a:t>
                      </a:r>
                      <a:r>
                        <a:rPr lang="ru-RU" sz="1100" u="none" strike="noStrike" dirty="0">
                          <a:effectLst/>
                        </a:rPr>
                        <a:t>отгруженных товаров </a:t>
                      </a:r>
                      <a:r>
                        <a:rPr lang="ru-RU" sz="1100" u="none" strike="noStrike" dirty="0" smtClean="0">
                          <a:effectLst/>
                        </a:rPr>
                        <a:t>собственного</a:t>
                      </a:r>
                    </a:p>
                    <a:p>
                      <a:pPr algn="l" fontAlgn="ctr"/>
                      <a:r>
                        <a:rPr lang="ru-RU" sz="1100" u="none" strike="noStrike" baseline="0" dirty="0" smtClean="0">
                          <a:effectLst/>
                        </a:rPr>
                        <a:t>  </a:t>
                      </a:r>
                      <a:r>
                        <a:rPr lang="ru-RU" sz="1100" u="none" strike="noStrike" dirty="0" smtClean="0">
                          <a:effectLst/>
                        </a:rPr>
                        <a:t>производства</a:t>
                      </a:r>
                      <a:r>
                        <a:rPr lang="ru-RU" sz="1100" u="none" strike="noStrike" dirty="0">
                          <a:effectLst/>
                        </a:rPr>
                        <a:t>, выполненных работ и </a:t>
                      </a:r>
                      <a:r>
                        <a:rPr lang="ru-RU" sz="1100" u="none" strike="noStrike" dirty="0" smtClean="0">
                          <a:effectLst/>
                        </a:rPr>
                        <a:t>услуг</a:t>
                      </a:r>
                    </a:p>
                    <a:p>
                      <a:pPr algn="l" fontAlgn="ctr"/>
                      <a:r>
                        <a:rPr lang="ru-RU" sz="1100" u="none" strike="noStrike" baseline="0" dirty="0" smtClean="0">
                          <a:effectLst/>
                        </a:rPr>
                        <a:t>  </a:t>
                      </a:r>
                      <a:r>
                        <a:rPr lang="ru-RU" sz="1100" u="none" strike="noStrike" dirty="0" smtClean="0">
                          <a:effectLst/>
                        </a:rPr>
                        <a:t>собственными </a:t>
                      </a:r>
                      <a:r>
                        <a:rPr lang="ru-RU" sz="1100" u="none" strike="noStrike" dirty="0">
                          <a:effectLst/>
                        </a:rPr>
                        <a:t>силами, по видам </a:t>
                      </a:r>
                      <a:r>
                        <a:rPr lang="ru-RU" sz="1100" u="none" strike="noStrike" dirty="0" smtClean="0">
                          <a:effectLst/>
                        </a:rPr>
                        <a:t>деятельности,</a:t>
                      </a:r>
                    </a:p>
                    <a:p>
                      <a:pPr algn="l" fontAlgn="ctr"/>
                      <a:r>
                        <a:rPr lang="ru-RU" sz="1100" u="none" strike="noStrike" baseline="0" dirty="0" smtClean="0">
                          <a:effectLst/>
                        </a:rPr>
                        <a:t>  </a:t>
                      </a:r>
                      <a:r>
                        <a:rPr lang="ru-RU" sz="1100" u="none" strike="noStrike" dirty="0" smtClean="0">
                          <a:effectLst/>
                        </a:rPr>
                        <a:t>относящимся </a:t>
                      </a:r>
                      <a:r>
                        <a:rPr lang="ru-RU" sz="1100" u="none" strike="noStrike" dirty="0">
                          <a:effectLst/>
                        </a:rPr>
                        <a:t>к промышленному производству </a:t>
                      </a:r>
                      <a:r>
                        <a:rPr lang="ru-RU" sz="1100" u="none" strike="noStrike" dirty="0" smtClean="0">
                          <a:effectLst/>
                        </a:rPr>
                        <a:t>по</a:t>
                      </a:r>
                    </a:p>
                    <a:p>
                      <a:pPr algn="l" fontAlgn="ctr"/>
                      <a:r>
                        <a:rPr lang="ru-RU" sz="1100" u="none" strike="noStrike" baseline="0" dirty="0" smtClean="0">
                          <a:effectLst/>
                        </a:rPr>
                        <a:t>  </a:t>
                      </a:r>
                      <a:r>
                        <a:rPr lang="ru-RU" sz="1100" u="none" strike="noStrike" dirty="0" smtClean="0">
                          <a:effectLst/>
                        </a:rPr>
                        <a:t>крупным </a:t>
                      </a:r>
                      <a:r>
                        <a:rPr lang="ru-RU" sz="1100" u="none" strike="noStrike" dirty="0">
                          <a:effectLst/>
                        </a:rPr>
                        <a:t>и средним </a:t>
                      </a:r>
                      <a:r>
                        <a:rPr lang="ru-RU" sz="1100" u="none" strike="noStrike" dirty="0" smtClean="0">
                          <a:effectLst/>
                        </a:rPr>
                        <a:t>предприятиям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</a:rPr>
                        <a:t> млн.рублей </a:t>
                      </a:r>
                      <a:r>
                        <a:rPr lang="ru-RU" sz="1100" u="none" strike="noStrike" dirty="0">
                          <a:effectLst/>
                        </a:rPr>
                        <a:t>в ценах </a:t>
                      </a:r>
                      <a:r>
                        <a:rPr lang="ru-RU" sz="1100" u="none" strike="noStrike" dirty="0" smtClean="0">
                          <a:effectLst/>
                        </a:rPr>
                        <a:t>  соответствующих </a:t>
                      </a:r>
                      <a:r>
                        <a:rPr lang="ru-RU" sz="1100" u="none" strike="noStrike" dirty="0">
                          <a:effectLst/>
                        </a:rPr>
                        <a:t>лет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40 493,0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43 212,0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856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47 839,8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49 873,5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52 316,1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6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8" name="Рисунок 7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1043608" y="481764"/>
            <a:ext cx="6840760" cy="71498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  <a:p>
            <a:pPr algn="ctr"/>
            <a:r>
              <a:rPr lang="ru-RU" sz="1600" dirty="0" smtClean="0"/>
              <a:t>Прогноз социально – экономического развития Печенгского округа на 2025 год и плановый период 2026 и 2027 годов </a:t>
            </a:r>
          </a:p>
          <a:p>
            <a:pPr algn="ctr"/>
            <a:r>
              <a:rPr lang="ru-RU" sz="1400" dirty="0" smtClean="0"/>
              <a:t>(Утв. Постановлением № 1753 от 08.11.2024)</a:t>
            </a:r>
            <a:endParaRPr lang="ru-RU" sz="1400" dirty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7175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8" descr="http://%D1%81%D1%82%D0%B5%D0%BD%D0%B4%D1%8B%D0%B8%D0%BD%D1%84%D0%BE.%D1%80%D1%84/image/image_big/data/20000/20665_Stend_Gerb_Flag_Rossii_Figurny_Simmetria_BezShita_Big-250x25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10" descr="http://%D1%81%D1%82%D0%B5%D0%BD%D0%B4%D1%8B%D0%B8%D0%BD%D1%84%D0%BE.%D1%80%D1%84/image/image_big/data/20000/20665_Stend_Gerb_Flag_Rossii_Figurny_Simmetria_BezShita_Big-250x250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2" descr="http://%D1%81%D1%82%D0%B5%D0%BD%D0%B4%D1%8B%D0%B8%D0%BD%D1%84%D0%BE.%D1%80%D1%84/image/image_big/data/20000/20665_Stend_Gerb_Flag_Rossii_Figurny_Simmetria_BezShita_Big-250x250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1043608" y="502912"/>
            <a:ext cx="6840760" cy="837856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r>
              <a:rPr lang="ru-RU" sz="1600" dirty="0" smtClean="0"/>
              <a:t>Прогноз социально – экономического развития Печенгского округа на 2025 год и плановый период 2026 и </a:t>
            </a:r>
            <a:r>
              <a:rPr lang="ru-RU" sz="1600" dirty="0"/>
              <a:t>2027 годов </a:t>
            </a:r>
            <a:endParaRPr lang="ru-RU" sz="1600" dirty="0" smtClean="0"/>
          </a:p>
          <a:p>
            <a:pPr algn="ctr"/>
            <a:r>
              <a:rPr lang="ru-RU" sz="1400" dirty="0" smtClean="0"/>
              <a:t>(Утв. </a:t>
            </a:r>
            <a:r>
              <a:rPr lang="ru-RU" sz="1400" dirty="0"/>
              <a:t>Постановлением </a:t>
            </a:r>
            <a:r>
              <a:rPr lang="ru-RU" sz="1400" dirty="0" smtClean="0"/>
              <a:t>№ </a:t>
            </a:r>
            <a:r>
              <a:rPr lang="ru-RU" sz="1400" dirty="0"/>
              <a:t>1753 от 08.11.2024</a:t>
            </a:r>
            <a:r>
              <a:rPr lang="ru-RU" sz="1400" dirty="0" smtClean="0"/>
              <a:t>)</a:t>
            </a:r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8035894"/>
              </p:ext>
            </p:extLst>
          </p:nvPr>
        </p:nvGraphicFramePr>
        <p:xfrm>
          <a:off x="255319" y="1556792"/>
          <a:ext cx="8603359" cy="4844782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3179187"/>
                <a:gridCol w="1438203"/>
                <a:gridCol w="681255"/>
                <a:gridCol w="605559"/>
                <a:gridCol w="681255"/>
                <a:gridCol w="681255"/>
                <a:gridCol w="681255"/>
                <a:gridCol w="655390"/>
              </a:tblGrid>
              <a:tr h="33328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Показатели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Единица измерения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Отчет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Оценка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Прогноз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47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</a:rPr>
                        <a:t>2022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</a:rPr>
                        <a:t>2023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</a:rPr>
                        <a:t>2024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</a:rPr>
                        <a:t>2025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</a:rPr>
                        <a:t>2026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</a:rPr>
                        <a:t>2027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16461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 3</a:t>
                      </a:r>
                      <a:r>
                        <a:rPr lang="ru-RU" sz="1100" u="none" strike="noStrike" dirty="0">
                          <a:effectLst/>
                        </a:rPr>
                        <a:t>. Рынок товаров и услуг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72447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Оборот </a:t>
                      </a:r>
                      <a:r>
                        <a:rPr lang="ru-RU" sz="1100" u="none" strike="noStrike" dirty="0">
                          <a:effectLst/>
                        </a:rPr>
                        <a:t>розничной торговли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млн.рублей в ценах соответствующих лет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4742,1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5445,6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6018,2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6259,5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6489,1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6700,6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Оборот </a:t>
                      </a:r>
                      <a:r>
                        <a:rPr lang="ru-RU" sz="1100" u="none" strike="noStrike" dirty="0">
                          <a:effectLst/>
                        </a:rPr>
                        <a:t>общественного питания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млн.рублей в ценах соответствующих лет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1253,3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1253,9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1386,7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1484,7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1551,3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1594,0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Объем </a:t>
                      </a:r>
                      <a:r>
                        <a:rPr lang="ru-RU" sz="1100" u="none" strike="noStrike" dirty="0">
                          <a:effectLst/>
                        </a:rPr>
                        <a:t>платных услуг населению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млн.рублей в ценах соответствующих лет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1455,1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1556,1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1693,4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1794,5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1860,2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1915,9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5683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Индекс </a:t>
                      </a:r>
                      <a:r>
                        <a:rPr lang="ru-RU" sz="1100" u="none" strike="noStrike" dirty="0">
                          <a:effectLst/>
                        </a:rPr>
                        <a:t>физического объема платных </a:t>
                      </a:r>
                      <a:r>
                        <a:rPr lang="ru-RU" sz="1100" u="none" strike="noStrike" dirty="0" smtClean="0">
                          <a:effectLst/>
                        </a:rPr>
                        <a:t>услуг</a:t>
                      </a:r>
                    </a:p>
                    <a:p>
                      <a:pPr algn="l" fontAlgn="ctr"/>
                      <a:r>
                        <a:rPr lang="ru-RU" sz="1100" u="none" strike="noStrike" baseline="0" dirty="0" smtClean="0">
                          <a:effectLst/>
                        </a:rPr>
                        <a:t>  </a:t>
                      </a:r>
                      <a:r>
                        <a:rPr lang="ru-RU" sz="1100" u="none" strike="noStrike" dirty="0" smtClean="0">
                          <a:effectLst/>
                        </a:rPr>
                        <a:t>населению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% </a:t>
                      </a:r>
                      <a:endParaRPr lang="ru-RU" sz="1100" u="none" strike="noStrike" dirty="0" smtClean="0">
                        <a:effectLst/>
                      </a:endParaRPr>
                    </a:p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</a:rPr>
                        <a:t>к </a:t>
                      </a:r>
                      <a:r>
                        <a:rPr lang="ru-RU" sz="1100" u="none" strike="noStrike" dirty="0">
                          <a:effectLst/>
                        </a:rPr>
                        <a:t>предыдущему году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101,8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16461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4</a:t>
                      </a:r>
                      <a:r>
                        <a:rPr lang="ru-RU" sz="1100" u="none" strike="noStrike" dirty="0">
                          <a:effectLst/>
                        </a:rPr>
                        <a:t>. Малое и среднее предпринимательство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2922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Количество </a:t>
                      </a:r>
                      <a:r>
                        <a:rPr lang="ru-RU" sz="1100" u="none" strike="noStrike" dirty="0">
                          <a:effectLst/>
                        </a:rPr>
                        <a:t>малых предприятий – всего </a:t>
                      </a:r>
                      <a:r>
                        <a:rPr lang="ru-RU" sz="1100" u="none" strike="noStrike" dirty="0" smtClean="0">
                          <a:effectLst/>
                        </a:rPr>
                        <a:t>по</a:t>
                      </a:r>
                    </a:p>
                    <a:p>
                      <a:pPr algn="l" fontAlgn="ctr"/>
                      <a:r>
                        <a:rPr lang="ru-RU" sz="1100" u="none" strike="noStrike" baseline="0" dirty="0" smtClean="0">
                          <a:effectLst/>
                        </a:rPr>
                        <a:t>  </a:t>
                      </a:r>
                      <a:r>
                        <a:rPr lang="ru-RU" sz="1100" u="none" strike="noStrike" dirty="0" smtClean="0">
                          <a:effectLst/>
                        </a:rPr>
                        <a:t>состоянию </a:t>
                      </a:r>
                      <a:r>
                        <a:rPr lang="ru-RU" sz="1100" u="none" strike="noStrike" dirty="0">
                          <a:effectLst/>
                        </a:rPr>
                        <a:t>на конец года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единиц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938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Среднесписочная </a:t>
                      </a:r>
                      <a:r>
                        <a:rPr lang="ru-RU" sz="1100" u="none" strike="noStrike" dirty="0">
                          <a:effectLst/>
                        </a:rPr>
                        <a:t>численность работников (</a:t>
                      </a:r>
                      <a:r>
                        <a:rPr lang="ru-RU" sz="1100" u="none" strike="noStrike" dirty="0" smtClean="0">
                          <a:effectLst/>
                        </a:rPr>
                        <a:t>без</a:t>
                      </a:r>
                    </a:p>
                    <a:p>
                      <a:pPr algn="l" fontAlgn="ctr"/>
                      <a:r>
                        <a:rPr lang="ru-RU" sz="1100" u="none" strike="noStrike" baseline="0" dirty="0" smtClean="0">
                          <a:effectLst/>
                        </a:rPr>
                        <a:t>  </a:t>
                      </a:r>
                      <a:r>
                        <a:rPr lang="ru-RU" sz="1100" u="none" strike="noStrike" dirty="0" smtClean="0">
                          <a:effectLst/>
                        </a:rPr>
                        <a:t>внешних </a:t>
                      </a:r>
                      <a:r>
                        <a:rPr lang="ru-RU" sz="1100" u="none" strike="noStrike" dirty="0">
                          <a:effectLst/>
                        </a:rPr>
                        <a:t>совместителей) по малым </a:t>
                      </a:r>
                      <a:r>
                        <a:rPr lang="ru-RU" sz="1100" u="none" strike="noStrike" dirty="0" smtClean="0">
                          <a:effectLst/>
                        </a:rPr>
                        <a:t>предприятиям</a:t>
                      </a:r>
                    </a:p>
                    <a:p>
                      <a:pPr algn="l" fontAlgn="ctr"/>
                      <a:r>
                        <a:rPr lang="ru-RU" sz="1100" u="none" strike="noStrike" baseline="0" dirty="0" smtClean="0">
                          <a:effectLst/>
                        </a:rPr>
                        <a:t>  </a:t>
                      </a:r>
                      <a:r>
                        <a:rPr lang="ru-RU" sz="1100" u="none" strike="noStrike" dirty="0" smtClean="0">
                          <a:effectLst/>
                        </a:rPr>
                        <a:t>всего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человек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643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2922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Численность </a:t>
                      </a:r>
                      <a:r>
                        <a:rPr lang="ru-RU" sz="1100" u="none" strike="noStrike" dirty="0">
                          <a:effectLst/>
                        </a:rPr>
                        <a:t>индивидуальных </a:t>
                      </a:r>
                      <a:r>
                        <a:rPr lang="ru-RU" sz="1100" u="none" strike="noStrike" dirty="0" smtClean="0">
                          <a:effectLst/>
                        </a:rPr>
                        <a:t>предпринимателей</a:t>
                      </a:r>
                    </a:p>
                    <a:p>
                      <a:pPr algn="l" fontAlgn="ctr"/>
                      <a:r>
                        <a:rPr lang="ru-RU" sz="1100" u="none" strike="noStrike" baseline="0" dirty="0" smtClean="0">
                          <a:effectLst/>
                        </a:rPr>
                        <a:t>  </a:t>
                      </a:r>
                      <a:r>
                        <a:rPr lang="ru-RU" sz="1100" u="none" strike="noStrike" dirty="0" smtClean="0">
                          <a:effectLst/>
                        </a:rPr>
                        <a:t>по </a:t>
                      </a:r>
                      <a:r>
                        <a:rPr lang="ru-RU" sz="1100" u="none" strike="noStrike" dirty="0">
                          <a:effectLst/>
                        </a:rPr>
                        <a:t>состоянию на конец года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человек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713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16461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Количество </a:t>
                      </a:r>
                      <a:r>
                        <a:rPr lang="ru-RU" sz="1100" u="none" strike="noStrike" dirty="0">
                          <a:effectLst/>
                        </a:rPr>
                        <a:t>средних предприятий – всего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единиц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938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Среднесписочная </a:t>
                      </a:r>
                      <a:r>
                        <a:rPr lang="ru-RU" sz="1100" u="none" strike="noStrike" dirty="0">
                          <a:effectLst/>
                        </a:rPr>
                        <a:t>численность работников (</a:t>
                      </a:r>
                      <a:r>
                        <a:rPr lang="ru-RU" sz="1100" u="none" strike="noStrike" dirty="0" smtClean="0">
                          <a:effectLst/>
                        </a:rPr>
                        <a:t>без</a:t>
                      </a:r>
                    </a:p>
                    <a:p>
                      <a:pPr algn="l" fontAlgn="ctr"/>
                      <a:r>
                        <a:rPr lang="ru-RU" sz="1100" u="none" strike="noStrike" baseline="0" dirty="0" smtClean="0">
                          <a:effectLst/>
                        </a:rPr>
                        <a:t>  </a:t>
                      </a:r>
                      <a:r>
                        <a:rPr lang="ru-RU" sz="1100" u="none" strike="noStrike" dirty="0" smtClean="0">
                          <a:effectLst/>
                        </a:rPr>
                        <a:t>внешних </a:t>
                      </a:r>
                      <a:r>
                        <a:rPr lang="ru-RU" sz="1100" u="none" strike="noStrike" dirty="0">
                          <a:effectLst/>
                        </a:rPr>
                        <a:t>совместителей) по </a:t>
                      </a:r>
                      <a:r>
                        <a:rPr lang="ru-RU" sz="1100" u="none" strike="noStrike" dirty="0" smtClean="0">
                          <a:effectLst/>
                        </a:rPr>
                        <a:t>средним</a:t>
                      </a:r>
                    </a:p>
                    <a:p>
                      <a:pPr algn="l" fontAlgn="ctr"/>
                      <a:r>
                        <a:rPr lang="ru-RU" sz="1100" u="none" strike="noStrike" baseline="0" dirty="0" smtClean="0">
                          <a:effectLst/>
                        </a:rPr>
                        <a:t>  </a:t>
                      </a:r>
                      <a:r>
                        <a:rPr lang="ru-RU" sz="1100" u="none" strike="noStrike" dirty="0" smtClean="0">
                          <a:effectLst/>
                        </a:rPr>
                        <a:t>предприятиям – </a:t>
                      </a:r>
                      <a:r>
                        <a:rPr lang="ru-RU" sz="1100" u="none" strike="noStrike" dirty="0">
                          <a:effectLst/>
                        </a:rPr>
                        <a:t>всего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человек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3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14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5" name="Рисунок 14" descr="O:\Авакова\ЭБ\Герб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46218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043608" y="481764"/>
            <a:ext cx="6840760" cy="786996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r>
              <a:rPr lang="ru-RU" sz="1600" dirty="0"/>
              <a:t>Прогноз социально – экономического развития Печенгского округа на </a:t>
            </a:r>
            <a:r>
              <a:rPr lang="ru-RU" sz="1600" dirty="0" smtClean="0"/>
              <a:t>2025 </a:t>
            </a:r>
            <a:r>
              <a:rPr lang="ru-RU" sz="1600" dirty="0"/>
              <a:t>год и плановый период </a:t>
            </a:r>
            <a:r>
              <a:rPr lang="ru-RU" sz="1600" dirty="0" smtClean="0"/>
              <a:t>2026 </a:t>
            </a:r>
            <a:r>
              <a:rPr lang="ru-RU" sz="1600" dirty="0"/>
              <a:t>и 2027 годов </a:t>
            </a:r>
            <a:endParaRPr lang="ru-RU" sz="1600" dirty="0" smtClean="0"/>
          </a:p>
          <a:p>
            <a:pPr algn="ctr"/>
            <a:r>
              <a:rPr lang="ru-RU" sz="1400" dirty="0" smtClean="0"/>
              <a:t>(Утв. </a:t>
            </a:r>
            <a:r>
              <a:rPr lang="ru-RU" sz="1400" dirty="0"/>
              <a:t>Постановлением </a:t>
            </a:r>
            <a:r>
              <a:rPr lang="ru-RU" sz="1400" dirty="0" smtClean="0"/>
              <a:t>№ </a:t>
            </a:r>
            <a:r>
              <a:rPr lang="ru-RU" sz="1400" dirty="0"/>
              <a:t>1753 от 08.11.2024</a:t>
            </a:r>
            <a:r>
              <a:rPr lang="ru-RU" sz="1600" dirty="0" smtClean="0"/>
              <a:t>)</a:t>
            </a:r>
            <a:endParaRPr lang="ru-RU" sz="1600" dirty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3777293"/>
              </p:ext>
            </p:extLst>
          </p:nvPr>
        </p:nvGraphicFramePr>
        <p:xfrm>
          <a:off x="323528" y="1329908"/>
          <a:ext cx="8496943" cy="5382282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3456384"/>
                <a:gridCol w="936104"/>
                <a:gridCol w="648072"/>
                <a:gridCol w="648072"/>
                <a:gridCol w="792087"/>
                <a:gridCol w="648072"/>
                <a:gridCol w="720080"/>
                <a:gridCol w="648072"/>
              </a:tblGrid>
              <a:tr h="31747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Показатели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Единица измерения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Отчет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Оценка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Прогноз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999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</a:rPr>
                        <a:t>2022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</a:rPr>
                        <a:t>2023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</a:rPr>
                        <a:t>2024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</a:rPr>
                        <a:t>2025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</a:rPr>
                        <a:t>2026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</a:rPr>
                        <a:t>2027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16999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5</a:t>
                      </a:r>
                      <a:r>
                        <a:rPr lang="ru-RU" sz="1100" u="none" strike="noStrike" dirty="0">
                          <a:effectLst/>
                        </a:rPr>
                        <a:t>. Инвестиции и строительство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563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Объем </a:t>
                      </a:r>
                      <a:r>
                        <a:rPr lang="ru-RU" sz="1100" u="none" strike="noStrike" dirty="0">
                          <a:effectLst/>
                        </a:rPr>
                        <a:t>инвестиций в основной капитал (</a:t>
                      </a:r>
                      <a:r>
                        <a:rPr lang="ru-RU" sz="1100" u="none" strike="noStrike" dirty="0" smtClean="0">
                          <a:effectLst/>
                        </a:rPr>
                        <a:t>за</a:t>
                      </a:r>
                    </a:p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исключением </a:t>
                      </a:r>
                      <a:r>
                        <a:rPr lang="ru-RU" sz="1100" u="none" strike="noStrike" dirty="0">
                          <a:effectLst/>
                        </a:rPr>
                        <a:t>бюджетных средств)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млн.рублей в ценах соответствующих лет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6233,0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7360,9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11695,0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6873,0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9728,7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10662,9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563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Объем </a:t>
                      </a:r>
                      <a:r>
                        <a:rPr lang="ru-RU" sz="1100" u="none" strike="noStrike" dirty="0">
                          <a:effectLst/>
                        </a:rPr>
                        <a:t>инвестиций (в основной капитал) за счет </a:t>
                      </a:r>
                      <a:r>
                        <a:rPr lang="ru-RU" sz="1100" u="none" strike="noStrike" dirty="0" smtClean="0">
                          <a:effectLst/>
                        </a:rPr>
                        <a:t>всех</a:t>
                      </a:r>
                    </a:p>
                    <a:p>
                      <a:pPr algn="l" fontAlgn="ctr"/>
                      <a:r>
                        <a:rPr lang="ru-RU" sz="1100" u="none" strike="noStrike" baseline="0" dirty="0" smtClean="0">
                          <a:effectLst/>
                        </a:rPr>
                        <a:t>  </a:t>
                      </a:r>
                      <a:r>
                        <a:rPr lang="ru-RU" sz="1100" u="none" strike="noStrike" dirty="0" smtClean="0">
                          <a:effectLst/>
                        </a:rPr>
                        <a:t>источников </a:t>
                      </a:r>
                      <a:r>
                        <a:rPr lang="ru-RU" sz="1100" u="none" strike="noStrike" dirty="0">
                          <a:effectLst/>
                        </a:rPr>
                        <a:t>финансирования </a:t>
                      </a:r>
                      <a:r>
                        <a:rPr lang="ru-RU" sz="1100" u="none" strike="noStrike" dirty="0" smtClean="0">
                          <a:effectLst/>
                        </a:rPr>
                        <a:t>– </a:t>
                      </a:r>
                      <a:r>
                        <a:rPr lang="ru-RU" sz="1100" u="none" strike="noStrike" dirty="0">
                          <a:effectLst/>
                        </a:rPr>
                        <a:t>всего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млн.рублей в ценах соответствующих лет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6386,6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7599,0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14013,1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7707,3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10417,2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10662,9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16999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</a:t>
                      </a:r>
                      <a:r>
                        <a:rPr lang="en-US" sz="1100" u="none" strike="noStrike" dirty="0" smtClean="0">
                          <a:effectLst/>
                        </a:rPr>
                        <a:t>6</a:t>
                      </a:r>
                      <a:r>
                        <a:rPr lang="ru-RU" sz="1100" u="none" strike="noStrike" dirty="0" smtClean="0">
                          <a:effectLst/>
                        </a:rPr>
                        <a:t>. </a:t>
                      </a:r>
                      <a:r>
                        <a:rPr lang="ru-RU" sz="1100" u="none" strike="noStrike" dirty="0">
                          <a:effectLst/>
                        </a:rPr>
                        <a:t>Труд и занятость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 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490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Численность </a:t>
                      </a:r>
                      <a:r>
                        <a:rPr lang="ru-RU" sz="1100" u="none" strike="noStrike" dirty="0">
                          <a:effectLst/>
                        </a:rPr>
                        <a:t>населения в трудоспособном возрасте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тыс. человек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19,754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19,110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18,632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18,057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17,505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16,976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3998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Численность </a:t>
                      </a:r>
                      <a:r>
                        <a:rPr lang="ru-RU" sz="1100" u="none" strike="noStrike" dirty="0">
                          <a:effectLst/>
                        </a:rPr>
                        <a:t>безработных, зарегистрированных </a:t>
                      </a:r>
                      <a:r>
                        <a:rPr lang="ru-RU" sz="1100" u="none" strike="noStrike" dirty="0" smtClean="0">
                          <a:effectLst/>
                        </a:rPr>
                        <a:t>в</a:t>
                      </a:r>
                    </a:p>
                    <a:p>
                      <a:pPr algn="l" fontAlgn="ctr"/>
                      <a:r>
                        <a:rPr lang="ru-RU" sz="1100" u="none" strike="noStrike" baseline="0" dirty="0" smtClean="0">
                          <a:effectLst/>
                        </a:rPr>
                        <a:t>  </a:t>
                      </a:r>
                      <a:r>
                        <a:rPr lang="ru-RU" sz="1100" u="none" strike="noStrike" dirty="0" smtClean="0">
                          <a:effectLst/>
                        </a:rPr>
                        <a:t>службах </a:t>
                      </a:r>
                      <a:r>
                        <a:rPr lang="ru-RU" sz="1100" u="none" strike="noStrike" dirty="0">
                          <a:effectLst/>
                        </a:rPr>
                        <a:t>занятости, в среднем за год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тыс. человек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0,216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0,150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0,120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0,118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0,112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0,102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0997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Среднесписочная </a:t>
                      </a:r>
                      <a:r>
                        <a:rPr lang="ru-RU" sz="1100" u="none" strike="noStrike" dirty="0">
                          <a:effectLst/>
                        </a:rPr>
                        <a:t>численность </a:t>
                      </a:r>
                      <a:r>
                        <a:rPr lang="ru-RU" sz="1100" u="none" strike="noStrike" dirty="0" smtClean="0">
                          <a:effectLst/>
                        </a:rPr>
                        <a:t>работников</a:t>
                      </a:r>
                    </a:p>
                    <a:p>
                      <a:pPr algn="l" fontAlgn="ctr"/>
                      <a:r>
                        <a:rPr lang="ru-RU" sz="1100" u="none" strike="noStrike" baseline="0" dirty="0" smtClean="0">
                          <a:effectLst/>
                        </a:rPr>
                        <a:t>  </a:t>
                      </a:r>
                      <a:r>
                        <a:rPr lang="ru-RU" sz="1100" u="none" strike="noStrike" dirty="0" smtClean="0">
                          <a:effectLst/>
                        </a:rPr>
                        <a:t>организаций  (</a:t>
                      </a:r>
                      <a:r>
                        <a:rPr lang="ru-RU" sz="1100" u="none" strike="noStrike" dirty="0">
                          <a:effectLst/>
                        </a:rPr>
                        <a:t>без субъектов </a:t>
                      </a:r>
                      <a:r>
                        <a:rPr lang="ru-RU" sz="1100" u="none" strike="noStrike" dirty="0" smtClean="0">
                          <a:effectLst/>
                        </a:rPr>
                        <a:t>малого</a:t>
                      </a:r>
                    </a:p>
                    <a:p>
                      <a:pPr algn="l" fontAlgn="ctr"/>
                      <a:r>
                        <a:rPr lang="ru-RU" sz="1100" u="none" strike="noStrike" baseline="0" dirty="0" smtClean="0">
                          <a:effectLst/>
                        </a:rPr>
                        <a:t>  </a:t>
                      </a:r>
                      <a:r>
                        <a:rPr lang="ru-RU" sz="1100" u="none" strike="noStrike" dirty="0" smtClean="0">
                          <a:effectLst/>
                        </a:rPr>
                        <a:t>предпринимательства</a:t>
                      </a:r>
                      <a:r>
                        <a:rPr lang="ru-RU" sz="1100" u="none" strike="noStrike" dirty="0">
                          <a:effectLst/>
                        </a:rPr>
                        <a:t>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тыс. человек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10,175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10,042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9,438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9,159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8,948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8,764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0997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Среднемесячная </a:t>
                      </a:r>
                      <a:r>
                        <a:rPr lang="ru-RU" sz="1100" u="none" strike="noStrike" dirty="0">
                          <a:effectLst/>
                        </a:rPr>
                        <a:t>начисленная заработная </a:t>
                      </a:r>
                      <a:r>
                        <a:rPr lang="ru-RU" sz="1100" u="none" strike="noStrike" dirty="0" smtClean="0">
                          <a:effectLst/>
                        </a:rPr>
                        <a:t>плата</a:t>
                      </a:r>
                    </a:p>
                    <a:p>
                      <a:pPr algn="l" fontAlgn="ctr"/>
                      <a:r>
                        <a:rPr lang="ru-RU" sz="1100" u="none" strike="noStrike" baseline="0" dirty="0" smtClean="0">
                          <a:effectLst/>
                        </a:rPr>
                        <a:t>  </a:t>
                      </a:r>
                      <a:r>
                        <a:rPr lang="ru-RU" sz="1100" u="none" strike="noStrike" dirty="0" smtClean="0">
                          <a:effectLst/>
                        </a:rPr>
                        <a:t>работников </a:t>
                      </a:r>
                      <a:r>
                        <a:rPr lang="ru-RU" sz="1100" u="none" strike="noStrike" dirty="0">
                          <a:effectLst/>
                        </a:rPr>
                        <a:t>организаций (без субъектов </a:t>
                      </a:r>
                      <a:r>
                        <a:rPr lang="ru-RU" sz="1100" u="none" strike="noStrike" dirty="0" smtClean="0">
                          <a:effectLst/>
                        </a:rPr>
                        <a:t>малого</a:t>
                      </a:r>
                    </a:p>
                    <a:p>
                      <a:pPr algn="l" fontAlgn="ctr"/>
                      <a:r>
                        <a:rPr lang="ru-RU" sz="1100" u="none" strike="noStrike" baseline="0" dirty="0" smtClean="0">
                          <a:effectLst/>
                        </a:rPr>
                        <a:t>  </a:t>
                      </a:r>
                      <a:r>
                        <a:rPr lang="ru-RU" sz="1100" u="none" strike="noStrike" dirty="0" smtClean="0">
                          <a:effectLst/>
                        </a:rPr>
                        <a:t>предпринимательства</a:t>
                      </a:r>
                      <a:r>
                        <a:rPr lang="ru-RU" sz="1100" u="none" strike="noStrike" dirty="0">
                          <a:effectLst/>
                        </a:rPr>
                        <a:t>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рублей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91005,6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95351,3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106900,0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115200,0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123400,0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132300,0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16999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</a:t>
                      </a:r>
                      <a:r>
                        <a:rPr lang="en-US" sz="1100" u="none" strike="noStrike" dirty="0" smtClean="0">
                          <a:effectLst/>
                        </a:rPr>
                        <a:t>7</a:t>
                      </a:r>
                      <a:r>
                        <a:rPr lang="ru-RU" sz="1100" u="none" strike="noStrike" dirty="0" smtClean="0">
                          <a:effectLst/>
                        </a:rPr>
                        <a:t>. </a:t>
                      </a:r>
                      <a:r>
                        <a:rPr lang="ru-RU" sz="1100" u="none" strike="noStrike" dirty="0">
                          <a:effectLst/>
                        </a:rPr>
                        <a:t>Развитие социальной сферы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 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3998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Численность </a:t>
                      </a:r>
                      <a:r>
                        <a:rPr lang="ru-RU" sz="1100" u="none" strike="noStrike" dirty="0">
                          <a:effectLst/>
                        </a:rPr>
                        <a:t>детей в дошкольных </a:t>
                      </a:r>
                      <a:r>
                        <a:rPr lang="ru-RU" sz="1100" u="none" strike="noStrike" dirty="0" smtClean="0">
                          <a:effectLst/>
                        </a:rPr>
                        <a:t>образовательных</a:t>
                      </a:r>
                    </a:p>
                    <a:p>
                      <a:pPr algn="l" fontAlgn="ctr"/>
                      <a:r>
                        <a:rPr lang="ru-RU" sz="1100" u="none" strike="noStrike" baseline="0" dirty="0" smtClean="0">
                          <a:effectLst/>
                        </a:rPr>
                        <a:t>  </a:t>
                      </a:r>
                      <a:r>
                        <a:rPr lang="ru-RU" sz="1100" u="none" strike="noStrike" dirty="0" smtClean="0">
                          <a:effectLst/>
                        </a:rPr>
                        <a:t>учреждениях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человек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2050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1862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1848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16999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Обеспеченность</a:t>
                      </a:r>
                      <a:r>
                        <a:rPr lang="ru-RU" sz="1100" u="none" strike="noStrike" dirty="0">
                          <a:effectLst/>
                        </a:rPr>
                        <a:t>: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 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cell3D prstMaterial="dkEdge">
                      <a:bevel/>
                      <a:lightRig rig="flood" dir="t"/>
                    </a:cell3D>
                  </a:tcPr>
                </a:tc>
              </a:tr>
              <a:tr h="3996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общедоступными  </a:t>
                      </a:r>
                      <a:r>
                        <a:rPr lang="ru-RU" sz="1100" u="none" strike="noStrike" dirty="0">
                          <a:effectLst/>
                        </a:rPr>
                        <a:t>библиотеками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учреждений на 100 </a:t>
                      </a:r>
                      <a:r>
                        <a:rPr lang="ru-RU" sz="900" u="none" strike="noStrike" dirty="0" smtClean="0">
                          <a:effectLst/>
                        </a:rPr>
                        <a:t>тыс. населения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32,1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33,2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34,3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35,4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36,4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35,7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215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учреждениями </a:t>
                      </a:r>
                      <a:r>
                        <a:rPr lang="ru-RU" sz="1100" u="none" strike="noStrike" dirty="0">
                          <a:effectLst/>
                        </a:rPr>
                        <a:t>культурно-досугового типа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учреждений на 100 </a:t>
                      </a:r>
                      <a:r>
                        <a:rPr lang="ru-RU" sz="900" u="none" strike="noStrike" dirty="0" smtClean="0">
                          <a:effectLst/>
                        </a:rPr>
                        <a:t>тыс. населения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16,0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16,6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17,1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17,7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18,2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18,8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0061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 smtClean="0">
                          <a:effectLst/>
                        </a:rPr>
                        <a:t>  дошкольными </a:t>
                      </a:r>
                      <a:r>
                        <a:rPr lang="ru-RU" sz="1100" u="none" strike="noStrike" dirty="0">
                          <a:effectLst/>
                        </a:rPr>
                        <a:t>образовательными учреждениями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мест на 100 детей дошкольного возраста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115,1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125,1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129,1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128,9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132,9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136,9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</a:t>
            </a:r>
            <a:r>
              <a:rPr lang="en-US" sz="6400" dirty="0" smtClean="0"/>
              <a:t>5</a:t>
            </a:r>
            <a:r>
              <a:rPr lang="ru-RU" sz="6400" dirty="0" smtClean="0"/>
              <a:t> год и плановый период 202</a:t>
            </a:r>
            <a:r>
              <a:rPr lang="en-US" sz="6400" dirty="0" smtClean="0"/>
              <a:t>6</a:t>
            </a:r>
            <a:r>
              <a:rPr lang="ru-RU" sz="6400" dirty="0" smtClean="0"/>
              <a:t>-202</a:t>
            </a:r>
            <a:r>
              <a:rPr lang="en-US" sz="6400" dirty="0" smtClean="0"/>
              <a:t>7</a:t>
            </a:r>
            <a:r>
              <a:rPr lang="ru-RU" sz="6400" dirty="0" smtClean="0"/>
              <a:t>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11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2" name="Рисунок 11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37439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5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Рисунок 5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Основные характеристики бюджета Печенгского округа 2025 год и плановый период 2026-2027 годов</a:t>
            </a:r>
            <a:endParaRPr lang="ru-RU" sz="1600" dirty="0"/>
          </a:p>
        </p:txBody>
      </p:sp>
      <p:graphicFrame>
        <p:nvGraphicFramePr>
          <p:cNvPr id="9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9889600"/>
              </p:ext>
            </p:extLst>
          </p:nvPr>
        </p:nvGraphicFramePr>
        <p:xfrm>
          <a:off x="611559" y="1556792"/>
          <a:ext cx="7920881" cy="1121931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355206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63617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339417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393225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371436">
                <a:tc rowSpan="2"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Доходы</a:t>
                      </a:r>
                      <a:endParaRPr lang="ru-RU" sz="1500" b="1" dirty="0">
                        <a:solidFill>
                          <a:srgbClr val="FFFF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2025 </a:t>
                      </a:r>
                      <a:r>
                        <a:rPr lang="ru-RU" sz="1500" dirty="0"/>
                        <a:t>год  </a:t>
                      </a:r>
                      <a:endParaRPr lang="ru-RU" sz="1500" b="1" dirty="0">
                        <a:solidFill>
                          <a:srgbClr val="FFFF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2026 </a:t>
                      </a:r>
                      <a:r>
                        <a:rPr lang="ru-RU" sz="1500" dirty="0"/>
                        <a:t>год </a:t>
                      </a:r>
                      <a:endParaRPr lang="ru-RU" sz="1500" b="1" dirty="0">
                        <a:solidFill>
                          <a:srgbClr val="FFFF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2027 </a:t>
                      </a:r>
                      <a:r>
                        <a:rPr lang="ru-RU" sz="1500" dirty="0"/>
                        <a:t>год</a:t>
                      </a:r>
                      <a:endParaRPr lang="ru-RU" sz="1500" b="1" dirty="0">
                        <a:solidFill>
                          <a:srgbClr val="FFFF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6417">
                <a:tc vMerge="1">
                  <a:txBody>
                    <a:bodyPr/>
                    <a:lstStyle/>
                    <a:p>
                      <a:endParaRPr lang="ru-RU" sz="15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план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план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план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74078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/>
                        <a:t>ВСЕГО</a:t>
                      </a:r>
                      <a:endParaRPr lang="ru-RU" sz="15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3 994,5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3</a:t>
                      </a: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 907,5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2 908,6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0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5191125"/>
              </p:ext>
            </p:extLst>
          </p:nvPr>
        </p:nvGraphicFramePr>
        <p:xfrm>
          <a:off x="611559" y="2780928"/>
          <a:ext cx="7920881" cy="1080121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355941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60879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36530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38737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382073">
                <a:tc rowSpan="2"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Расходы</a:t>
                      </a:r>
                      <a:endParaRPr lang="ru-RU" sz="1500" b="1" dirty="0">
                        <a:solidFill>
                          <a:srgbClr val="FFFF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2025 </a:t>
                      </a:r>
                      <a:r>
                        <a:rPr lang="ru-RU" sz="1500" dirty="0"/>
                        <a:t>год  </a:t>
                      </a:r>
                      <a:endParaRPr lang="ru-RU" sz="1500" b="1" dirty="0">
                        <a:solidFill>
                          <a:srgbClr val="FFFF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2026 </a:t>
                      </a:r>
                      <a:r>
                        <a:rPr lang="ru-RU" sz="1500" dirty="0"/>
                        <a:t>год </a:t>
                      </a:r>
                      <a:endParaRPr lang="ru-RU" sz="1500" b="1" dirty="0">
                        <a:solidFill>
                          <a:srgbClr val="FFFF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2027год</a:t>
                      </a:r>
                      <a:endParaRPr lang="ru-RU" sz="1500" b="1" dirty="0">
                        <a:solidFill>
                          <a:srgbClr val="FFFF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15975">
                <a:tc vMerge="1">
                  <a:txBody>
                    <a:bodyPr/>
                    <a:lstStyle/>
                    <a:p>
                      <a:endParaRPr lang="ru-RU" sz="15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план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план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план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82073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/>
                        <a:t>ВСЕГО</a:t>
                      </a:r>
                      <a:endParaRPr lang="ru-RU" sz="15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4 109,7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4 023,3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2 946,9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2720831"/>
              </p:ext>
            </p:extLst>
          </p:nvPr>
        </p:nvGraphicFramePr>
        <p:xfrm>
          <a:off x="614141" y="3933056"/>
          <a:ext cx="7918299" cy="432048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71287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80866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65296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36549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378294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r>
                        <a:rPr lang="ru-RU" sz="1500" dirty="0"/>
                        <a:t>+ / -</a:t>
                      </a:r>
                      <a:endParaRPr lang="ru-RU" sz="1500" dirty="0">
                        <a:solidFill>
                          <a:srgbClr val="FFFF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500" dirty="0"/>
                        <a:t>дефицит (-),</a:t>
                      </a:r>
                      <a:r>
                        <a:rPr lang="ru-RU" sz="1500" baseline="0" dirty="0"/>
                        <a:t> профицит (+)</a:t>
                      </a:r>
                      <a:endParaRPr lang="ru-RU" sz="1500" dirty="0">
                        <a:solidFill>
                          <a:srgbClr val="FFFF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aseline="0" dirty="0" smtClean="0">
                          <a:solidFill>
                            <a:schemeClr val="lt1"/>
                          </a:solidFill>
                          <a:latin typeface="+mn-lt"/>
                          <a:cs typeface="+mn-cs"/>
                        </a:rPr>
                        <a:t>- 115,2</a:t>
                      </a:r>
                      <a:endParaRPr lang="ru-RU" sz="1500" dirty="0">
                        <a:solidFill>
                          <a:srgbClr val="FFFF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lt1"/>
                          </a:solidFill>
                          <a:latin typeface="+mn-lt"/>
                          <a:cs typeface="+mn-cs"/>
                        </a:rPr>
                        <a:t>- 115,8</a:t>
                      </a:r>
                      <a:endParaRPr lang="ru-RU" sz="1500" dirty="0">
                        <a:solidFill>
                          <a:srgbClr val="FFFF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lt1"/>
                          </a:solidFill>
                          <a:latin typeface="+mn-lt"/>
                          <a:cs typeface="+mn-cs"/>
                        </a:rPr>
                        <a:t>- 38,3</a:t>
                      </a:r>
                      <a:endParaRPr lang="ru-RU" sz="1500" dirty="0">
                        <a:solidFill>
                          <a:srgbClr val="FFFF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7740352" y="1181017"/>
            <a:ext cx="9361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err="1" smtClean="0"/>
              <a:t>млн.рублей</a:t>
            </a:r>
            <a:endParaRPr lang="ru-RU" sz="1000" dirty="0"/>
          </a:p>
        </p:txBody>
      </p:sp>
      <p:pic>
        <p:nvPicPr>
          <p:cNvPr id="14" name="Picture 2" descr="http://budget.permkrai.ru/img/about_budget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510" y="4581128"/>
            <a:ext cx="4618956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1041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10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4" name="Рисунок 13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Прямоугольник 14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Основные характеристики бюджета Печенгского округа 2025</a:t>
            </a:r>
          </a:p>
          <a:p>
            <a:pPr algn="ctr"/>
            <a:r>
              <a:rPr lang="ru-RU" sz="1600" dirty="0" smtClean="0"/>
              <a:t> год и плановый период 2026-2027 годов</a:t>
            </a:r>
            <a:endParaRPr lang="ru-RU" sz="1600" dirty="0"/>
          </a:p>
        </p:txBody>
      </p:sp>
      <p:graphicFrame>
        <p:nvGraphicFramePr>
          <p:cNvPr id="16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31175136"/>
              </p:ext>
            </p:extLst>
          </p:nvPr>
        </p:nvGraphicFramePr>
        <p:xfrm>
          <a:off x="174816" y="1268760"/>
          <a:ext cx="8794367" cy="3049734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95915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78681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9479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34531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20829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501811">
                <a:tc rowSpan="7">
                  <a:txBody>
                    <a:bodyPr/>
                    <a:lstStyle/>
                    <a:p>
                      <a:pPr algn="ctr"/>
                      <a:r>
                        <a:rPr lang="ru-RU" sz="1500" dirty="0"/>
                        <a:t>Источники финансирования дефицита бюджета</a:t>
                      </a:r>
                      <a:endParaRPr lang="ru-RU" sz="15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vert="vert27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500" dirty="0"/>
                        <a:t>Наименование</a:t>
                      </a:r>
                      <a:endParaRPr lang="ru-RU" sz="1500" b="1" dirty="0">
                        <a:solidFill>
                          <a:srgbClr val="FFFF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2025 </a:t>
                      </a:r>
                      <a:r>
                        <a:rPr lang="ru-RU" sz="1500" dirty="0"/>
                        <a:t>год  </a:t>
                      </a:r>
                      <a:endParaRPr lang="ru-RU" sz="1500" b="1" dirty="0">
                        <a:solidFill>
                          <a:srgbClr val="FFFF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2026</a:t>
                      </a:r>
                      <a:r>
                        <a:rPr lang="ru-RU" sz="1500" baseline="0" dirty="0" smtClean="0"/>
                        <a:t> </a:t>
                      </a:r>
                      <a:r>
                        <a:rPr lang="ru-RU" sz="1500" dirty="0" smtClean="0"/>
                        <a:t>год </a:t>
                      </a:r>
                      <a:endParaRPr lang="ru-RU" sz="1500" b="1" dirty="0">
                        <a:solidFill>
                          <a:srgbClr val="FFFF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2027 </a:t>
                      </a:r>
                      <a:r>
                        <a:rPr lang="ru-RU" sz="1500" dirty="0"/>
                        <a:t>год</a:t>
                      </a:r>
                      <a:endParaRPr lang="ru-RU" sz="1500" b="1" dirty="0">
                        <a:solidFill>
                          <a:srgbClr val="FFFF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8287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5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план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план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план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80112">
                <a:tc vMerge="1">
                  <a:txBody>
                    <a:bodyPr/>
                    <a:lstStyle/>
                    <a:p>
                      <a:endParaRPr lang="ru-RU" sz="1500" dirty="0">
                        <a:latin typeface="Times New Roman CYR" panose="02020603050405020304" pitchFamily="18" charset="0"/>
                        <a:cs typeface="Times New Roman CYR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/>
                        <a:t>Кредиты -</a:t>
                      </a:r>
                      <a:r>
                        <a:rPr lang="ru-RU" sz="1500" baseline="0" dirty="0"/>
                        <a:t> всего</a:t>
                      </a:r>
                      <a:endParaRPr lang="ru-RU" sz="15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115,2</a:t>
                      </a:r>
                      <a:endParaRPr lang="ru-RU" sz="1500" b="1" dirty="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115,8</a:t>
                      </a:r>
                      <a:endParaRPr lang="ru-RU" sz="1500" b="1" dirty="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38,3</a:t>
                      </a:r>
                      <a:endParaRPr lang="ru-RU" sz="1500" b="1" dirty="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801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/>
                        <a:t>в т.ч. получение</a:t>
                      </a:r>
                      <a:endParaRPr lang="ru-RU" sz="15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126,0</a:t>
                      </a:r>
                      <a:endParaRPr lang="ru-RU" sz="1500" b="1" dirty="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126,6</a:t>
                      </a:r>
                      <a:endParaRPr lang="ru-RU" sz="1500" b="1" dirty="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49,1</a:t>
                      </a:r>
                      <a:endParaRPr lang="ru-RU" sz="1500" b="1" dirty="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62357">
                <a:tc vMerge="1">
                  <a:txBody>
                    <a:bodyPr/>
                    <a:lstStyle/>
                    <a:p>
                      <a:endParaRPr lang="ru-RU" sz="1500" dirty="0">
                        <a:latin typeface="Times New Roman CYR" panose="02020603050405020304" pitchFamily="18" charset="0"/>
                        <a:cs typeface="Times New Roman CYR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/>
                        <a:t>погашение</a:t>
                      </a:r>
                      <a:endParaRPr lang="ru-RU" sz="15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10,8</a:t>
                      </a:r>
                      <a:endParaRPr lang="ru-RU" sz="1500" b="1" dirty="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10,8</a:t>
                      </a:r>
                      <a:endParaRPr lang="ru-RU" sz="1500" b="1" dirty="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10,8</a:t>
                      </a:r>
                      <a:endParaRPr lang="ru-RU" sz="1500" b="1" dirty="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62357">
                <a:tc vMerge="1">
                  <a:txBody>
                    <a:bodyPr/>
                    <a:lstStyle/>
                    <a:p>
                      <a:endParaRPr lang="ru-RU" sz="1500" dirty="0">
                        <a:latin typeface="Times New Roman CYR" panose="02020603050405020304" pitchFamily="18" charset="0"/>
                        <a:cs typeface="Times New Roman CYR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/>
                        <a:t>Изменение</a:t>
                      </a:r>
                      <a:r>
                        <a:rPr lang="ru-RU" sz="1500" baseline="0" dirty="0"/>
                        <a:t> остатков средств бюджета</a:t>
                      </a:r>
                      <a:endParaRPr lang="ru-RU" sz="15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0,0</a:t>
                      </a:r>
                      <a:endParaRPr lang="ru-RU" sz="1500" b="1" dirty="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/>
                        <a:t>0,0</a:t>
                      </a:r>
                      <a:endParaRPr lang="ru-RU" sz="1500" b="1" dirty="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/>
                        <a:t>0,0</a:t>
                      </a:r>
                      <a:endParaRPr lang="ru-RU" sz="1500" b="1" dirty="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80112">
                <a:tc vMerge="1">
                  <a:txBody>
                    <a:bodyPr/>
                    <a:lstStyle/>
                    <a:p>
                      <a:endParaRPr lang="ru-RU" sz="1500" dirty="0">
                        <a:latin typeface="Times New Roman CYR" panose="02020603050405020304" pitchFamily="18" charset="0"/>
                        <a:cs typeface="Times New Roman CYR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/>
                        <a:t>ВСЕГО (Дефицит)</a:t>
                      </a:r>
                      <a:endParaRPr lang="ru-RU" sz="15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115,2</a:t>
                      </a:r>
                      <a:endParaRPr lang="ru-RU" sz="1500" b="1" dirty="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115,8</a:t>
                      </a:r>
                      <a:endParaRPr lang="ru-RU" sz="1500" b="1" dirty="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38,3</a:t>
                      </a:r>
                      <a:endParaRPr lang="ru-RU" sz="1500" b="1" dirty="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028384" y="980728"/>
            <a:ext cx="8829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err="1" smtClean="0"/>
              <a:t>млн.рублей</a:t>
            </a:r>
            <a:endParaRPr lang="ru-RU" sz="1000" dirty="0"/>
          </a:p>
        </p:txBody>
      </p:sp>
      <p:pic>
        <p:nvPicPr>
          <p:cNvPr id="11" name="Picture 2" descr="C:\Users\Avakova\Desktop\для бюджета\89271774397041d95701928ec6ff51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509120"/>
            <a:ext cx="2199132" cy="22142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Avakova\Desktop\для бюджета\depositphotos_86585018-stock-photo-profit-growth-teamwor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509120"/>
            <a:ext cx="2952328" cy="22142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8555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3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Рисунок 3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Структура доходов бюджета Печенгского муниципального округа на 2025 год и на плановый период 2026-2027 годов</a:t>
            </a:r>
            <a:endParaRPr lang="ru-RU" sz="1600" dirty="0"/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086779014"/>
              </p:ext>
            </p:extLst>
          </p:nvPr>
        </p:nvGraphicFramePr>
        <p:xfrm>
          <a:off x="824364" y="3429000"/>
          <a:ext cx="7627255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195736" y="5315428"/>
            <a:ext cx="7920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chemeClr val="bg1"/>
                </a:solidFill>
              </a:rPr>
              <a:t>2 820,3</a:t>
            </a: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524297051"/>
              </p:ext>
            </p:extLst>
          </p:nvPr>
        </p:nvGraphicFramePr>
        <p:xfrm>
          <a:off x="851756" y="930981"/>
          <a:ext cx="7224464" cy="2880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662544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11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2" name="Рисунок 11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Прямоугольник 12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Структура доходов </a:t>
            </a:r>
            <a:r>
              <a:rPr lang="ru-RU" sz="1600" dirty="0"/>
              <a:t>бюджета Печенгского муниципального округа на </a:t>
            </a:r>
            <a:r>
              <a:rPr lang="ru-RU" sz="1600" dirty="0" smtClean="0"/>
              <a:t>2025год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543964036"/>
              </p:ext>
            </p:extLst>
          </p:nvPr>
        </p:nvGraphicFramePr>
        <p:xfrm>
          <a:off x="255248" y="1169884"/>
          <a:ext cx="4208740" cy="28275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271576471"/>
              </p:ext>
            </p:extLst>
          </p:nvPr>
        </p:nvGraphicFramePr>
        <p:xfrm>
          <a:off x="4594638" y="1336081"/>
          <a:ext cx="4279338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3673033831"/>
              </p:ext>
            </p:extLst>
          </p:nvPr>
        </p:nvGraphicFramePr>
        <p:xfrm>
          <a:off x="1631516" y="3861048"/>
          <a:ext cx="5804992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123728" y="2348880"/>
            <a:ext cx="7200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/>
              <a:t>754,8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024326" y="2334388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>
                <a:solidFill>
                  <a:schemeClr val="bg1"/>
                </a:solidFill>
              </a:rPr>
              <a:t>165,5</a:t>
            </a:r>
            <a:endParaRPr lang="ru-RU" sz="11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19422" y="1343095"/>
            <a:ext cx="57606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/>
              <a:t>12,1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609707" y="1203363"/>
            <a:ext cx="7799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/>
              <a:t>4,9</a:t>
            </a:r>
            <a:endParaRPr lang="ru-RU" sz="11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830995" y="1089079"/>
            <a:ext cx="7200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/>
              <a:t>3,8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56176" y="1169884"/>
            <a:ext cx="8640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/>
              <a:t>1,1</a:t>
            </a:r>
          </a:p>
          <a:p>
            <a:endParaRPr lang="ru-RU" sz="11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1499574" y="1134984"/>
            <a:ext cx="57606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/>
              <a:t>9,5</a:t>
            </a:r>
            <a:endParaRPr lang="ru-RU" sz="11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1787606" y="1254522"/>
            <a:ext cx="57606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/>
              <a:t>19,6</a:t>
            </a:r>
            <a:endParaRPr lang="ru-RU" sz="1100" b="1" dirty="0"/>
          </a:p>
        </p:txBody>
      </p:sp>
    </p:spTree>
    <p:extLst>
      <p:ext uri="{BB962C8B-B14F-4D97-AF65-F5344CB8AC3E}">
        <p14:creationId xmlns:p14="http://schemas.microsoft.com/office/powerpoint/2010/main" val="2635476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8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9" name="Рисунок 8" descr="O:\Авакова\ЭБ\Герб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Доходы бюджета Печенгского </a:t>
            </a:r>
            <a:r>
              <a:rPr lang="ru-RU" sz="1600" dirty="0"/>
              <a:t>муниципального округа на </a:t>
            </a:r>
            <a:r>
              <a:rPr lang="ru-RU" sz="1600" dirty="0" smtClean="0"/>
              <a:t>2025 </a:t>
            </a:r>
            <a:r>
              <a:rPr lang="ru-RU" sz="1600" dirty="0"/>
              <a:t>год и на плановый период </a:t>
            </a:r>
            <a:r>
              <a:rPr lang="ru-RU" sz="1600" dirty="0" smtClean="0"/>
              <a:t>2026-2027 </a:t>
            </a:r>
            <a:r>
              <a:rPr lang="ru-RU" sz="1600" dirty="0"/>
              <a:t>годов</a:t>
            </a:r>
          </a:p>
        </p:txBody>
      </p:sp>
      <p:graphicFrame>
        <p:nvGraphicFramePr>
          <p:cNvPr id="11" name="Объект 5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1099782870"/>
              </p:ext>
            </p:extLst>
          </p:nvPr>
        </p:nvGraphicFramePr>
        <p:xfrm>
          <a:off x="323528" y="1340768"/>
          <a:ext cx="8496943" cy="4737398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468052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9614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29614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22413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653316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</a:rPr>
                        <a:t>Наименование</a:t>
                      </a:r>
                      <a:endParaRPr lang="ru-RU" sz="13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solidFill>
                            <a:schemeClr val="tx1"/>
                          </a:solidFill>
                        </a:rPr>
                        <a:t>2025</a:t>
                      </a:r>
                      <a:r>
                        <a:rPr lang="ru-RU" sz="13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300" dirty="0" smtClean="0">
                          <a:solidFill>
                            <a:schemeClr val="tx1"/>
                          </a:solidFill>
                        </a:rPr>
                        <a:t>г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</a:rPr>
                        <a:t>. (план)</a:t>
                      </a:r>
                      <a:endParaRPr lang="ru-RU" sz="13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30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solidFill>
                            <a:schemeClr val="tx1"/>
                          </a:solidFill>
                        </a:rPr>
                        <a:t>2026 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</a:rPr>
                        <a:t>г. (план)</a:t>
                      </a:r>
                    </a:p>
                    <a:p>
                      <a:endParaRPr lang="ru-RU" sz="13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30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solidFill>
                            <a:schemeClr val="tx1"/>
                          </a:solidFill>
                        </a:rPr>
                        <a:t>2027 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</a:rPr>
                        <a:t>г. (план)</a:t>
                      </a:r>
                    </a:p>
                    <a:p>
                      <a:endParaRPr lang="ru-RU" sz="13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66328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Налоговые доходы</a:t>
                      </a:r>
                      <a:endParaRPr lang="ru-RU" sz="16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986,8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1 037,5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1 059,3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246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/>
                        <a:t>Налог на доходы физических лиц</a:t>
                      </a:r>
                      <a:endParaRPr lang="ru-RU" sz="13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754,8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784,9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785,9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92440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Налоги на товары (работы, услуги), реализуемые на территории Российской Федерации (доходы от уплаты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dirty="0" smtClean="0"/>
                        <a:t>акцизов)</a:t>
                      </a:r>
                      <a:endParaRPr lang="ru-RU" sz="13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19,6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20,4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27,4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827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/>
                        <a:t>Налог, взимаемый в связи с применением упрощенной системы налогообложения</a:t>
                      </a:r>
                      <a:endParaRPr lang="ru-RU" sz="1300" b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189,9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209,3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222,6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333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/>
                        <a:t>Налог, взимаемый в связи с применением патентной системы налогообложения</a:t>
                      </a:r>
                      <a:endParaRPr lang="ru-RU" sz="13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1,7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29745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Налог на имущество физических</a:t>
                      </a:r>
                      <a:r>
                        <a:rPr lang="ru-RU" sz="1300" baseline="0" dirty="0" smtClean="0"/>
                        <a:t> лиц</a:t>
                      </a:r>
                      <a:endParaRPr lang="ru-RU" sz="13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10,3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10,5</a:t>
                      </a:r>
                      <a:endParaRPr lang="ru-RU" sz="1300" b="0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10,7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29745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Земельный налог</a:t>
                      </a:r>
                      <a:endParaRPr lang="ru-RU" sz="13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29745">
                <a:tc>
                  <a:txBody>
                    <a:bodyPr/>
                    <a:lstStyle/>
                    <a:p>
                      <a:r>
                        <a:rPr lang="ru-RU" sz="1300" dirty="0"/>
                        <a:t>Государственная </a:t>
                      </a:r>
                      <a:r>
                        <a:rPr lang="ru-RU" sz="1300" dirty="0" smtClean="0"/>
                        <a:t>пошлина</a:t>
                      </a:r>
                      <a:endParaRPr lang="ru-RU" sz="13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9,5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9,6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9,7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64580"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/>
                        <a:t>ИТОГО </a:t>
                      </a:r>
                      <a:endParaRPr lang="ru-RU" sz="16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986,8</a:t>
                      </a:r>
                      <a:endParaRPr lang="ru-RU" sz="13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1 037,5</a:t>
                      </a:r>
                      <a:endParaRPr lang="ru-RU" sz="13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3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059,3</a:t>
                      </a:r>
                      <a:endParaRPr lang="ru-RU" sz="13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7981573" y="1103837"/>
            <a:ext cx="9549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err="1" smtClean="0"/>
              <a:t>млн.рублей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49606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2346104256"/>
              </p:ext>
            </p:extLst>
          </p:nvPr>
        </p:nvGraphicFramePr>
        <p:xfrm>
          <a:off x="427496" y="1700808"/>
          <a:ext cx="8289007" cy="4139649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432452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4016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29614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22817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766127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/>
                        <a:t>Наименование</a:t>
                      </a:r>
                      <a:endParaRPr lang="ru-RU" sz="13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2025 </a:t>
                      </a:r>
                      <a:r>
                        <a:rPr lang="ru-RU" sz="1300" dirty="0"/>
                        <a:t>г. (план)</a:t>
                      </a:r>
                      <a:endParaRPr lang="ru-RU" sz="13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3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/>
                        <a:t>2026 </a:t>
                      </a:r>
                      <a:r>
                        <a:rPr lang="ru-RU" sz="1300" dirty="0"/>
                        <a:t>г. (план)</a:t>
                      </a:r>
                    </a:p>
                    <a:p>
                      <a:endParaRPr lang="ru-RU" sz="13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3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/>
                        <a:t>2027 </a:t>
                      </a:r>
                      <a:r>
                        <a:rPr lang="ru-RU" sz="1300" dirty="0"/>
                        <a:t>г. (план)</a:t>
                      </a:r>
                    </a:p>
                    <a:p>
                      <a:endParaRPr lang="ru-RU" sz="13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30017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Неналоговые доходы</a:t>
                      </a:r>
                      <a:endParaRPr lang="ru-RU" sz="1600" dirty="0"/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04626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Доходы</a:t>
                      </a:r>
                      <a:r>
                        <a:rPr lang="ru-RU" sz="1300" baseline="0" dirty="0" smtClean="0"/>
                        <a:t> от использования имущества, находящегося в государственной и муниципальной собственности</a:t>
                      </a:r>
                      <a:endParaRPr lang="ru-RU" sz="13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165,5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165,5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165,5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/>
                        <a:t>Плата за негативное воздействие на окружающую среду</a:t>
                      </a:r>
                      <a:endParaRPr lang="ru-RU" sz="13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12,1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12,6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13,1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Доходы от компенсации затрат</a:t>
                      </a:r>
                      <a:r>
                        <a:rPr lang="ru-RU" sz="1300" baseline="0" dirty="0" smtClean="0"/>
                        <a:t> государства</a:t>
                      </a:r>
                      <a:endParaRPr lang="ru-RU" sz="13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4,9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4,9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4,7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78914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Доходы от продажи материальных и нематериальных активов</a:t>
                      </a:r>
                      <a:endParaRPr lang="ru-RU" sz="13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2,3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25208">
                <a:tc>
                  <a:txBody>
                    <a:bodyPr/>
                    <a:lstStyle/>
                    <a:p>
                      <a:pPr algn="l"/>
                      <a:r>
                        <a:rPr lang="ru-RU" sz="1300" dirty="0" smtClean="0"/>
                        <a:t>Штрафа,</a:t>
                      </a:r>
                      <a:r>
                        <a:rPr lang="ru-RU" sz="1300" baseline="0" dirty="0" smtClean="0"/>
                        <a:t> санкции, возмещение ущерба</a:t>
                      </a:r>
                      <a:endParaRPr lang="ru-RU" sz="13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1,1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1,1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1,1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74081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ИТОГО</a:t>
                      </a:r>
                      <a:endParaRPr lang="ru-RU" sz="1400" b="1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187,4</a:t>
                      </a:r>
                      <a:endParaRPr lang="ru-RU" sz="13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0" u="none" strike="noStrike" dirty="0" smtClean="0">
                          <a:effectLst/>
                          <a:latin typeface="Times New Roman"/>
                        </a:rPr>
                        <a:t>187,4</a:t>
                      </a:r>
                      <a:endParaRPr lang="ru-RU" sz="13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0" u="none" strike="noStrike" baseline="0" dirty="0" smtClean="0">
                          <a:effectLst/>
                          <a:latin typeface="Times New Roman"/>
                        </a:rPr>
                        <a:t>186,7</a:t>
                      </a:r>
                      <a:endParaRPr lang="ru-RU" sz="13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9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" name="Рисунок 9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Прямоугольник 10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Доходы бюджета Печенгского </a:t>
            </a:r>
            <a:r>
              <a:rPr lang="ru-RU" sz="1600" dirty="0"/>
              <a:t>муниципального округа на </a:t>
            </a:r>
            <a:r>
              <a:rPr lang="ru-RU" sz="1600" dirty="0" smtClean="0"/>
              <a:t>2025 </a:t>
            </a:r>
            <a:r>
              <a:rPr lang="ru-RU" sz="1600" dirty="0"/>
              <a:t>год и на плановый период </a:t>
            </a:r>
            <a:r>
              <a:rPr lang="ru-RU" sz="1600" dirty="0" smtClean="0"/>
              <a:t>2026-2027 </a:t>
            </a:r>
            <a:r>
              <a:rPr lang="ru-RU" sz="1600" dirty="0"/>
              <a:t>годов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884368" y="1391870"/>
            <a:ext cx="8843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err="1" smtClean="0"/>
              <a:t>млн.рублей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809816939"/>
      </p:ext>
    </p:extLst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5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1598464177"/>
              </p:ext>
            </p:extLst>
          </p:nvPr>
        </p:nvGraphicFramePr>
        <p:xfrm>
          <a:off x="389630" y="1556792"/>
          <a:ext cx="8364739" cy="3686526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431934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6929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34535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33075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638188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/>
                        <a:t>Наименование</a:t>
                      </a:r>
                      <a:endParaRPr lang="ru-RU" sz="13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2025 </a:t>
                      </a:r>
                      <a:r>
                        <a:rPr lang="ru-RU" sz="1300" dirty="0"/>
                        <a:t>г. (план)</a:t>
                      </a:r>
                      <a:endParaRPr lang="ru-RU" sz="13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/>
                        <a:t>2026 </a:t>
                      </a:r>
                      <a:r>
                        <a:rPr lang="ru-RU" sz="1300" dirty="0"/>
                        <a:t>г. (план)</a:t>
                      </a:r>
                      <a:endParaRPr lang="ru-RU" sz="13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/>
                        <a:t>2027 </a:t>
                      </a:r>
                      <a:r>
                        <a:rPr lang="ru-RU" sz="1300" dirty="0"/>
                        <a:t>г. (план)</a:t>
                      </a:r>
                      <a:endParaRPr lang="ru-RU" sz="13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73940"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latin typeface="+mn-lt"/>
                          <a:cs typeface="Arial" panose="020B0604020202020204" pitchFamily="34" charset="0"/>
                        </a:rPr>
                        <a:t>Безвозмездные поступления</a:t>
                      </a:r>
                      <a:endParaRPr lang="ru-RU" sz="16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3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3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3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4739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+mn-lt"/>
                        </a:rPr>
                        <a:t>Дотации муниципальным образованиям  на выравнивание бюджетной обеспеченности</a:t>
                      </a:r>
                      <a:endParaRPr lang="ru-RU" sz="1300" b="0" dirty="0" smtClean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347,1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321,5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113,9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03465">
                <a:tc>
                  <a:txBody>
                    <a:bodyPr/>
                    <a:lstStyle/>
                    <a:p>
                      <a:pPr algn="l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Субсидии бюджетам бюджетной системы</a:t>
                      </a:r>
                      <a:r>
                        <a:rPr lang="ru-RU" sz="1300" b="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 Российской Федерации (межбюджетные  субсидии)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1 232,3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1 118,3</a:t>
                      </a:r>
                      <a:endParaRPr lang="ru-RU" sz="13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303,7</a:t>
                      </a:r>
                      <a:endParaRPr lang="ru-RU" sz="13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00828"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Субвенции бюджетам бюджетной</a:t>
                      </a:r>
                      <a:r>
                        <a:rPr lang="ru-RU" sz="1300" b="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системы</a:t>
                      </a:r>
                      <a:r>
                        <a:rPr lang="ru-RU" sz="1300" b="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 Российской Федерации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1 159,8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effectLst/>
                          <a:latin typeface="Times New Roman"/>
                        </a:rPr>
                        <a:t>1 163,0</a:t>
                      </a:r>
                      <a:endParaRPr lang="ru-RU" sz="13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effectLst/>
                          <a:latin typeface="Times New Roman"/>
                        </a:rPr>
                        <a:t>1 165,3</a:t>
                      </a:r>
                      <a:endParaRPr lang="ru-RU" sz="13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65970">
                <a:tc>
                  <a:txBody>
                    <a:bodyPr/>
                    <a:lstStyle/>
                    <a:p>
                      <a:r>
                        <a:rPr lang="ru-RU" sz="1300" dirty="0"/>
                        <a:t>Иные и прочие межбюджетные</a:t>
                      </a:r>
                      <a:r>
                        <a:rPr lang="ru-RU" sz="1300" baseline="0" dirty="0"/>
                        <a:t> трансферты </a:t>
                      </a:r>
                      <a:endParaRPr lang="ru-RU" sz="13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81,1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79,7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79,7</a:t>
                      </a: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532240"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/>
                        <a:t>ИТОГО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/>
                        <a:t>2 820,3</a:t>
                      </a:r>
                      <a:endParaRPr lang="ru-RU" sz="13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/>
                        <a:t>2 682,5</a:t>
                      </a:r>
                      <a:endParaRPr lang="ru-RU" sz="13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1 662</a:t>
                      </a:r>
                      <a:r>
                        <a:rPr lang="ru-RU" sz="1300" b="1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,6</a:t>
                      </a:r>
                      <a:endParaRPr lang="ru-RU" sz="1300" b="1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9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" name="Рисунок 9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Прямоугольник 10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Доходы бюджета Печенгского </a:t>
            </a:r>
            <a:r>
              <a:rPr lang="ru-RU" sz="1600" dirty="0"/>
              <a:t>муниципального округа на </a:t>
            </a:r>
            <a:r>
              <a:rPr lang="ru-RU" sz="1600" dirty="0" smtClean="0"/>
              <a:t>2025 </a:t>
            </a:r>
            <a:r>
              <a:rPr lang="ru-RU" sz="1600" dirty="0"/>
              <a:t>год и на плановый период </a:t>
            </a:r>
            <a:r>
              <a:rPr lang="ru-RU" sz="1600" dirty="0" smtClean="0"/>
              <a:t>2026-2027 </a:t>
            </a:r>
            <a:r>
              <a:rPr lang="ru-RU" sz="1600" dirty="0"/>
              <a:t>годов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84368" y="1278061"/>
            <a:ext cx="88206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err="1" smtClean="0"/>
              <a:t>млн.рублей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178520528"/>
      </p:ext>
    </p:extLst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9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" name="Рисунок 9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Прямоугольник 10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Структура расходов бюджета </a:t>
            </a:r>
            <a:r>
              <a:rPr lang="ru-RU" sz="1600" dirty="0"/>
              <a:t>Печенгского муниципального округа на </a:t>
            </a:r>
            <a:r>
              <a:rPr lang="ru-RU" sz="1600" dirty="0" smtClean="0"/>
              <a:t>2025 год</a:t>
            </a:r>
            <a:endParaRPr lang="ru-RU" sz="1600" dirty="0"/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56439783"/>
              </p:ext>
            </p:extLst>
          </p:nvPr>
        </p:nvGraphicFramePr>
        <p:xfrm>
          <a:off x="-684584" y="1340768"/>
          <a:ext cx="9718386" cy="56903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428992" y="2714620"/>
            <a:ext cx="5851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10,9%</a:t>
            </a:r>
            <a:endParaRPr lang="ru-RU" sz="1200" b="1" dirty="0"/>
          </a:p>
        </p:txBody>
      </p:sp>
    </p:spTree>
    <p:extLst>
      <p:ext uri="{BB962C8B-B14F-4D97-AF65-F5344CB8AC3E}">
        <p14:creationId xmlns:p14="http://schemas.microsoft.com/office/powerpoint/2010/main" val="2921601992"/>
      </p:ext>
    </p:extLst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5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Рисунок 5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Расходы бюджета Печенгского муниципального округа </a:t>
            </a:r>
            <a:r>
              <a:rPr lang="ru-RU" sz="1600" dirty="0"/>
              <a:t>на </a:t>
            </a:r>
            <a:r>
              <a:rPr lang="ru-RU" sz="1600" dirty="0" smtClean="0"/>
              <a:t>2025 </a:t>
            </a:r>
            <a:r>
              <a:rPr lang="ru-RU" sz="1600" dirty="0"/>
              <a:t>год и на плановый период </a:t>
            </a:r>
            <a:r>
              <a:rPr lang="ru-RU" sz="1600" dirty="0" smtClean="0"/>
              <a:t>2026-2027 </a:t>
            </a:r>
            <a:r>
              <a:rPr lang="ru-RU" sz="1600" dirty="0"/>
              <a:t>годов</a:t>
            </a:r>
          </a:p>
        </p:txBody>
      </p:sp>
      <p:graphicFrame>
        <p:nvGraphicFramePr>
          <p:cNvPr id="7" name="Объект 4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687250008"/>
              </p:ext>
            </p:extLst>
          </p:nvPr>
        </p:nvGraphicFramePr>
        <p:xfrm>
          <a:off x="214282" y="1428736"/>
          <a:ext cx="8604448" cy="4991035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433712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20080"/>
                <a:gridCol w="720080"/>
                <a:gridCol w="93610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95495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/>
                        <a:t>Наименование</a:t>
                      </a:r>
                      <a:endParaRPr lang="ru-RU" sz="13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+mn-lt"/>
                          <a:cs typeface="Arial" panose="020B0604020202020204" pitchFamily="34" charset="0"/>
                        </a:rPr>
                        <a:t>Раздел</a:t>
                      </a:r>
                      <a:endParaRPr lang="ru-RU" sz="1300" b="1" dirty="0">
                        <a:solidFill>
                          <a:schemeClr val="bg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+mn-lt"/>
                          <a:cs typeface="Arial" panose="020B0604020202020204" pitchFamily="34" charset="0"/>
                        </a:rPr>
                        <a:t>Подраздел</a:t>
                      </a:r>
                      <a:endParaRPr lang="ru-RU" sz="1300" b="1" dirty="0">
                        <a:solidFill>
                          <a:schemeClr val="bg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/>
                        <a:t>2025 </a:t>
                      </a:r>
                      <a:r>
                        <a:rPr lang="ru-RU" sz="1300" dirty="0"/>
                        <a:t>г. (план)</a:t>
                      </a:r>
                      <a:endParaRPr lang="ru-RU" sz="13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/>
                        <a:t>2026 </a:t>
                      </a:r>
                      <a:r>
                        <a:rPr lang="ru-RU" sz="1300" dirty="0"/>
                        <a:t>г. (план</a:t>
                      </a:r>
                      <a:r>
                        <a:rPr lang="ru-RU" sz="1300" dirty="0" smtClean="0"/>
                        <a:t>)</a:t>
                      </a:r>
                      <a:endParaRPr lang="ru-RU" sz="1300" b="1" dirty="0">
                        <a:solidFill>
                          <a:srgbClr val="FFFF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/>
                        <a:t>2027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dirty="0" smtClean="0"/>
                        <a:t>г</a:t>
                      </a:r>
                      <a:r>
                        <a:rPr lang="ru-RU" sz="1300" dirty="0"/>
                        <a:t>. </a:t>
                      </a:r>
                      <a:r>
                        <a:rPr lang="ru-RU" sz="1300" dirty="0" smtClean="0"/>
                        <a:t>(план)</a:t>
                      </a:r>
                      <a:endParaRPr lang="ru-RU" sz="1300" b="1" dirty="0">
                        <a:solidFill>
                          <a:srgbClr val="FFFF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59362">
                <a:tc>
                  <a:txBody>
                    <a:bodyPr/>
                    <a:lstStyle/>
                    <a:p>
                      <a:r>
                        <a:rPr lang="ru-RU" sz="1300" b="1" dirty="0">
                          <a:latin typeface="+mn-lt"/>
                        </a:rPr>
                        <a:t>Общегосударственные вопросы</a:t>
                      </a:r>
                      <a:endParaRPr lang="ru-RU" sz="1300" b="1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446,3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432,3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409,1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59362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Функционирование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высшего должностного лица субъекта </a:t>
                      </a:r>
                      <a:endParaRPr lang="ru-RU" sz="1200" b="0" i="0" u="none" strike="noStrike" dirty="0" smtClean="0">
                        <a:effectLst/>
                        <a:latin typeface="+mn-lt"/>
                      </a:endParaRPr>
                    </a:p>
                    <a:p>
                      <a:pPr algn="l" fontAlgn="t"/>
                      <a:r>
                        <a:rPr lang="ru-RU" sz="1200" b="0" i="0" u="none" strike="noStrike" baseline="0" dirty="0" smtClean="0">
                          <a:effectLst/>
                          <a:latin typeface="+mn-lt"/>
                        </a:rPr>
                        <a:t>  Р</a:t>
                      </a:r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оссийской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Федерации и муниципального образования</a:t>
                      </a: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5,7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5,7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5,7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491017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Функционирование законодательных</a:t>
                      </a:r>
                      <a:r>
                        <a:rPr lang="ru-RU" sz="1200" b="0" i="0" u="none" strike="noStrike" baseline="0" dirty="0" smtClean="0">
                          <a:effectLst/>
                          <a:latin typeface="+mn-lt"/>
                        </a:rPr>
                        <a:t> (представительных) </a:t>
                      </a:r>
                    </a:p>
                    <a:p>
                      <a:pPr algn="l" fontAlgn="t"/>
                      <a:r>
                        <a:rPr lang="ru-RU" sz="1200" b="0" i="0" u="none" strike="noStrike" baseline="0" dirty="0" smtClean="0">
                          <a:effectLst/>
                          <a:latin typeface="+mn-lt"/>
                        </a:rPr>
                        <a:t>  органов государственной власти и представительных органов</a:t>
                      </a:r>
                    </a:p>
                    <a:p>
                      <a:pPr algn="l" fontAlgn="t"/>
                      <a:r>
                        <a:rPr lang="ru-RU" sz="1200" b="0" i="0" u="none" strike="noStrike" baseline="0" dirty="0" smtClean="0">
                          <a:effectLst/>
                          <a:latin typeface="+mn-lt"/>
                        </a:rPr>
                        <a:t>  муниципальных образований</a:t>
                      </a:r>
                      <a:endParaRPr lang="ru-RU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11,6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11,6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11,6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59362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Функционирование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Правительства Российской </a:t>
                      </a:r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Федерации,</a:t>
                      </a:r>
                      <a:r>
                        <a:rPr lang="ru-RU" sz="1200" b="0" i="0" u="none" strike="noStrike" baseline="0" dirty="0" smtClean="0">
                          <a:effectLst/>
                          <a:latin typeface="+mn-lt"/>
                        </a:rPr>
                        <a:t> </a:t>
                      </a:r>
                    </a:p>
                    <a:p>
                      <a:pPr algn="just" fontAlgn="t"/>
                      <a:r>
                        <a:rPr lang="ru-RU" sz="1200" b="0" i="0" u="none" strike="noStrike" baseline="0" dirty="0" smtClean="0">
                          <a:effectLst/>
                          <a:latin typeface="+mn-lt"/>
                        </a:rPr>
                        <a:t>  </a:t>
                      </a:r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высших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исполнительных органов государственной </a:t>
                      </a:r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власти</a:t>
                      </a:r>
                    </a:p>
                    <a:p>
                      <a:pPr algn="just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субъектов Российской Федерации, местных администраций</a:t>
                      </a: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167,2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167,3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167,3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10791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Судебная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система</a:t>
                      </a: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59362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Обеспечение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деятельности финансовых, налоговых и </a:t>
                      </a:r>
                      <a:endParaRPr lang="ru-RU" sz="1200" b="0" i="0" u="none" strike="noStrike" dirty="0" smtClean="0">
                        <a:effectLst/>
                        <a:latin typeface="+mn-lt"/>
                      </a:endParaRPr>
                    </a:p>
                    <a:p>
                      <a:pPr algn="l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таможенных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органов и органов финансового (</a:t>
                      </a:r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финансово-</a:t>
                      </a:r>
                    </a:p>
                    <a:p>
                      <a:pPr algn="l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бюджетного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) надзора</a:t>
                      </a: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8,3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8,2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8,3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05931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Обеспечение проведение выборов и референдумов</a:t>
                      </a:r>
                      <a:endParaRPr lang="ru-RU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8,2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05931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Резервные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фонды</a:t>
                      </a: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Другие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общегосударственные вопросы</a:t>
                      </a: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225,3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219,5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215,2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61568">
                <a:tc>
                  <a:txBody>
                    <a:bodyPr/>
                    <a:lstStyle/>
                    <a:p>
                      <a:r>
                        <a:rPr lang="ru-RU" sz="1300" b="1" dirty="0">
                          <a:latin typeface="+mn-lt"/>
                        </a:rPr>
                        <a:t>Национальная оборона</a:t>
                      </a:r>
                      <a:endParaRPr lang="ru-RU" sz="1300" b="1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61568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Мобилизационная и вневойсковая</a:t>
                      </a:r>
                      <a:r>
                        <a:rPr lang="ru-RU" sz="1200" b="0" i="0" u="none" strike="noStrike" baseline="0" dirty="0" smtClean="0">
                          <a:effectLst/>
                          <a:latin typeface="+mn-lt"/>
                        </a:rPr>
                        <a:t> подготовка</a:t>
                      </a:r>
                      <a:endParaRPr lang="ru-RU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2,7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</a:t>
                      </a:r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8003778" y="1124744"/>
            <a:ext cx="8640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err="1" smtClean="0"/>
              <a:t>млн.рублей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098708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5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Рисунок 5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Расходы бюджета Печенгского муниципального округа </a:t>
            </a:r>
            <a:r>
              <a:rPr lang="ru-RU" sz="1600" dirty="0"/>
              <a:t>на </a:t>
            </a:r>
            <a:r>
              <a:rPr lang="ru-RU" sz="1600" dirty="0" smtClean="0"/>
              <a:t>2025 </a:t>
            </a:r>
            <a:r>
              <a:rPr lang="ru-RU" sz="1600" dirty="0"/>
              <a:t>год и на плановый период </a:t>
            </a:r>
            <a:r>
              <a:rPr lang="ru-RU" sz="1600" dirty="0" smtClean="0"/>
              <a:t>2026-2027 </a:t>
            </a:r>
            <a:r>
              <a:rPr lang="ru-RU" sz="1600" dirty="0"/>
              <a:t>годов</a:t>
            </a:r>
          </a:p>
        </p:txBody>
      </p:sp>
      <p:graphicFrame>
        <p:nvGraphicFramePr>
          <p:cNvPr id="7" name="Объект 4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213637112"/>
              </p:ext>
            </p:extLst>
          </p:nvPr>
        </p:nvGraphicFramePr>
        <p:xfrm>
          <a:off x="242430" y="1340768"/>
          <a:ext cx="8604448" cy="4919375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433712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20080"/>
                <a:gridCol w="720080"/>
                <a:gridCol w="93610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95495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/>
                        <a:t>Наименование</a:t>
                      </a:r>
                      <a:endParaRPr lang="ru-RU" sz="13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+mn-lt"/>
                          <a:cs typeface="Arial" panose="020B0604020202020204" pitchFamily="34" charset="0"/>
                        </a:rPr>
                        <a:t>Раздел</a:t>
                      </a:r>
                      <a:endParaRPr lang="ru-RU" sz="1300" b="1" dirty="0">
                        <a:solidFill>
                          <a:schemeClr val="bg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+mn-lt"/>
                          <a:cs typeface="Arial" panose="020B0604020202020204" pitchFamily="34" charset="0"/>
                        </a:rPr>
                        <a:t>Подраздел</a:t>
                      </a:r>
                      <a:endParaRPr lang="ru-RU" sz="1300" b="1" dirty="0">
                        <a:solidFill>
                          <a:schemeClr val="bg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/>
                        <a:t>202</a:t>
                      </a:r>
                      <a:r>
                        <a:rPr lang="en-US" sz="1300" dirty="0" smtClean="0"/>
                        <a:t>5</a:t>
                      </a:r>
                      <a:r>
                        <a:rPr lang="ru-RU" sz="1300" dirty="0" smtClean="0"/>
                        <a:t> </a:t>
                      </a:r>
                      <a:r>
                        <a:rPr lang="ru-RU" sz="1300" dirty="0"/>
                        <a:t>г. (план)</a:t>
                      </a:r>
                      <a:endParaRPr lang="ru-RU" sz="13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/>
                        <a:t>202</a:t>
                      </a:r>
                      <a:r>
                        <a:rPr lang="en-US" sz="1300" dirty="0" smtClean="0"/>
                        <a:t>6</a:t>
                      </a:r>
                      <a:r>
                        <a:rPr lang="ru-RU" sz="1300" dirty="0" smtClean="0"/>
                        <a:t> </a:t>
                      </a:r>
                      <a:r>
                        <a:rPr lang="ru-RU" sz="1300" dirty="0"/>
                        <a:t>г. (план</a:t>
                      </a:r>
                      <a:r>
                        <a:rPr lang="ru-RU" sz="1300" dirty="0" smtClean="0"/>
                        <a:t>)</a:t>
                      </a:r>
                      <a:endParaRPr lang="ru-RU" sz="1300" b="1" dirty="0">
                        <a:solidFill>
                          <a:srgbClr val="FFFF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/>
                        <a:t>202</a:t>
                      </a:r>
                      <a:r>
                        <a:rPr lang="en-US" sz="1300" dirty="0" smtClean="0"/>
                        <a:t>7</a:t>
                      </a:r>
                      <a:r>
                        <a:rPr lang="ru-RU" sz="1300" dirty="0" smtClean="0"/>
                        <a:t> </a:t>
                      </a:r>
                      <a:r>
                        <a:rPr lang="ru-RU" sz="1300" dirty="0"/>
                        <a:t>г. </a:t>
                      </a:r>
                      <a:r>
                        <a:rPr lang="ru-RU" sz="1300" dirty="0" smtClean="0"/>
                        <a:t>(план)</a:t>
                      </a:r>
                      <a:endParaRPr lang="ru-RU" sz="1300" b="1" dirty="0">
                        <a:solidFill>
                          <a:srgbClr val="FFFF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593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latin typeface="+mn-lt"/>
                        </a:rPr>
                        <a:t>Национальная безопасность и правоохранительная</a:t>
                      </a:r>
                      <a:r>
                        <a:rPr lang="ru-RU" sz="1300" b="1" baseline="0" dirty="0" smtClean="0">
                          <a:latin typeface="+mn-lt"/>
                        </a:rPr>
                        <a:t> </a:t>
                      </a:r>
                      <a:r>
                        <a:rPr lang="ru-RU" sz="1300" b="1" dirty="0" smtClean="0">
                          <a:latin typeface="+mn-lt"/>
                        </a:rPr>
                        <a:t>деятельность</a:t>
                      </a:r>
                      <a:endParaRPr lang="ru-RU" sz="1300" b="1" dirty="0" smtClean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04408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Органы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юстиции</a:t>
                      </a: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Защита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населения и территории от чрезвычайных </a:t>
                      </a:r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ситуаций</a:t>
                      </a:r>
                    </a:p>
                    <a:p>
                      <a:pPr algn="just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природного и техногенного характера, </a:t>
                      </a:r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пожарная безопасность</a:t>
                      </a:r>
                      <a:endParaRPr lang="ru-RU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20,9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19,4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19,4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59362">
                <a:tc>
                  <a:txBody>
                    <a:bodyPr/>
                    <a:lstStyle/>
                    <a:p>
                      <a:r>
                        <a:rPr lang="ru-RU" sz="1300" b="1" dirty="0">
                          <a:latin typeface="+mn-lt"/>
                        </a:rPr>
                        <a:t>Национальная экономика</a:t>
                      </a:r>
                      <a:endParaRPr lang="ru-RU" sz="1300" b="1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147,1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136,5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73465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Общеэкономические вопросы</a:t>
                      </a:r>
                      <a:endParaRPr lang="ru-RU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2,5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1516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Сельское хозяйство и рыболовство</a:t>
                      </a: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2,7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2,7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2,7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28881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Дорожное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хозяйство (дорожные фонды)</a:t>
                      </a: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09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141,0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133,1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116,6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42593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Связь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и информатика</a:t>
                      </a: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56305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Другие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вопросы в области национальной экономики</a:t>
                      </a: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59362">
                <a:tc>
                  <a:txBody>
                    <a:bodyPr/>
                    <a:lstStyle/>
                    <a:p>
                      <a:r>
                        <a:rPr lang="ru-RU" sz="1300" b="1" dirty="0">
                          <a:latin typeface="+mn-lt"/>
                        </a:rPr>
                        <a:t>Жилищно-коммунальное хозяйство</a:t>
                      </a:r>
                      <a:endParaRPr lang="ru-RU" sz="1300" b="1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572,5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300,6</a:t>
                      </a: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70695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Жилищное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хозяйство</a:t>
                      </a: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209,5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40,2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19,5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84407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Коммунальное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хозяйство</a:t>
                      </a: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211,5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10,1</a:t>
                      </a: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84407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 Благоустройство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145,5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244,3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69,2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84407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 Другие </a:t>
                      </a:r>
                      <a:r>
                        <a:rPr lang="ru-RU" sz="1200" b="0" i="0" u="none" strike="noStrike" dirty="0">
                          <a:effectLst/>
                          <a:latin typeface="Times New Roman"/>
                        </a:rPr>
                        <a:t>вопросы в области жилищно-коммунального хозяйства</a:t>
                      </a: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8035838" y="1052736"/>
            <a:ext cx="87549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err="1" smtClean="0"/>
              <a:t>млн.рублей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269023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5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Рисунок 5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Расходы бюджета Печенгского муниципального округа </a:t>
            </a:r>
            <a:r>
              <a:rPr lang="ru-RU" sz="1600" dirty="0"/>
              <a:t>на </a:t>
            </a:r>
            <a:r>
              <a:rPr lang="ru-RU" sz="1600" dirty="0" smtClean="0"/>
              <a:t>2025 </a:t>
            </a:r>
            <a:r>
              <a:rPr lang="ru-RU" sz="1600" dirty="0"/>
              <a:t>год и на плановый период </a:t>
            </a:r>
            <a:r>
              <a:rPr lang="ru-RU" sz="1600" dirty="0" smtClean="0"/>
              <a:t>2026-2027 </a:t>
            </a:r>
            <a:r>
              <a:rPr lang="ru-RU" sz="1600" dirty="0"/>
              <a:t>годов</a:t>
            </a:r>
          </a:p>
        </p:txBody>
      </p:sp>
      <p:graphicFrame>
        <p:nvGraphicFramePr>
          <p:cNvPr id="7" name="Объект 4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4243052079"/>
              </p:ext>
            </p:extLst>
          </p:nvPr>
        </p:nvGraphicFramePr>
        <p:xfrm>
          <a:off x="269776" y="1196752"/>
          <a:ext cx="8604448" cy="5159090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433712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20080"/>
                <a:gridCol w="720080"/>
                <a:gridCol w="93610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95495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/>
                        <a:t>Наименование</a:t>
                      </a:r>
                      <a:endParaRPr lang="ru-RU" sz="13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+mn-lt"/>
                          <a:cs typeface="Arial" panose="020B0604020202020204" pitchFamily="34" charset="0"/>
                        </a:rPr>
                        <a:t>Раздел</a:t>
                      </a:r>
                      <a:endParaRPr lang="ru-RU" sz="1300" b="1" dirty="0">
                        <a:solidFill>
                          <a:schemeClr val="bg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+mn-lt"/>
                          <a:cs typeface="Arial" panose="020B0604020202020204" pitchFamily="34" charset="0"/>
                        </a:rPr>
                        <a:t>Подраздел</a:t>
                      </a:r>
                      <a:endParaRPr lang="ru-RU" sz="1300" b="1" dirty="0">
                        <a:solidFill>
                          <a:schemeClr val="bg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/>
                        <a:t>2025 </a:t>
                      </a:r>
                      <a:r>
                        <a:rPr lang="ru-RU" sz="1300" dirty="0"/>
                        <a:t>г. (план)</a:t>
                      </a:r>
                      <a:endParaRPr lang="ru-RU" sz="13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/>
                        <a:t>2026 </a:t>
                      </a:r>
                      <a:r>
                        <a:rPr lang="ru-RU" sz="1300" dirty="0"/>
                        <a:t>г. (план</a:t>
                      </a:r>
                      <a:r>
                        <a:rPr lang="ru-RU" sz="1300" dirty="0" smtClean="0"/>
                        <a:t>)</a:t>
                      </a:r>
                      <a:endParaRPr lang="ru-RU" sz="1300" b="1" dirty="0">
                        <a:solidFill>
                          <a:srgbClr val="FFFF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/>
                        <a:t>2027 </a:t>
                      </a:r>
                      <a:r>
                        <a:rPr lang="ru-RU" sz="1300" dirty="0"/>
                        <a:t>г. </a:t>
                      </a:r>
                      <a:r>
                        <a:rPr lang="ru-RU" sz="1300" dirty="0" smtClean="0"/>
                        <a:t>(план)</a:t>
                      </a:r>
                      <a:endParaRPr lang="ru-RU" sz="1300" b="1" dirty="0">
                        <a:solidFill>
                          <a:srgbClr val="FFFF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3916">
                <a:tc>
                  <a:txBody>
                    <a:bodyPr/>
                    <a:lstStyle/>
                    <a:p>
                      <a:r>
                        <a:rPr lang="ru-RU" sz="1300" b="1" dirty="0">
                          <a:latin typeface="+mn-lt"/>
                        </a:rPr>
                        <a:t>Охрана окружающей среды</a:t>
                      </a:r>
                      <a:endParaRPr lang="ru-RU" sz="1300" b="1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0" u="none" strike="noStrike" dirty="0" smtClean="0">
                          <a:effectLst/>
                          <a:latin typeface="+mn-lt"/>
                        </a:rPr>
                        <a:t>  </a:t>
                      </a:r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Охрана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объектов растительного и животного мира и </a:t>
                      </a:r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среды</a:t>
                      </a:r>
                    </a:p>
                    <a:p>
                      <a:pPr algn="just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их обитания</a:t>
                      </a: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13,6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44795">
                <a:tc>
                  <a:txBody>
                    <a:bodyPr/>
                    <a:lstStyle/>
                    <a:p>
                      <a:r>
                        <a:rPr lang="ru-RU" sz="1300" b="1" dirty="0">
                          <a:latin typeface="+mn-lt"/>
                        </a:rPr>
                        <a:t>Образование</a:t>
                      </a:r>
                      <a:endParaRPr lang="ru-RU" sz="1300" b="1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2 458,8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2 617,4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1 805,5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Дошкольное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образование</a:t>
                      </a: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1 179,1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1 415,7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677,8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Общее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образование</a:t>
                      </a: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960,5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863,0</a:t>
                      </a: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840,5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29736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Дополнительное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образование детей</a:t>
                      </a: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201,5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213,8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185,1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43448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Молодёжная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политика</a:t>
                      </a: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21,4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16,7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14,8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57160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Другие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вопросы в области образования</a:t>
                      </a: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09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96,3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108,2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87,3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59362">
                <a:tc>
                  <a:txBody>
                    <a:bodyPr/>
                    <a:lstStyle/>
                    <a:p>
                      <a:r>
                        <a:rPr lang="ru-RU" sz="1300" b="1" dirty="0">
                          <a:latin typeface="+mn-lt"/>
                        </a:rPr>
                        <a:t>Культура</a:t>
                      </a:r>
                      <a:r>
                        <a:rPr lang="ru-RU" sz="1300" b="1" baseline="0" dirty="0">
                          <a:latin typeface="+mn-lt"/>
                        </a:rPr>
                        <a:t> и кинематография</a:t>
                      </a:r>
                      <a:endParaRPr lang="ru-RU" sz="1300" b="1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181,2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177,7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7155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Культура</a:t>
                      </a:r>
                      <a:endParaRPr lang="ru-RU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181,2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177,7</a:t>
                      </a: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150,8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59362">
                <a:tc>
                  <a:txBody>
                    <a:bodyPr/>
                    <a:lstStyle/>
                    <a:p>
                      <a:r>
                        <a:rPr lang="ru-RU" sz="1300" b="1" dirty="0">
                          <a:latin typeface="+mn-lt"/>
                        </a:rPr>
                        <a:t>Социальная</a:t>
                      </a:r>
                      <a:r>
                        <a:rPr lang="ru-RU" sz="1300" b="1" baseline="0" dirty="0">
                          <a:latin typeface="+mn-lt"/>
                        </a:rPr>
                        <a:t> политика</a:t>
                      </a:r>
                      <a:endParaRPr lang="ru-RU" sz="1300" b="1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139,7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85940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Пенсионное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обеспечение</a:t>
                      </a: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6,5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6,5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6,5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Социальное 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обеспечение населения</a:t>
                      </a: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27,4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27,8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28,2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Охрана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семьи и детства</a:t>
                      </a: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89,7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93,6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Другие </a:t>
                      </a:r>
                      <a:r>
                        <a:rPr lang="ru-RU" sz="1200" b="0" i="0" u="none" strike="noStrike" dirty="0">
                          <a:effectLst/>
                          <a:latin typeface="+mn-lt"/>
                        </a:rPr>
                        <a:t>вопросы в области социальной политики</a:t>
                      </a: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11,8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11,8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11,8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8028384" y="913813"/>
            <a:ext cx="94750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err="1" smtClean="0"/>
              <a:t>млн.рублей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422455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5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Рисунок 5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Расходы бюджета Печенгского муниципального округа </a:t>
            </a:r>
            <a:r>
              <a:rPr lang="ru-RU" sz="1600" dirty="0"/>
              <a:t>на </a:t>
            </a:r>
            <a:r>
              <a:rPr lang="ru-RU" sz="1600" dirty="0" smtClean="0"/>
              <a:t>2025 </a:t>
            </a:r>
            <a:r>
              <a:rPr lang="ru-RU" sz="1600" dirty="0"/>
              <a:t>год и на плановый период </a:t>
            </a:r>
            <a:r>
              <a:rPr lang="ru-RU" sz="1600" dirty="0" smtClean="0"/>
              <a:t>2026-2027 </a:t>
            </a:r>
            <a:r>
              <a:rPr lang="ru-RU" sz="1600" dirty="0"/>
              <a:t>годов</a:t>
            </a:r>
          </a:p>
        </p:txBody>
      </p:sp>
      <p:graphicFrame>
        <p:nvGraphicFramePr>
          <p:cNvPr id="7" name="Объект 4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1721319421"/>
              </p:ext>
            </p:extLst>
          </p:nvPr>
        </p:nvGraphicFramePr>
        <p:xfrm>
          <a:off x="269776" y="1556792"/>
          <a:ext cx="8604448" cy="3913330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433712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20080"/>
                <a:gridCol w="720080"/>
                <a:gridCol w="93610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95495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/>
                        <a:t>Наименование</a:t>
                      </a:r>
                      <a:endParaRPr lang="ru-RU" sz="13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+mn-lt"/>
                          <a:cs typeface="Arial" panose="020B0604020202020204" pitchFamily="34" charset="0"/>
                        </a:rPr>
                        <a:t>Раздел</a:t>
                      </a:r>
                      <a:endParaRPr lang="ru-RU" sz="1300" b="1" dirty="0">
                        <a:solidFill>
                          <a:schemeClr val="bg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+mn-lt"/>
                          <a:cs typeface="Arial" panose="020B0604020202020204" pitchFamily="34" charset="0"/>
                        </a:rPr>
                        <a:t>Подраздел</a:t>
                      </a:r>
                      <a:endParaRPr lang="ru-RU" sz="1300" b="1" dirty="0">
                        <a:solidFill>
                          <a:schemeClr val="bg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/>
                        <a:t>2025 </a:t>
                      </a:r>
                      <a:r>
                        <a:rPr lang="ru-RU" sz="1300" dirty="0"/>
                        <a:t>г. (план)</a:t>
                      </a:r>
                      <a:endParaRPr lang="ru-RU" sz="13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/>
                        <a:t>2026 </a:t>
                      </a:r>
                      <a:r>
                        <a:rPr lang="ru-RU" sz="1300" dirty="0"/>
                        <a:t>г. (план</a:t>
                      </a:r>
                      <a:r>
                        <a:rPr lang="ru-RU" sz="1300" dirty="0" smtClean="0"/>
                        <a:t>)</a:t>
                      </a:r>
                      <a:endParaRPr lang="ru-RU" sz="1300" b="1" dirty="0">
                        <a:solidFill>
                          <a:srgbClr val="FFFF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/>
                        <a:t>2027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dirty="0" smtClean="0"/>
                        <a:t>г</a:t>
                      </a:r>
                      <a:r>
                        <a:rPr lang="ru-RU" sz="1300" dirty="0"/>
                        <a:t>. </a:t>
                      </a:r>
                      <a:r>
                        <a:rPr lang="ru-RU" sz="1300" dirty="0" smtClean="0"/>
                        <a:t>(план)</a:t>
                      </a:r>
                      <a:endParaRPr lang="ru-RU" sz="1300" b="1" dirty="0">
                        <a:solidFill>
                          <a:srgbClr val="FFFF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82466">
                <a:tc>
                  <a:txBody>
                    <a:bodyPr/>
                    <a:lstStyle/>
                    <a:p>
                      <a:r>
                        <a:rPr lang="ru-RU" sz="1300" b="1" dirty="0">
                          <a:latin typeface="+mn-lt"/>
                        </a:rPr>
                        <a:t>Физическая культура и спорт</a:t>
                      </a:r>
                      <a:endParaRPr lang="ru-RU" sz="1300" b="1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116,3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126,2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37614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baseline="0" dirty="0" smtClean="0">
                          <a:effectLst/>
                          <a:latin typeface="+mn-lt"/>
                        </a:rPr>
                        <a:t>  Физическая культура</a:t>
                      </a:r>
                      <a:endParaRPr lang="ru-RU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92,4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98,3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79,2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34296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latin typeface="+mn-lt"/>
                          <a:cs typeface="Arial" panose="020B0604020202020204" pitchFamily="34" charset="0"/>
                        </a:rPr>
                        <a:t>Массовый спорт</a:t>
                      </a:r>
                      <a:endParaRPr lang="ru-RU" sz="12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3,5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64814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latin typeface="+mn-lt"/>
                          <a:cs typeface="Arial" panose="020B0604020202020204" pitchFamily="34" charset="0"/>
                        </a:rPr>
                        <a:t>Спорт высших достижений</a:t>
                      </a:r>
                      <a:endParaRPr lang="ru-RU" sz="12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20,4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24,9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19,1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64814">
                <a:tc>
                  <a:txBody>
                    <a:bodyPr/>
                    <a:lstStyle/>
                    <a:p>
                      <a:r>
                        <a:rPr lang="ru-RU" sz="1300" b="1" dirty="0">
                          <a:latin typeface="+mn-lt"/>
                        </a:rPr>
                        <a:t>Средства</a:t>
                      </a:r>
                      <a:r>
                        <a:rPr lang="ru-RU" sz="1300" b="1" baseline="0" dirty="0">
                          <a:latin typeface="+mn-lt"/>
                        </a:rPr>
                        <a:t> массовой информации</a:t>
                      </a:r>
                      <a:endParaRPr lang="ru-RU" sz="1300" b="1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0" i="0" u="none" strike="noStrike" dirty="0" smtClean="0">
                          <a:effectLst/>
                          <a:latin typeface="+mn-lt"/>
                        </a:rPr>
                        <a:t>  Периодическая печать и издательства</a:t>
                      </a:r>
                      <a:endParaRPr lang="ru-RU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11,5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11,5</a:t>
                      </a: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11,5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68622">
                <a:tc>
                  <a:txBody>
                    <a:bodyPr/>
                    <a:lstStyle/>
                    <a:p>
                      <a:pPr marL="0" marR="0" indent="0" algn="just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i="0" u="none" strike="noStrike" dirty="0" smtClean="0">
                          <a:effectLst/>
                          <a:latin typeface="+mn-lt"/>
                        </a:rPr>
                        <a:t>  </a:t>
                      </a:r>
                      <a:r>
                        <a:rPr lang="ru-RU" sz="1300" b="1" dirty="0" smtClean="0">
                          <a:latin typeface="+mn-lt"/>
                        </a:rPr>
                        <a:t>Обслуживание государственного</a:t>
                      </a:r>
                      <a:r>
                        <a:rPr lang="ru-RU" sz="1300" b="1" baseline="0" dirty="0" smtClean="0">
                          <a:latin typeface="+mn-lt"/>
                        </a:rPr>
                        <a:t> и муниципального долга</a:t>
                      </a:r>
                      <a:endParaRPr lang="ru-RU" sz="130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83870">
                <a:tc>
                  <a:txBody>
                    <a:bodyPr/>
                    <a:lstStyle/>
                    <a:p>
                      <a:pPr marL="0" marR="0" indent="0" algn="just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+mn-lt"/>
                        </a:rPr>
                        <a:t>  Обслуживание государственного</a:t>
                      </a:r>
                      <a:r>
                        <a:rPr lang="ru-RU" sz="1200" baseline="0" dirty="0" smtClean="0">
                          <a:latin typeface="+mn-lt"/>
                        </a:rPr>
                        <a:t>  (муниципального) внутреннего </a:t>
                      </a:r>
                    </a:p>
                    <a:p>
                      <a:pPr marL="0" marR="0" indent="0" algn="just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aseline="0" dirty="0" smtClean="0">
                          <a:latin typeface="+mn-lt"/>
                        </a:rPr>
                        <a:t>  долга</a:t>
                      </a:r>
                      <a:endParaRPr lang="ru-RU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514418">
                <a:tc gridSpan="3">
                  <a:txBody>
                    <a:bodyPr/>
                    <a:lstStyle/>
                    <a:p>
                      <a:pPr algn="l"/>
                      <a:r>
                        <a:rPr lang="ru-RU" sz="1300" b="1" dirty="0"/>
                        <a:t>ИТОГО</a:t>
                      </a:r>
                      <a:endParaRPr lang="ru-RU" sz="13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4 109,6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3 981,6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2 872,9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8028384" y="1298955"/>
            <a:ext cx="94750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err="1" smtClean="0"/>
              <a:t>млн.рублей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587822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3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Рисунок 3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Муниципальные программы Печенгского </a:t>
            </a:r>
            <a:r>
              <a:rPr lang="ru-RU" sz="1600" dirty="0"/>
              <a:t>муниципального </a:t>
            </a:r>
            <a:r>
              <a:rPr lang="ru-RU" sz="1600" dirty="0" smtClean="0"/>
              <a:t>округа</a:t>
            </a:r>
            <a:endParaRPr lang="ru-RU" sz="1600" dirty="0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32264954"/>
              </p:ext>
            </p:extLst>
          </p:nvPr>
        </p:nvGraphicFramePr>
        <p:xfrm>
          <a:off x="611560" y="2420888"/>
          <a:ext cx="7824266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070336615"/>
              </p:ext>
            </p:extLst>
          </p:nvPr>
        </p:nvGraphicFramePr>
        <p:xfrm>
          <a:off x="1259632" y="1124744"/>
          <a:ext cx="6408712" cy="1440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1026" name="Picture 2" descr="C:\Users\Avakova\Desktop\для бюджета\EhV3AoiXcAAPerh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493489"/>
            <a:ext cx="1008112" cy="7109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vakova\Desktop\для бюджета\WWUSPlL_8ps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7840" y="2400100"/>
            <a:ext cx="610183" cy="6101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vakova\Desktop\для бюджета\zmAJlhV1z4rz1-aSjl_SPEtfuyY-1920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60232" y="5493489"/>
            <a:ext cx="956720" cy="6699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vakova\Desktop\для бюджета\dbb24f4f0b24fa21b29ed17b27e5fea1614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0866" y="5733256"/>
            <a:ext cx="1322200" cy="9463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1260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6800611"/>
              </p:ext>
            </p:extLst>
          </p:nvPr>
        </p:nvGraphicFramePr>
        <p:xfrm>
          <a:off x="265096" y="1340769"/>
          <a:ext cx="8451391" cy="466000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460594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8524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24672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21348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678962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/>
                        <a:t>Наименование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2025 </a:t>
                      </a:r>
                      <a:r>
                        <a:rPr lang="ru-RU" sz="1500" dirty="0"/>
                        <a:t>г. </a:t>
                      </a:r>
                      <a:endParaRPr lang="ru-RU" sz="1500" dirty="0" smtClean="0"/>
                    </a:p>
                    <a:p>
                      <a:pPr algn="ctr"/>
                      <a:r>
                        <a:rPr lang="ru-RU" sz="1500" dirty="0" smtClean="0"/>
                        <a:t>(</a:t>
                      </a:r>
                      <a:r>
                        <a:rPr lang="ru-RU" sz="1500" dirty="0"/>
                        <a:t>план)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2026 </a:t>
                      </a:r>
                      <a:r>
                        <a:rPr lang="ru-RU" sz="1500" dirty="0"/>
                        <a:t>г. (план)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2027 </a:t>
                      </a:r>
                      <a:r>
                        <a:rPr lang="ru-RU" sz="1500" dirty="0"/>
                        <a:t>г. (план)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62141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/>
                        <a:t>Муниципальная программа «Образование»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2 370,0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2 537,6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1 737,0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80343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/>
                        <a:t>Муниципальная программа «Обеспечение социальной стабильности»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101,4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105,3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108,2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74520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/>
                        <a:t>Муниципальная программа «Культура»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287,3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289,9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247,7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7138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 программа «Обеспечение</a:t>
                      </a:r>
                      <a:r>
                        <a:rPr lang="ru-RU" sz="1400" baseline="0" dirty="0" smtClean="0"/>
                        <a:t> общественного порядка и безопасности населения</a:t>
                      </a:r>
                      <a:r>
                        <a:rPr lang="ru-RU" sz="1400" dirty="0" smtClean="0"/>
                        <a:t>»</a:t>
                      </a:r>
                      <a:endParaRPr lang="ru-RU" sz="1400" b="1" dirty="0" smtClean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27,5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22,4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22,4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700256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/>
                        <a:t>Муниципальная программа «Экономический потенциал»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3,0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792389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/>
                        <a:t>Муниципальная программа  «Комфортная среда проживания»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390,5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277,6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91,1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9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" name="Рисунок 9" descr="O:\Авакова\ЭБ\Герб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Прямоугольник 10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Сведения о расходах  бюджета на реализацию муниципальных программ Печенгского </a:t>
            </a:r>
            <a:r>
              <a:rPr lang="ru-RU" sz="1400" dirty="0"/>
              <a:t>муниципального округа на </a:t>
            </a:r>
            <a:r>
              <a:rPr lang="ru-RU" sz="1400" dirty="0" smtClean="0"/>
              <a:t>2025 </a:t>
            </a:r>
            <a:r>
              <a:rPr lang="ru-RU" sz="1400" dirty="0"/>
              <a:t>год и на плановый период </a:t>
            </a:r>
            <a:r>
              <a:rPr lang="ru-RU" sz="1400" dirty="0" smtClean="0"/>
              <a:t>2026-2027 </a:t>
            </a:r>
            <a:r>
              <a:rPr lang="ru-RU" sz="1400" dirty="0"/>
              <a:t>годов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12360" y="1053049"/>
            <a:ext cx="9361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err="1" smtClean="0"/>
              <a:t>млн.рублей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288324162"/>
      </p:ext>
    </p:extLst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1076555"/>
              </p:ext>
            </p:extLst>
          </p:nvPr>
        </p:nvGraphicFramePr>
        <p:xfrm>
          <a:off x="285720" y="1500174"/>
          <a:ext cx="8568951" cy="5134759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48010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7345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26406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23036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/>
                        <a:t>Наименование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2025 </a:t>
                      </a:r>
                      <a:r>
                        <a:rPr lang="ru-RU" sz="1500" dirty="0"/>
                        <a:t>г. (план)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2026 </a:t>
                      </a:r>
                      <a:r>
                        <a:rPr lang="ru-RU" sz="1500" dirty="0"/>
                        <a:t>г. (план)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2027 </a:t>
                      </a:r>
                      <a:r>
                        <a:rPr lang="ru-RU" sz="1500" dirty="0"/>
                        <a:t>г. (план)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36104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/>
                        <a:t>Муниципальная программа «Муниципальное управление и гражданское общество»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290,6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283,2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283,6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/>
                        <a:t>Муниципальная программа «Молодежная политика</a:t>
                      </a:r>
                      <a:r>
                        <a:rPr lang="ru-RU" sz="1400" baseline="0" dirty="0" smtClean="0"/>
                        <a:t> и взаимодействие с общественными организациями в </a:t>
                      </a:r>
                      <a:r>
                        <a:rPr lang="ru-RU" sz="1400" baseline="0" dirty="0" err="1" smtClean="0"/>
                        <a:t>Печенгском</a:t>
                      </a:r>
                      <a:r>
                        <a:rPr lang="ru-RU" sz="1400" baseline="0" dirty="0" smtClean="0"/>
                        <a:t> муниципальном округе»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21,4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16,7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14,8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030303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/>
                        <a:t>Муниципальная программа «Физическая культура и спорт»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96,3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101,7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80,7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864096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/>
                        <a:t>Муниципальная программа «Муниципальные финансы»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69,6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69,5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69,5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864096">
                <a:tc>
                  <a:txBody>
                    <a:bodyPr/>
                    <a:lstStyle/>
                    <a:p>
                      <a:pPr algn="just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«Укрепление общественного здоровья в </a:t>
                      </a:r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Печенгском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муниципальном округе»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9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" name="Рисунок 9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Прямоугольник 10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Сведения о расходах  бюджета на реализацию муниципальных программ Печенгского </a:t>
            </a:r>
            <a:r>
              <a:rPr lang="ru-RU" sz="1400" dirty="0"/>
              <a:t>муниципального округа на </a:t>
            </a:r>
            <a:r>
              <a:rPr lang="ru-RU" sz="1400" dirty="0" smtClean="0"/>
              <a:t>2025 </a:t>
            </a:r>
            <a:r>
              <a:rPr lang="ru-RU" sz="1400" dirty="0"/>
              <a:t>год и на плановый период </a:t>
            </a:r>
            <a:r>
              <a:rPr lang="ru-RU" sz="1400" dirty="0" smtClean="0"/>
              <a:t>2026-2027 </a:t>
            </a:r>
            <a:r>
              <a:rPr lang="ru-RU" sz="1400" dirty="0"/>
              <a:t>годов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039985" y="1266093"/>
            <a:ext cx="909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err="1" smtClean="0"/>
              <a:t>млн.рублей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983299450"/>
      </p:ext>
    </p:extLst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3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Рисунок 3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Сведения о расходах  бюджета на реализацию муниципальных программ Печенгского </a:t>
            </a:r>
            <a:r>
              <a:rPr lang="ru-RU" sz="1400" dirty="0"/>
              <a:t>муниципального округа на </a:t>
            </a:r>
            <a:r>
              <a:rPr lang="ru-RU" sz="1400" dirty="0" smtClean="0"/>
              <a:t>2025 </a:t>
            </a:r>
            <a:r>
              <a:rPr lang="ru-RU" sz="1400" dirty="0"/>
              <a:t>год и на плановый период </a:t>
            </a:r>
            <a:r>
              <a:rPr lang="ru-RU" sz="1400" dirty="0" smtClean="0"/>
              <a:t>2026-2027 </a:t>
            </a:r>
            <a:r>
              <a:rPr lang="ru-RU" sz="1400" dirty="0"/>
              <a:t>годов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3350646"/>
              </p:ext>
            </p:extLst>
          </p:nvPr>
        </p:nvGraphicFramePr>
        <p:xfrm>
          <a:off x="323528" y="1268761"/>
          <a:ext cx="8487853" cy="316391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493053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8650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25210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21871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782882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/>
                        <a:t>Наименование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2025 </a:t>
                      </a:r>
                      <a:r>
                        <a:rPr lang="ru-RU" sz="1500" dirty="0"/>
                        <a:t>г. (план)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2026 </a:t>
                      </a:r>
                      <a:r>
                        <a:rPr lang="ru-RU" sz="1500" dirty="0"/>
                        <a:t>г. (план)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2027 </a:t>
                      </a:r>
                      <a:r>
                        <a:rPr lang="ru-RU" sz="1500" dirty="0"/>
                        <a:t>г. (план)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01294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/>
                        <a:t>Муниципальная программа «Энергосбережение и повышение </a:t>
                      </a:r>
                      <a:r>
                        <a:rPr lang="ru-RU" sz="1400" dirty="0" err="1" smtClean="0"/>
                        <a:t>энергоэффективности</a:t>
                      </a:r>
                      <a:r>
                        <a:rPr lang="ru-RU" sz="1400" dirty="0" smtClean="0"/>
                        <a:t>»</a:t>
                      </a:r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0,2</a:t>
                      </a:r>
                      <a:endParaRPr lang="ru-RU" sz="1400" b="1" kern="12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0,2</a:t>
                      </a:r>
                      <a:endParaRPr lang="ru-RU" sz="1400" b="1" kern="12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0,2</a:t>
                      </a:r>
                      <a:endParaRPr lang="ru-RU" sz="1400" b="1" kern="12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23923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 программа «Транспортная система»</a:t>
                      </a:r>
                      <a:endParaRPr lang="ru-RU" sz="14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138,8</a:t>
                      </a:r>
                      <a:endParaRPr lang="ru-RU" sz="1400" b="1" kern="12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133,1</a:t>
                      </a:r>
                      <a:endParaRPr lang="ru-RU" sz="1400" b="1" kern="12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116,5</a:t>
                      </a:r>
                      <a:endParaRPr lang="ru-RU" sz="1400" b="1" kern="12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55811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/>
                        <a:t>Муниципальная программа «Муниципальное</a:t>
                      </a:r>
                      <a:r>
                        <a:rPr lang="ru-RU" sz="1400" baseline="0" dirty="0" smtClean="0"/>
                        <a:t> имущество и земельные ресурсы</a:t>
                      </a:r>
                      <a:r>
                        <a:rPr lang="ru-RU" sz="1400" dirty="0" smtClean="0"/>
                        <a:t>»</a:t>
                      </a:r>
                      <a:endParaRPr lang="ru-RU" sz="14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265,0</a:t>
                      </a:r>
                      <a:endParaRPr lang="ru-RU" sz="1400" b="1" kern="12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104,1</a:t>
                      </a:r>
                      <a:endParaRPr lang="ru-RU" sz="1400" b="1" kern="12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1" kern="12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79,7</a:t>
                      </a:r>
                      <a:endParaRPr lang="ru-RU" sz="1400" b="1" kern="12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3654999"/>
              </p:ext>
            </p:extLst>
          </p:nvPr>
        </p:nvGraphicFramePr>
        <p:xfrm>
          <a:off x="323527" y="5301208"/>
          <a:ext cx="8496945" cy="936104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493039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11341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28314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169987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936104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Всего расходов по муниципальным</a:t>
                      </a:r>
                      <a:r>
                        <a:rPr lang="ru-RU" sz="1800" baseline="0" dirty="0"/>
                        <a:t> программам:</a:t>
                      </a:r>
                      <a:endParaRPr lang="ru-RU" sz="18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4 061,6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3 941,9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2 852,0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020429" y="986671"/>
            <a:ext cx="93322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err="1" smtClean="0"/>
              <a:t>млн.рублей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104397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Овал 18"/>
          <p:cNvSpPr/>
          <p:nvPr/>
        </p:nvSpPr>
        <p:spPr>
          <a:xfrm>
            <a:off x="92231" y="4603307"/>
            <a:ext cx="2283180" cy="2208839"/>
          </a:xfrm>
          <a:prstGeom prst="ellipse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1714480" y="5435320"/>
            <a:ext cx="1584176" cy="1422680"/>
          </a:xfrm>
          <a:prstGeom prst="ellipse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вал 30"/>
          <p:cNvSpPr/>
          <p:nvPr/>
        </p:nvSpPr>
        <p:spPr>
          <a:xfrm>
            <a:off x="4687796" y="5707726"/>
            <a:ext cx="1274069" cy="1150274"/>
          </a:xfrm>
          <a:prstGeom prst="ellipse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1576668" y="984662"/>
            <a:ext cx="1651539" cy="1609936"/>
          </a:xfrm>
          <a:prstGeom prst="ellipse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TextBox 26"/>
          <p:cNvSpPr txBox="1"/>
          <p:nvPr/>
        </p:nvSpPr>
        <p:spPr>
          <a:xfrm>
            <a:off x="1714480" y="5643578"/>
            <a:ext cx="15716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i="1" dirty="0" smtClean="0"/>
              <a:t>ЭКОНОМИЧЕСКИЙ</a:t>
            </a:r>
          </a:p>
          <a:p>
            <a:pPr algn="ctr"/>
            <a:r>
              <a:rPr lang="ru-RU" sz="1000" b="1" i="1" dirty="0" smtClean="0"/>
              <a:t> ПОТЕНЦИАЛ</a:t>
            </a:r>
            <a:endParaRPr lang="ru-RU" sz="1000" b="1" i="1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7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8" name="Рисунок 7" descr="O:\Авакова\ЭБ\Герб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Муниципальные программы Печенгского </a:t>
            </a:r>
            <a:r>
              <a:rPr lang="ru-RU" sz="1600" dirty="0"/>
              <a:t>муниципального округа на </a:t>
            </a:r>
            <a:r>
              <a:rPr lang="ru-RU" sz="1600" dirty="0" smtClean="0"/>
              <a:t>2025 </a:t>
            </a:r>
            <a:r>
              <a:rPr lang="ru-RU" sz="1600" dirty="0"/>
              <a:t>год и на плановый период </a:t>
            </a:r>
            <a:r>
              <a:rPr lang="ru-RU" sz="1600" dirty="0" smtClean="0"/>
              <a:t>2026-2027 </a:t>
            </a:r>
            <a:r>
              <a:rPr lang="ru-RU" sz="1600" dirty="0"/>
              <a:t>годов</a:t>
            </a:r>
          </a:p>
        </p:txBody>
      </p:sp>
      <p:sp>
        <p:nvSpPr>
          <p:cNvPr id="4" name="Овал 3"/>
          <p:cNvSpPr/>
          <p:nvPr/>
        </p:nvSpPr>
        <p:spPr>
          <a:xfrm>
            <a:off x="323529" y="984662"/>
            <a:ext cx="1296144" cy="1278763"/>
          </a:xfrm>
          <a:prstGeom prst="ellipse">
            <a:avLst/>
          </a:prstGeom>
          <a:solidFill>
            <a:schemeClr val="bg1">
              <a:lumMod val="95000"/>
            </a:schemeClr>
          </a:solidFill>
          <a:ln w="0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00" dirty="0"/>
          </a:p>
        </p:txBody>
      </p:sp>
      <p:sp>
        <p:nvSpPr>
          <p:cNvPr id="11" name="Овал 10"/>
          <p:cNvSpPr/>
          <p:nvPr/>
        </p:nvSpPr>
        <p:spPr>
          <a:xfrm>
            <a:off x="7104667" y="1996420"/>
            <a:ext cx="1877036" cy="1657492"/>
          </a:xfrm>
          <a:prstGeom prst="ellipse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val="2610713140"/>
              </p:ext>
            </p:extLst>
          </p:nvPr>
        </p:nvGraphicFramePr>
        <p:xfrm>
          <a:off x="4489934" y="2884323"/>
          <a:ext cx="3394434" cy="29261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4" name="Овал 13"/>
          <p:cNvSpPr/>
          <p:nvPr/>
        </p:nvSpPr>
        <p:spPr>
          <a:xfrm>
            <a:off x="3176322" y="5261801"/>
            <a:ext cx="1368152" cy="129776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5087128" y="1065801"/>
            <a:ext cx="1954858" cy="1861238"/>
          </a:xfrm>
          <a:prstGeom prst="ellipse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6355389" y="5464269"/>
            <a:ext cx="1457376" cy="1359375"/>
          </a:xfrm>
          <a:prstGeom prst="ellipse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2918369" y="938712"/>
            <a:ext cx="1379490" cy="1244651"/>
          </a:xfrm>
          <a:prstGeom prst="ellipse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500034" y="1142984"/>
            <a:ext cx="11538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i="1" dirty="0" smtClean="0"/>
              <a:t> КУЛЬТУРА </a:t>
            </a:r>
            <a:endParaRPr lang="ru-RU" sz="1000" b="1" i="1" dirty="0"/>
          </a:p>
        </p:txBody>
      </p:sp>
      <p:pic>
        <p:nvPicPr>
          <p:cNvPr id="2053" name="Picture 5" descr="C:\Users\Avakova\Desktop\для бюджета\i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10" y="1612055"/>
            <a:ext cx="582665" cy="509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1711077" y="1070046"/>
            <a:ext cx="130790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i="1" dirty="0" smtClean="0"/>
              <a:t>ОБЕСПЕЧЕНИЕ СОЦИАЛЬНОЙ СТАБИЛЬНОСТИ</a:t>
            </a:r>
            <a:endParaRPr lang="ru-RU" sz="1000" b="1" i="1" dirty="0"/>
          </a:p>
        </p:txBody>
      </p:sp>
      <p:sp>
        <p:nvSpPr>
          <p:cNvPr id="25" name="TextBox 24"/>
          <p:cNvSpPr txBox="1"/>
          <p:nvPr/>
        </p:nvSpPr>
        <p:spPr>
          <a:xfrm>
            <a:off x="5298234" y="1528020"/>
            <a:ext cx="17112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i="1" dirty="0" smtClean="0"/>
              <a:t>ОБРАЗОВАНИЕ</a:t>
            </a:r>
            <a:endParaRPr lang="ru-RU" sz="1000" b="1" i="1" dirty="0"/>
          </a:p>
        </p:txBody>
      </p:sp>
      <p:sp>
        <p:nvSpPr>
          <p:cNvPr id="26" name="TextBox 25"/>
          <p:cNvSpPr txBox="1"/>
          <p:nvPr/>
        </p:nvSpPr>
        <p:spPr>
          <a:xfrm>
            <a:off x="7046175" y="2175554"/>
            <a:ext cx="19471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i="1" dirty="0" smtClean="0"/>
              <a:t>ОБЕСПЕЧЕНИЕ ОБЩЕСТВЕННОГО ПОРЯДКА </a:t>
            </a:r>
          </a:p>
          <a:p>
            <a:pPr algn="ctr"/>
            <a:r>
              <a:rPr lang="ru-RU" sz="1000" b="1" i="1" dirty="0" smtClean="0"/>
              <a:t>И БЕЗОПАСНОСТИ </a:t>
            </a:r>
          </a:p>
          <a:p>
            <a:pPr algn="ctr"/>
            <a:r>
              <a:rPr lang="ru-RU" sz="1000" b="1" i="1" dirty="0" smtClean="0"/>
              <a:t>НАСЕЛЕНИЯ</a:t>
            </a:r>
            <a:endParaRPr lang="ru-RU" sz="1000" b="1" i="1" dirty="0"/>
          </a:p>
        </p:txBody>
      </p:sp>
      <p:sp>
        <p:nvSpPr>
          <p:cNvPr id="28" name="TextBox 27"/>
          <p:cNvSpPr txBox="1"/>
          <p:nvPr/>
        </p:nvSpPr>
        <p:spPr>
          <a:xfrm>
            <a:off x="4561411" y="6126374"/>
            <a:ext cx="15268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i="1" dirty="0" smtClean="0"/>
              <a:t>КОМФОРТНАЯ </a:t>
            </a:r>
          </a:p>
          <a:p>
            <a:pPr algn="ctr"/>
            <a:r>
              <a:rPr lang="ru-RU" sz="1000" b="1" i="1" dirty="0" smtClean="0"/>
              <a:t>СРЕДА ПРОЖИВАНИЯ</a:t>
            </a:r>
            <a:endParaRPr lang="ru-RU" sz="1000" b="1" i="1" dirty="0"/>
          </a:p>
        </p:txBody>
      </p:sp>
      <p:sp>
        <p:nvSpPr>
          <p:cNvPr id="29" name="TextBox 28"/>
          <p:cNvSpPr txBox="1"/>
          <p:nvPr/>
        </p:nvSpPr>
        <p:spPr>
          <a:xfrm>
            <a:off x="3214678" y="5429264"/>
            <a:ext cx="12926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i="1" dirty="0" smtClean="0"/>
              <a:t>ТРАНСПОРТНАЯ СИСТЕМА</a:t>
            </a:r>
            <a:endParaRPr lang="ru-RU" sz="1000" b="1" i="1" dirty="0"/>
          </a:p>
        </p:txBody>
      </p:sp>
      <p:sp>
        <p:nvSpPr>
          <p:cNvPr id="32" name="Овал 31"/>
          <p:cNvSpPr/>
          <p:nvPr/>
        </p:nvSpPr>
        <p:spPr>
          <a:xfrm>
            <a:off x="7685558" y="4125034"/>
            <a:ext cx="1315597" cy="1375668"/>
          </a:xfrm>
          <a:prstGeom prst="ellipse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 flipV="1">
            <a:off x="3802025" y="2150054"/>
            <a:ext cx="1323926" cy="1206938"/>
          </a:xfrm>
          <a:prstGeom prst="line">
            <a:avLst/>
          </a:prstGeom>
          <a:ln w="190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7643834" y="4714884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b="1" i="1" dirty="0" smtClean="0"/>
              <a:t>МУНИЦИПАЛЬНОЕ УПРАВЛЕНИЕ И ГРАЖДАНСКОЕ ОБЩЕСТВО</a:t>
            </a:r>
            <a:endParaRPr lang="ru-RU" sz="900" b="1" i="1" dirty="0"/>
          </a:p>
        </p:txBody>
      </p:sp>
      <p:sp>
        <p:nvSpPr>
          <p:cNvPr id="39" name="TextBox 38"/>
          <p:cNvSpPr txBox="1"/>
          <p:nvPr/>
        </p:nvSpPr>
        <p:spPr>
          <a:xfrm>
            <a:off x="2857488" y="1142984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i="1" dirty="0" smtClean="0"/>
              <a:t>МОЛОДЕЖНАЯ ПОЛИТИКА</a:t>
            </a:r>
            <a:endParaRPr lang="ru-RU" sz="1000" b="1" i="1" dirty="0"/>
          </a:p>
        </p:txBody>
      </p:sp>
      <p:sp>
        <p:nvSpPr>
          <p:cNvPr id="41" name="TextBox 40"/>
          <p:cNvSpPr txBox="1"/>
          <p:nvPr/>
        </p:nvSpPr>
        <p:spPr>
          <a:xfrm>
            <a:off x="6286512" y="5643578"/>
            <a:ext cx="15035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i="1" dirty="0" smtClean="0"/>
              <a:t>ФИЗИЧЕСКАЯ КУЛЬТУРА И СПОРТ</a:t>
            </a:r>
            <a:endParaRPr lang="ru-RU" sz="1000" b="1" i="1" dirty="0"/>
          </a:p>
        </p:txBody>
      </p:sp>
      <p:sp>
        <p:nvSpPr>
          <p:cNvPr id="42" name="Овал 41"/>
          <p:cNvSpPr/>
          <p:nvPr/>
        </p:nvSpPr>
        <p:spPr>
          <a:xfrm>
            <a:off x="3554" y="2263425"/>
            <a:ext cx="1980220" cy="1821694"/>
          </a:xfrm>
          <a:prstGeom prst="ellipse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530964" y="3540029"/>
            <a:ext cx="1389221" cy="1344106"/>
          </a:xfrm>
          <a:prstGeom prst="ellipse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0" name="Прямая соединительная линия 49"/>
          <p:cNvCxnSpPr/>
          <p:nvPr/>
        </p:nvCxnSpPr>
        <p:spPr>
          <a:xfrm>
            <a:off x="1270170" y="2219404"/>
            <a:ext cx="3497620" cy="1569636"/>
          </a:xfrm>
          <a:prstGeom prst="line">
            <a:avLst/>
          </a:prstGeom>
          <a:ln w="190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500034" y="4286256"/>
            <a:ext cx="1340892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b="1" i="1" dirty="0" smtClean="0"/>
              <a:t>МУНИЦИПАЛЬНЫЕ</a:t>
            </a:r>
            <a:r>
              <a:rPr lang="ru-RU" sz="1000" b="1" i="1" dirty="0" smtClean="0"/>
              <a:t> </a:t>
            </a:r>
            <a:r>
              <a:rPr lang="ru-RU" sz="900" b="1" i="1" dirty="0" smtClean="0"/>
              <a:t>ФИНАНСЫ</a:t>
            </a:r>
            <a:endParaRPr lang="ru-RU" sz="1000" b="1" i="1" dirty="0"/>
          </a:p>
        </p:txBody>
      </p:sp>
      <p:sp>
        <p:nvSpPr>
          <p:cNvPr id="45" name="TextBox 44"/>
          <p:cNvSpPr txBox="1"/>
          <p:nvPr/>
        </p:nvSpPr>
        <p:spPr>
          <a:xfrm>
            <a:off x="229559" y="2532171"/>
            <a:ext cx="160752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i="1" dirty="0" smtClean="0"/>
              <a:t>ЭНЕРГОСБЕРЕЖЕНИЕ</a:t>
            </a:r>
          </a:p>
          <a:p>
            <a:pPr algn="ctr"/>
            <a:r>
              <a:rPr lang="ru-RU" sz="1000" b="1" i="1" dirty="0" smtClean="0"/>
              <a:t> И ПОВЫШЕНИЕ ЭНЕРГОЭФФЕКТИВНОСТИ</a:t>
            </a:r>
            <a:endParaRPr lang="ru-RU" sz="1000" b="1" i="1" dirty="0"/>
          </a:p>
        </p:txBody>
      </p:sp>
      <p:sp>
        <p:nvSpPr>
          <p:cNvPr id="48" name="TextBox 47"/>
          <p:cNvSpPr txBox="1"/>
          <p:nvPr/>
        </p:nvSpPr>
        <p:spPr>
          <a:xfrm>
            <a:off x="357158" y="5000636"/>
            <a:ext cx="170625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i="1" dirty="0" smtClean="0"/>
              <a:t>МУНИЦИПАЛЬНОЕ ИМУЩЕСТВО И ЗЕМЕЛЬНЫЕ РЕСУРСЫ</a:t>
            </a:r>
            <a:endParaRPr lang="ru-RU" sz="1000" b="1" i="1" dirty="0"/>
          </a:p>
        </p:txBody>
      </p:sp>
      <p:cxnSp>
        <p:nvCxnSpPr>
          <p:cNvPr id="2048" name="Прямая соединительная линия 2047"/>
          <p:cNvCxnSpPr>
            <a:stCxn id="10" idx="5"/>
          </p:cNvCxnSpPr>
          <p:nvPr/>
        </p:nvCxnSpPr>
        <p:spPr>
          <a:xfrm>
            <a:off x="2986345" y="2358828"/>
            <a:ext cx="1993248" cy="1152535"/>
          </a:xfrm>
          <a:prstGeom prst="line">
            <a:avLst/>
          </a:prstGeom>
          <a:ln w="190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56" name="Прямая соединительная линия 2055"/>
          <p:cNvCxnSpPr/>
          <p:nvPr/>
        </p:nvCxnSpPr>
        <p:spPr>
          <a:xfrm>
            <a:off x="1942598" y="4183416"/>
            <a:ext cx="2677570" cy="18600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8" name="Прямая соединительная линия 2057"/>
          <p:cNvCxnSpPr>
            <a:stCxn id="42" idx="6"/>
          </p:cNvCxnSpPr>
          <p:nvPr/>
        </p:nvCxnSpPr>
        <p:spPr>
          <a:xfrm>
            <a:off x="1983774" y="3174272"/>
            <a:ext cx="2680152" cy="87379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63" name="Прямая соединительная линия 2062"/>
          <p:cNvCxnSpPr>
            <a:stCxn id="16" idx="4"/>
          </p:cNvCxnSpPr>
          <p:nvPr/>
        </p:nvCxnSpPr>
        <p:spPr>
          <a:xfrm flipH="1">
            <a:off x="5872573" y="2927039"/>
            <a:ext cx="191984" cy="198779"/>
          </a:xfrm>
          <a:prstGeom prst="line">
            <a:avLst/>
          </a:prstGeom>
          <a:ln w="190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65" name="Прямая соединительная линия 2064"/>
          <p:cNvCxnSpPr/>
          <p:nvPr/>
        </p:nvCxnSpPr>
        <p:spPr>
          <a:xfrm flipV="1">
            <a:off x="7041986" y="3356992"/>
            <a:ext cx="266318" cy="15005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7" name="Прямая соединительная линия 2066"/>
          <p:cNvCxnSpPr/>
          <p:nvPr/>
        </p:nvCxnSpPr>
        <p:spPr>
          <a:xfrm flipV="1">
            <a:off x="2123728" y="4710417"/>
            <a:ext cx="2540198" cy="30275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0" name="Прямая соединительная линия 2069"/>
          <p:cNvCxnSpPr/>
          <p:nvPr/>
        </p:nvCxnSpPr>
        <p:spPr>
          <a:xfrm flipV="1">
            <a:off x="2918369" y="4861796"/>
            <a:ext cx="1745557" cy="63824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2" name="Прямая соединительная линия 2071"/>
          <p:cNvCxnSpPr/>
          <p:nvPr/>
        </p:nvCxnSpPr>
        <p:spPr>
          <a:xfrm flipV="1">
            <a:off x="4463988" y="5180916"/>
            <a:ext cx="438832" cy="41592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5" name="Прямая соединительная линия 2074"/>
          <p:cNvCxnSpPr/>
          <p:nvPr/>
        </p:nvCxnSpPr>
        <p:spPr>
          <a:xfrm flipV="1">
            <a:off x="5453542" y="5596837"/>
            <a:ext cx="40748" cy="11088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1" name="Прямая соединительная линия 2080"/>
          <p:cNvCxnSpPr/>
          <p:nvPr/>
        </p:nvCxnSpPr>
        <p:spPr>
          <a:xfrm>
            <a:off x="7380312" y="4603307"/>
            <a:ext cx="288984" cy="9395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5" name="Прямая соединительная линия 2084"/>
          <p:cNvCxnSpPr/>
          <p:nvPr/>
        </p:nvCxnSpPr>
        <p:spPr>
          <a:xfrm>
            <a:off x="6804248" y="5421178"/>
            <a:ext cx="72008" cy="7885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Avakova\Desktop\для бюджета\0e674559ae42fda6b60ab3673749f7d8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015" y="1789630"/>
            <a:ext cx="816232" cy="782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vakova\Desktop\для бюджета\белый-человек-3d-рядом-с-кучей-золотых-монеток-28504539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109" y="3794154"/>
            <a:ext cx="602998" cy="521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vakova\Desktop\для бюджета\22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34" y="5643578"/>
            <a:ext cx="779904" cy="782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vakova\Desktop\для бюджета\EwWZE7tWUAAiF_n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8135" y="6019231"/>
            <a:ext cx="540337" cy="54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vakova\Desktop\для бюджета\c5a9d017b789535c490e58488e10b1595d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7446" y="1871444"/>
            <a:ext cx="734107" cy="5260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vakova\Desktop\для бюджета\222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6523" y="5811783"/>
            <a:ext cx="543423" cy="379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Avakova\Desktop\для бюджета\тр.налог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4177" y="6031389"/>
            <a:ext cx="573837" cy="413500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Avakova\Desktop\для бюджета\белый-портфель-парня-d-положения-и-владения-показывая-большие-пальцы-151910172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70" y="6013310"/>
            <a:ext cx="571504" cy="645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Avakova\Desktop\для бюджета\55555.jp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9654" y="2809170"/>
            <a:ext cx="536250" cy="602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17626" y="1347044"/>
            <a:ext cx="6696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i="1" dirty="0" smtClean="0"/>
              <a:t>7,0 %</a:t>
            </a:r>
            <a:endParaRPr lang="ru-RU" sz="1100" b="1" i="1" dirty="0"/>
          </a:p>
        </p:txBody>
      </p:sp>
      <p:sp>
        <p:nvSpPr>
          <p:cNvPr id="12" name="TextBox 11"/>
          <p:cNvSpPr txBox="1"/>
          <p:nvPr/>
        </p:nvSpPr>
        <p:spPr>
          <a:xfrm>
            <a:off x="2180847" y="1540199"/>
            <a:ext cx="76998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i="1" dirty="0" smtClean="0"/>
              <a:t>2,4 %</a:t>
            </a:r>
            <a:endParaRPr lang="ru-RU" sz="1100" b="1" i="1" dirty="0"/>
          </a:p>
        </p:txBody>
      </p:sp>
      <p:sp>
        <p:nvSpPr>
          <p:cNvPr id="21" name="TextBox 20"/>
          <p:cNvSpPr txBox="1"/>
          <p:nvPr/>
        </p:nvSpPr>
        <p:spPr>
          <a:xfrm>
            <a:off x="3563686" y="1528020"/>
            <a:ext cx="65579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i="1" dirty="0" smtClean="0"/>
              <a:t>0,5 %</a:t>
            </a:r>
            <a:endParaRPr lang="ru-RU" sz="1100" b="1" i="1" dirty="0"/>
          </a:p>
        </p:txBody>
      </p:sp>
      <p:sp>
        <p:nvSpPr>
          <p:cNvPr id="37" name="TextBox 36"/>
          <p:cNvSpPr txBox="1"/>
          <p:nvPr/>
        </p:nvSpPr>
        <p:spPr>
          <a:xfrm>
            <a:off x="5452927" y="1801809"/>
            <a:ext cx="128777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i="1" dirty="0" smtClean="0"/>
              <a:t>57,7 %</a:t>
            </a:r>
            <a:endParaRPr lang="ru-RU" sz="1100" b="1" i="1" dirty="0"/>
          </a:p>
        </p:txBody>
      </p:sp>
      <p:sp>
        <p:nvSpPr>
          <p:cNvPr id="47" name="TextBox 46"/>
          <p:cNvSpPr txBox="1"/>
          <p:nvPr/>
        </p:nvSpPr>
        <p:spPr>
          <a:xfrm>
            <a:off x="7370859" y="2809170"/>
            <a:ext cx="64889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i="1" dirty="0" smtClean="0"/>
              <a:t>0,7 %</a:t>
            </a:r>
            <a:endParaRPr lang="ru-RU" sz="1100" b="1" i="1" dirty="0"/>
          </a:p>
        </p:txBody>
      </p:sp>
      <p:sp>
        <p:nvSpPr>
          <p:cNvPr id="49" name="TextBox 48"/>
          <p:cNvSpPr txBox="1"/>
          <p:nvPr/>
        </p:nvSpPr>
        <p:spPr>
          <a:xfrm>
            <a:off x="8286776" y="4357694"/>
            <a:ext cx="668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i="1" dirty="0" smtClean="0"/>
              <a:t>7,1 %</a:t>
            </a:r>
            <a:endParaRPr lang="ru-RU" sz="1100" b="1" i="1" dirty="0"/>
          </a:p>
        </p:txBody>
      </p:sp>
      <p:sp>
        <p:nvSpPr>
          <p:cNvPr id="52" name="TextBox 51"/>
          <p:cNvSpPr txBox="1"/>
          <p:nvPr/>
        </p:nvSpPr>
        <p:spPr>
          <a:xfrm>
            <a:off x="6574538" y="6087119"/>
            <a:ext cx="62131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i="1" dirty="0" smtClean="0"/>
              <a:t>2,3 %</a:t>
            </a:r>
            <a:endParaRPr lang="ru-RU" sz="1100" b="1" i="1" dirty="0"/>
          </a:p>
        </p:txBody>
      </p:sp>
      <p:sp>
        <p:nvSpPr>
          <p:cNvPr id="1024" name="TextBox 1023"/>
          <p:cNvSpPr txBox="1"/>
          <p:nvPr/>
        </p:nvSpPr>
        <p:spPr>
          <a:xfrm>
            <a:off x="5125951" y="6467534"/>
            <a:ext cx="6539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i="1" dirty="0" smtClean="0"/>
              <a:t>9,5 %</a:t>
            </a:r>
            <a:endParaRPr lang="ru-RU" sz="1100" b="1" i="1" dirty="0"/>
          </a:p>
        </p:txBody>
      </p:sp>
      <p:sp>
        <p:nvSpPr>
          <p:cNvPr id="1025" name="TextBox 1024"/>
          <p:cNvSpPr txBox="1"/>
          <p:nvPr/>
        </p:nvSpPr>
        <p:spPr>
          <a:xfrm>
            <a:off x="3608114" y="5801964"/>
            <a:ext cx="72391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i="1" dirty="0" smtClean="0"/>
              <a:t>3,4 %</a:t>
            </a:r>
            <a:endParaRPr lang="ru-RU" sz="1100" b="1" i="1" dirty="0"/>
          </a:p>
        </p:txBody>
      </p:sp>
      <p:sp>
        <p:nvSpPr>
          <p:cNvPr id="1038" name="TextBox 1037"/>
          <p:cNvSpPr txBox="1"/>
          <p:nvPr/>
        </p:nvSpPr>
        <p:spPr>
          <a:xfrm>
            <a:off x="1285852" y="5643578"/>
            <a:ext cx="53204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i="1" dirty="0" smtClean="0"/>
              <a:t>6,4 %</a:t>
            </a:r>
          </a:p>
        </p:txBody>
      </p:sp>
      <p:sp>
        <p:nvSpPr>
          <p:cNvPr id="1042" name="TextBox 1041"/>
          <p:cNvSpPr txBox="1"/>
          <p:nvPr/>
        </p:nvSpPr>
        <p:spPr>
          <a:xfrm>
            <a:off x="2571736" y="6000768"/>
            <a:ext cx="6429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i="1" dirty="0" smtClean="0"/>
              <a:t>0,1 %</a:t>
            </a:r>
            <a:endParaRPr lang="ru-RU" sz="1100" b="1" i="1" dirty="0"/>
          </a:p>
        </p:txBody>
      </p:sp>
      <p:sp>
        <p:nvSpPr>
          <p:cNvPr id="1043" name="TextBox 1042"/>
          <p:cNvSpPr txBox="1"/>
          <p:nvPr/>
        </p:nvSpPr>
        <p:spPr>
          <a:xfrm>
            <a:off x="1263923" y="3950472"/>
            <a:ext cx="60819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i="1" dirty="0" smtClean="0"/>
              <a:t>1,7 %</a:t>
            </a:r>
            <a:endParaRPr lang="ru-RU" sz="1100" b="1" i="1" dirty="0"/>
          </a:p>
        </p:txBody>
      </p:sp>
      <p:sp>
        <p:nvSpPr>
          <p:cNvPr id="1044" name="TextBox 1043"/>
          <p:cNvSpPr txBox="1"/>
          <p:nvPr/>
        </p:nvSpPr>
        <p:spPr>
          <a:xfrm>
            <a:off x="912499" y="3113994"/>
            <a:ext cx="69812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i="1" dirty="0" smtClean="0"/>
              <a:t>0,004 %</a:t>
            </a:r>
            <a:endParaRPr lang="ru-RU" sz="1100" b="1" i="1" dirty="0"/>
          </a:p>
        </p:txBody>
      </p:sp>
      <p:pic>
        <p:nvPicPr>
          <p:cNvPr id="3" name="Picture 3" descr="C:\Users\Avakova\Desktop\для бюджета\EhYuF34WsAUb_40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3071810"/>
            <a:ext cx="535580" cy="49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6" descr="C:\Users\Avakova\Desktop\для бюджета\man-push.jp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40" y="1500174"/>
            <a:ext cx="472375" cy="47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:\работа\бюджет для граждан\для бюджета\imgonline-com-ua-mirror-l5xsltoij7fye5o.jpg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7858148" y="4357694"/>
            <a:ext cx="500066" cy="3750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92716977"/>
      </p:ext>
    </p:extLst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Овал 17"/>
          <p:cNvSpPr/>
          <p:nvPr/>
        </p:nvSpPr>
        <p:spPr>
          <a:xfrm>
            <a:off x="2303748" y="1269897"/>
            <a:ext cx="1296144" cy="682589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7020272" y="1052738"/>
            <a:ext cx="1415554" cy="857634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4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Рисунок 4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/>
              <a:t>Муниципальная </a:t>
            </a:r>
            <a:r>
              <a:rPr lang="ru-RU" sz="1400" dirty="0" smtClean="0"/>
              <a:t>программа </a:t>
            </a:r>
            <a:r>
              <a:rPr lang="ru-RU" sz="1400" b="1" dirty="0" smtClean="0"/>
              <a:t>«Образование» </a:t>
            </a:r>
          </a:p>
          <a:p>
            <a:pPr algn="ctr"/>
            <a:r>
              <a:rPr lang="ru-RU" sz="1200" dirty="0" smtClean="0"/>
              <a:t>(Утв. </a:t>
            </a:r>
            <a:r>
              <a:rPr lang="ru-RU" sz="1200" dirty="0"/>
              <a:t>Постановлением № 1707 от 01.11.2024г.)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198820"/>
              </p:ext>
            </p:extLst>
          </p:nvPr>
        </p:nvGraphicFramePr>
        <p:xfrm>
          <a:off x="214282" y="2071678"/>
          <a:ext cx="5286412" cy="3543640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444058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4582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8758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+mn-lt"/>
                        </a:rPr>
                        <a:t>Наименование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n-lt"/>
                          <a:cs typeface="+mn-cs"/>
                        </a:rPr>
                        <a:t>ВСЕГО </a:t>
                      </a:r>
                      <a:r>
                        <a:rPr lang="ru-RU" sz="900" dirty="0" err="1" smtClean="0">
                          <a:latin typeface="+mn-lt"/>
                          <a:cs typeface="+mn-cs"/>
                        </a:rPr>
                        <a:t>млн.руб</a:t>
                      </a:r>
                      <a:r>
                        <a:rPr lang="ru-RU" sz="900" dirty="0" smtClean="0">
                          <a:latin typeface="+mn-lt"/>
                          <a:cs typeface="+mn-cs"/>
                        </a:rPr>
                        <a:t>.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24042">
                <a:tc>
                  <a:txBody>
                    <a:bodyPr/>
                    <a:lstStyle/>
                    <a:p>
                      <a:pPr algn="just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 «Развитие дошкольного образования»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1 201,8</a:t>
                      </a:r>
                      <a:endParaRPr lang="ru-RU" sz="10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30650">
                <a:tc>
                  <a:txBody>
                    <a:bodyPr/>
                    <a:lstStyle/>
                    <a:p>
                      <a:pPr algn="just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«Развитие общего и дополнительного образования детей»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1 074,7</a:t>
                      </a:r>
                      <a:endParaRPr lang="ru-RU" sz="10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58390">
                <a:tc>
                  <a:txBody>
                    <a:bodyPr/>
                    <a:lstStyle/>
                    <a:p>
                      <a:pPr algn="just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  «Детский отдых»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10,9</a:t>
                      </a:r>
                      <a:endParaRPr lang="ru-RU" sz="10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43065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«Развитие потенциала участников образовательного процесса»</a:t>
                      </a:r>
                      <a:endParaRPr lang="ru-RU" sz="12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7,7</a:t>
                      </a:r>
                      <a:endParaRPr lang="ru-RU" sz="10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430650">
                <a:tc>
                  <a:txBody>
                    <a:bodyPr/>
                    <a:lstStyle/>
                    <a:p>
                      <a:pPr algn="just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«Реализация основополагающего права каждого ребенка жить и воспитываться в семье»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0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02910">
                <a:tc>
                  <a:txBody>
                    <a:bodyPr/>
                    <a:lstStyle/>
                    <a:p>
                      <a:pPr algn="just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«Хозяйственно-эксплутационное обслуживание муниципальных учреждений муниципального образования»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74,8</a:t>
                      </a:r>
                      <a:endParaRPr lang="ru-RU" sz="10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559288">
                <a:tc gridSpan="2">
                  <a:txBody>
                    <a:bodyPr/>
                    <a:lstStyle/>
                    <a:p>
                      <a:pPr algn="just"/>
                      <a:r>
                        <a:rPr lang="ru-RU" sz="1200" b="1" u="sng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Цель программы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повышение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доступности и качества образования, создание современной образовательной среды для детей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Овал 7"/>
          <p:cNvSpPr/>
          <p:nvPr/>
        </p:nvSpPr>
        <p:spPr>
          <a:xfrm>
            <a:off x="3275856" y="1269898"/>
            <a:ext cx="1296144" cy="68258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4355976" y="1290986"/>
            <a:ext cx="1296144" cy="682589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7007605" y="1052737"/>
            <a:ext cx="141555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200" dirty="0" smtClean="0"/>
          </a:p>
          <a:p>
            <a:pPr algn="ctr"/>
            <a:r>
              <a:rPr lang="ru-RU" sz="1200" b="1" dirty="0" smtClean="0"/>
              <a:t>2 370,0</a:t>
            </a:r>
          </a:p>
          <a:p>
            <a:pPr algn="ctr"/>
            <a:r>
              <a:rPr lang="ru-RU" sz="1000" b="1" dirty="0" err="1" smtClean="0"/>
              <a:t>млн.руб</a:t>
            </a:r>
            <a:r>
              <a:rPr lang="ru-RU" sz="1000" dirty="0" err="1" smtClean="0"/>
              <a:t>лей</a:t>
            </a:r>
            <a:endParaRPr lang="ru-RU" sz="1000" dirty="0"/>
          </a:p>
        </p:txBody>
      </p:sp>
      <p:sp>
        <p:nvSpPr>
          <p:cNvPr id="15" name="TextBox 14"/>
          <p:cNvSpPr txBox="1"/>
          <p:nvPr/>
        </p:nvSpPr>
        <p:spPr>
          <a:xfrm>
            <a:off x="2303748" y="1279446"/>
            <a:ext cx="1080120" cy="830997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МБ</a:t>
            </a:r>
          </a:p>
          <a:p>
            <a:pPr algn="ctr"/>
            <a:r>
              <a:rPr lang="ru-RU" sz="1200" dirty="0" smtClean="0"/>
              <a:t>541,2</a:t>
            </a:r>
          </a:p>
          <a:p>
            <a:pPr algn="ctr"/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3327654" y="1261299"/>
            <a:ext cx="108012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ОБ</a:t>
            </a:r>
          </a:p>
          <a:p>
            <a:pPr algn="ctr"/>
            <a:r>
              <a:rPr lang="ru-RU" sz="1200" dirty="0" smtClean="0"/>
              <a:t>1 180,9</a:t>
            </a:r>
          </a:p>
          <a:p>
            <a:pPr algn="ctr"/>
            <a:r>
              <a:rPr lang="ru-RU" sz="1000" dirty="0" err="1" smtClean="0"/>
              <a:t>млн.рублей</a:t>
            </a:r>
            <a:endParaRPr lang="ru-RU" sz="1000" dirty="0"/>
          </a:p>
        </p:txBody>
      </p:sp>
      <p:sp>
        <p:nvSpPr>
          <p:cNvPr id="17" name="TextBox 16"/>
          <p:cNvSpPr txBox="1"/>
          <p:nvPr/>
        </p:nvSpPr>
        <p:spPr>
          <a:xfrm>
            <a:off x="4422572" y="1261300"/>
            <a:ext cx="100811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ФБ</a:t>
            </a:r>
          </a:p>
          <a:p>
            <a:pPr algn="ctr"/>
            <a:r>
              <a:rPr lang="ru-RU" sz="1200" dirty="0" smtClean="0"/>
              <a:t>647,9</a:t>
            </a:r>
            <a:endParaRPr lang="ru-RU" sz="1200" dirty="0"/>
          </a:p>
          <a:p>
            <a:pPr algn="ctr"/>
            <a:r>
              <a:rPr lang="ru-RU" sz="1000" dirty="0" err="1" smtClean="0"/>
              <a:t>млн.рублей</a:t>
            </a:r>
            <a:endParaRPr lang="ru-RU" sz="1000" dirty="0"/>
          </a:p>
        </p:txBody>
      </p:sp>
      <p:pic>
        <p:nvPicPr>
          <p:cNvPr id="2050" name="Picture 2" descr="C:\Users\Avakova\Desktop\для бюджета\0e674559ae42fda6b60ab3673749f7d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1472" y="928670"/>
            <a:ext cx="1161640" cy="11139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2843656"/>
              </p:ext>
            </p:extLst>
          </p:nvPr>
        </p:nvGraphicFramePr>
        <p:xfrm>
          <a:off x="5572132" y="2071678"/>
          <a:ext cx="3339200" cy="3571900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{306799F8-075E-4A3A-A7F6-7FBC6576F1A4}</a:tableStyleId>
              </a:tblPr>
              <a:tblGrid>
                <a:gridCol w="3339200"/>
              </a:tblGrid>
              <a:tr h="3571900">
                <a:tc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r>
                        <a:rPr lang="ru-RU" sz="1200" dirty="0" smtClean="0"/>
                        <a:t>              Задачи программы:</a:t>
                      </a:r>
                    </a:p>
                    <a:p>
                      <a:pPr marL="228600" indent="-228600" algn="l">
                        <a:buFont typeface="+mj-lt"/>
                        <a:buAutoNum type="arabicPeriod"/>
                      </a:pPr>
                      <a:r>
                        <a:rPr lang="ru-RU" sz="95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Развитие системы дошкольного образования. Создание комфортных и безопасных условий пребывания ребёнка в дошкольном образовательном учреждении. </a:t>
                      </a:r>
                    </a:p>
                    <a:p>
                      <a:pPr marL="228600" indent="-228600" algn="l">
                        <a:buFont typeface="+mj-lt"/>
                        <a:buAutoNum type="arabicPeriod"/>
                      </a:pPr>
                      <a:r>
                        <a:rPr lang="ru-RU" sz="95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Создание условий для повышения качества, доступности и конкурентоспособности общего и дополнительного образования детей для всех категорий обучающихся. Обеспечение предоставления услуг в сфере общего и дополнительного образования</a:t>
                      </a:r>
                    </a:p>
                    <a:p>
                      <a:pPr marL="228600" indent="-228600" algn="l">
                        <a:buFont typeface="+mj-lt"/>
                        <a:buAutoNum type="arabicPeriod"/>
                      </a:pPr>
                      <a:r>
                        <a:rPr lang="ru-RU" sz="95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Создание условий для полноценного отдыха, укрепления здоровья, личностного развития и занятости несовершеннолетних </a:t>
                      </a:r>
                    </a:p>
                    <a:p>
                      <a:pPr marL="228600" indent="-228600" algn="l">
                        <a:buFont typeface="+mj-lt"/>
                        <a:buAutoNum type="arabicPeriod"/>
                      </a:pPr>
                      <a:r>
                        <a:rPr lang="ru-RU" sz="95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Развитие методического обеспечения образовательной деятельности. Совершенствование системы выявления и сопровождения одарённых детей, их специальной поддержки.</a:t>
                      </a:r>
                    </a:p>
                    <a:p>
                      <a:pPr marL="228600" indent="-228600" algn="l">
                        <a:buFont typeface="+mj-lt"/>
                        <a:buAutoNum type="arabicPeriod"/>
                      </a:pPr>
                      <a:r>
                        <a:rPr lang="ru-RU" sz="95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Реализация основополагающего права каждого ребенка жить и воспитываться в семье.</a:t>
                      </a:r>
                    </a:p>
                    <a:p>
                      <a:pPr marL="228600" indent="-228600" algn="l">
                        <a:buFont typeface="+mj-lt"/>
                        <a:buAutoNum type="arabicPeriod"/>
                      </a:pPr>
                      <a:r>
                        <a:rPr lang="ru-RU" sz="95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Обеспечение своевременного и качественного хозяйственно-эксплуатационного обслуживания муниципальных учреждений в Печенгском муниципальном округе.</a:t>
                      </a: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7342081"/>
              </p:ext>
            </p:extLst>
          </p:nvPr>
        </p:nvGraphicFramePr>
        <p:xfrm>
          <a:off x="214282" y="5643578"/>
          <a:ext cx="8678198" cy="111099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6950006"/>
                <a:gridCol w="738387"/>
                <a:gridCol w="989805"/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Наименование показателя</a:t>
                      </a:r>
                      <a:endParaRPr lang="ru-RU" sz="1200" b="1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Ед. изм</a:t>
                      </a:r>
                      <a:endParaRPr lang="ru-RU" sz="1200" b="1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2025</a:t>
                      </a:r>
                      <a:r>
                        <a:rPr lang="ru-RU" sz="1200" b="1" baseline="0" dirty="0" smtClean="0"/>
                        <a:t> </a:t>
                      </a:r>
                      <a:r>
                        <a:rPr lang="ru-RU" sz="1200" b="1" dirty="0" smtClean="0"/>
                        <a:t>план</a:t>
                      </a:r>
                      <a:endParaRPr lang="ru-RU" sz="1200" b="1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40469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/>
                        <a:t>Удельный</a:t>
                      </a:r>
                      <a:r>
                        <a:rPr lang="ru-RU" sz="1200" baseline="0" dirty="0" smtClean="0"/>
                        <a:t> вес численности населения в возрасте 6,6-18 лет, охваченного образованием</a:t>
                      </a:r>
                      <a:endParaRPr lang="ru-RU" sz="12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%</a:t>
                      </a:r>
                      <a:endParaRPr lang="ru-RU" sz="12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65581">
                <a:tc>
                  <a:txBody>
                    <a:bodyPr/>
                    <a:lstStyle/>
                    <a:p>
                      <a:pPr algn="l"/>
                      <a:r>
                        <a:rPr lang="ru-RU" sz="1100" dirty="0" smtClean="0"/>
                        <a:t>Доля детей, получающих услуги</a:t>
                      </a:r>
                      <a:r>
                        <a:rPr lang="ru-RU" sz="1100" baseline="0" dirty="0" smtClean="0"/>
                        <a:t> </a:t>
                      </a:r>
                      <a:r>
                        <a:rPr lang="ru-RU" sz="1100" dirty="0" smtClean="0"/>
                        <a:t>дополнительного образования,</a:t>
                      </a:r>
                      <a:r>
                        <a:rPr lang="ru-RU" sz="1100" baseline="0" dirty="0" smtClean="0"/>
                        <a:t> от общего количества детей в возрасте 5-18 лет</a:t>
                      </a:r>
                      <a:endParaRPr lang="ru-RU" sz="11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%</a:t>
                      </a:r>
                      <a:endParaRPr lang="ru-RU" sz="12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менее 75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65581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/>
                        <a:t>Доступность дошкольного образования</a:t>
                      </a:r>
                      <a:endParaRPr lang="ru-RU" sz="12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%</a:t>
                      </a:r>
                      <a:endParaRPr lang="ru-RU" sz="1200" b="1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8768872"/>
      </p:ext>
    </p:extLst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3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Рисунок 3" descr="O:\Авакова\ЭБ\Герб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/>
              <a:t>Муниципальная </a:t>
            </a:r>
            <a:r>
              <a:rPr lang="ru-RU" sz="1400" dirty="0" smtClean="0"/>
              <a:t>программа </a:t>
            </a:r>
            <a:r>
              <a:rPr lang="ru-RU" sz="1400" b="1" dirty="0" smtClean="0"/>
              <a:t>«Обеспечение социальной стабильности» </a:t>
            </a:r>
          </a:p>
          <a:p>
            <a:pPr algn="ctr"/>
            <a:r>
              <a:rPr lang="ru-RU" sz="1200" dirty="0" smtClean="0"/>
              <a:t>(Утв. </a:t>
            </a:r>
            <a:r>
              <a:rPr lang="ru-RU" sz="1200" dirty="0"/>
              <a:t>Постановлением № 1711 от 01.11.2024г.)</a:t>
            </a:r>
          </a:p>
        </p:txBody>
      </p:sp>
      <p:sp>
        <p:nvSpPr>
          <p:cNvPr id="6" name="Овал 5"/>
          <p:cNvSpPr/>
          <p:nvPr/>
        </p:nvSpPr>
        <p:spPr>
          <a:xfrm>
            <a:off x="2303748" y="1269897"/>
            <a:ext cx="1296144" cy="682589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3275856" y="1269898"/>
            <a:ext cx="1296144" cy="68258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4355976" y="1290986"/>
            <a:ext cx="1296144" cy="682589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7017827" y="1182373"/>
            <a:ext cx="1415554" cy="857634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7020272" y="1210066"/>
            <a:ext cx="141555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200" dirty="0" smtClean="0"/>
          </a:p>
          <a:p>
            <a:pPr algn="ctr"/>
            <a:r>
              <a:rPr lang="ru-RU" sz="1200" b="1" dirty="0" smtClean="0"/>
              <a:t>101,4</a:t>
            </a:r>
          </a:p>
          <a:p>
            <a:pPr algn="ctr"/>
            <a:r>
              <a:rPr lang="ru-RU" sz="1000" b="1" dirty="0" err="1" smtClean="0"/>
              <a:t>млн.руб</a:t>
            </a:r>
            <a:r>
              <a:rPr lang="ru-RU" sz="1000" dirty="0" err="1" smtClean="0"/>
              <a:t>лей</a:t>
            </a:r>
            <a:endParaRPr lang="ru-RU" sz="1000" dirty="0"/>
          </a:p>
        </p:txBody>
      </p:sp>
      <p:sp>
        <p:nvSpPr>
          <p:cNvPr id="12" name="TextBox 11"/>
          <p:cNvSpPr txBox="1"/>
          <p:nvPr/>
        </p:nvSpPr>
        <p:spPr>
          <a:xfrm>
            <a:off x="2303748" y="1279446"/>
            <a:ext cx="1080120" cy="830997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МБ</a:t>
            </a:r>
          </a:p>
          <a:p>
            <a:pPr algn="ctr"/>
            <a:r>
              <a:rPr lang="ru-RU" sz="1200" dirty="0" smtClean="0"/>
              <a:t>1,3</a:t>
            </a:r>
          </a:p>
          <a:p>
            <a:pPr algn="ctr"/>
            <a:r>
              <a:rPr lang="ru-RU" sz="1200" dirty="0" smtClean="0"/>
              <a:t> </a:t>
            </a:r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pic>
        <p:nvPicPr>
          <p:cNvPr id="13" name="Picture 6" descr="C:\Users\Avakova\Desktop\для бюджета\c5a9d017b789535c490e58488e10b1595d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60" y="1176104"/>
            <a:ext cx="1214446" cy="8701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3714739"/>
              </p:ext>
            </p:extLst>
          </p:nvPr>
        </p:nvGraphicFramePr>
        <p:xfrm>
          <a:off x="465795" y="2564904"/>
          <a:ext cx="4451451" cy="1800200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351534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83488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+mn-lt"/>
                        </a:rPr>
                        <a:t>Наименование</a:t>
                      </a:r>
                      <a:endParaRPr lang="ru-RU" sz="14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+mn-lt"/>
                          <a:cs typeface="+mn-cs"/>
                        </a:rPr>
                        <a:t>ВСЕГО </a:t>
                      </a:r>
                      <a:r>
                        <a:rPr lang="ru-RU" sz="900" dirty="0" err="1" smtClean="0">
                          <a:latin typeface="+mn-lt"/>
                          <a:cs typeface="+mn-cs"/>
                        </a:rPr>
                        <a:t>млн.руб</a:t>
                      </a:r>
                      <a:r>
                        <a:rPr lang="ru-RU" sz="900" dirty="0" smtClean="0">
                          <a:latin typeface="+mn-lt"/>
                          <a:cs typeface="+mn-cs"/>
                        </a:rPr>
                        <a:t>.</a:t>
                      </a:r>
                      <a:endParaRPr lang="ru-RU" sz="900" dirty="0" smtClean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66360"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 «Социальная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поддержка граждан»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100,9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50352">
                <a:tc>
                  <a:txBody>
                    <a:bodyPr/>
                    <a:lstStyle/>
                    <a:p>
                      <a:pPr algn="l"/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 «Обеспечение жильем молодых семей».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6861586"/>
              </p:ext>
            </p:extLst>
          </p:nvPr>
        </p:nvGraphicFramePr>
        <p:xfrm>
          <a:off x="465795" y="4437112"/>
          <a:ext cx="8354677" cy="72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54677"/>
              </a:tblGrid>
              <a:tr h="72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u="sng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Цель программы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:  </a:t>
                      </a: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Улучшение качества жизни населения и обеспечение</a:t>
                      </a:r>
                      <a:r>
                        <a:rPr lang="ru-RU" sz="1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социальной стабильности в Печенгском муниципальном округе.</a:t>
                      </a:r>
                      <a:endParaRPr lang="ru-RU" sz="1400" b="0" dirty="0" smtClean="0">
                        <a:solidFill>
                          <a:schemeClr val="tx1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9961407"/>
              </p:ext>
            </p:extLst>
          </p:nvPr>
        </p:nvGraphicFramePr>
        <p:xfrm>
          <a:off x="465795" y="5229200"/>
          <a:ext cx="8354677" cy="124928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6050421"/>
                <a:gridCol w="1152128"/>
                <a:gridCol w="1152128"/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Наименование показателя</a:t>
                      </a:r>
                      <a:endParaRPr lang="ru-RU" sz="1200" b="1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Ед. изм</a:t>
                      </a:r>
                      <a:endParaRPr lang="ru-RU" sz="1200" b="1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2025 план</a:t>
                      </a:r>
                      <a:endParaRPr lang="ru-RU" sz="1200" b="1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Численность граждан, получивших меры социальной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поддержки</a:t>
                      </a:r>
                      <a:endParaRPr lang="ru-RU" sz="12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Чел.</a:t>
                      </a:r>
                      <a:endParaRPr lang="ru-RU" sz="12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менее 15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/>
                        <a:t>Количество</a:t>
                      </a:r>
                      <a:r>
                        <a:rPr lang="ru-RU" sz="1200" baseline="0" dirty="0" smtClean="0"/>
                        <a:t> семей, получивших социальную выплату, при условии вхождения в государственную программу</a:t>
                      </a:r>
                      <a:endParaRPr lang="ru-RU" sz="12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Семей</a:t>
                      </a:r>
                      <a:endParaRPr lang="ru-RU" sz="12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3357554" y="1285860"/>
            <a:ext cx="1080120" cy="830997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ОБ</a:t>
            </a:r>
          </a:p>
          <a:p>
            <a:pPr algn="ctr"/>
            <a:r>
              <a:rPr lang="ru-RU" sz="1200" dirty="0" smtClean="0"/>
              <a:t>99,7</a:t>
            </a:r>
          </a:p>
          <a:p>
            <a:pPr algn="ctr"/>
            <a:r>
              <a:rPr lang="ru-RU" sz="1200" dirty="0" smtClean="0"/>
              <a:t> </a:t>
            </a:r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4429124" y="1285860"/>
            <a:ext cx="1080120" cy="830997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ФБ</a:t>
            </a:r>
          </a:p>
          <a:p>
            <a:pPr algn="ctr"/>
            <a:r>
              <a:rPr lang="ru-RU" sz="1200" dirty="0" smtClean="0"/>
              <a:t>0,4</a:t>
            </a:r>
          </a:p>
          <a:p>
            <a:pPr algn="ctr"/>
            <a:r>
              <a:rPr lang="ru-RU" sz="1200" dirty="0" smtClean="0"/>
              <a:t> </a:t>
            </a:r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1990167"/>
              </p:ext>
            </p:extLst>
          </p:nvPr>
        </p:nvGraphicFramePr>
        <p:xfrm>
          <a:off x="5004048" y="2564904"/>
          <a:ext cx="3816424" cy="1800200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{306799F8-075E-4A3A-A7F6-7FBC6576F1A4}</a:tableStyleId>
              </a:tblPr>
              <a:tblGrid>
                <a:gridCol w="3816424"/>
              </a:tblGrid>
              <a:tr h="180020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ru-RU" sz="1300" dirty="0" smtClean="0">
                          <a:solidFill>
                            <a:schemeClr val="bg1"/>
                          </a:solidFill>
                        </a:rPr>
                        <a:t>              Задачи программы:</a:t>
                      </a:r>
                      <a:r>
                        <a:rPr lang="ru-RU" sz="130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ru-RU" sz="14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200" b="0" dirty="0" smtClean="0">
                          <a:solidFill>
                            <a:schemeClr val="bg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Улучшение</a:t>
                      </a:r>
                      <a:r>
                        <a:rPr lang="ru-RU" sz="1200" b="0" baseline="0" dirty="0" smtClean="0">
                          <a:solidFill>
                            <a:schemeClr val="bg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качества жизни населения и обеспечение социальной стабильности в Печенгском муниципальном округе. 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2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Обеспечение жильем молодых семей, проживающих на территории Печенгского муниципального округа, признанных в установленном порядке, нуждающимися в улучшении жилищных условий</a:t>
                      </a:r>
                      <a:r>
                        <a:rPr lang="ru-RU" sz="1200" b="0" baseline="0" dirty="0" smtClean="0">
                          <a:solidFill>
                            <a:schemeClr val="bg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 smtClean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/>
          <p:cNvSpPr/>
          <p:nvPr/>
        </p:nvSpPr>
        <p:spPr>
          <a:xfrm>
            <a:off x="2143108" y="1214422"/>
            <a:ext cx="1296144" cy="682589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0694983"/>
              </p:ext>
            </p:extLst>
          </p:nvPr>
        </p:nvGraphicFramePr>
        <p:xfrm>
          <a:off x="392657" y="2348880"/>
          <a:ext cx="4467375" cy="2290937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357449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9288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504057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>
                          <a:latin typeface="+mn-lt"/>
                        </a:rPr>
                        <a:t>Наименование</a:t>
                      </a:r>
                      <a:endParaRPr lang="ru-RU" sz="15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+mn-lt"/>
                          <a:cs typeface="+mn-cs"/>
                        </a:rPr>
                        <a:t>ВСЕГО</a:t>
                      </a:r>
                      <a:r>
                        <a:rPr lang="ru-RU" sz="1500" dirty="0" smtClean="0">
                          <a:latin typeface="+mn-lt"/>
                          <a:cs typeface="+mn-cs"/>
                        </a:rPr>
                        <a:t> </a:t>
                      </a:r>
                      <a:r>
                        <a:rPr lang="ru-RU" sz="900" dirty="0" err="1" smtClean="0">
                          <a:latin typeface="+mn-lt"/>
                          <a:cs typeface="+mn-cs"/>
                        </a:rPr>
                        <a:t>млн.руб</a:t>
                      </a:r>
                      <a:r>
                        <a:rPr lang="ru-RU" sz="900" dirty="0" smtClean="0">
                          <a:latin typeface="+mn-lt"/>
                          <a:cs typeface="+mn-cs"/>
                        </a:rPr>
                        <a:t>.</a:t>
                      </a:r>
                      <a:endParaRPr lang="ru-RU" sz="9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ru-RU" sz="11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 «Развитие учреждений культуры»</a:t>
                      </a:r>
                      <a:endParaRPr lang="ru-RU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170,5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ru-RU" sz="11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</a:t>
                      </a:r>
                      <a:r>
                        <a:rPr lang="ru-RU" sz="11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«Развитие системы дополнительного образования в сфере культуры и искусства»</a:t>
                      </a:r>
                      <a:endParaRPr lang="ru-RU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106,8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ru-RU" sz="11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</a:t>
                      </a:r>
                      <a:r>
                        <a:rPr lang="ru-RU" sz="11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«Развитие культуры»</a:t>
                      </a:r>
                      <a:endParaRPr lang="ru-RU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10,0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504055">
                <a:tc gridSpan="2">
                  <a:txBody>
                    <a:bodyPr/>
                    <a:lstStyle/>
                    <a:p>
                      <a:pPr algn="l"/>
                      <a:r>
                        <a:rPr lang="ru-RU" sz="1200" b="1" u="sng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Цель программы</a:t>
                      </a:r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обеспечение творческого и культурного развития личности, участия населения в культурной жизни Печенгского муниципального округа.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0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11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2" name="Рисунок 11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Прямоугольник 12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/>
              <a:t>Муниципальная </a:t>
            </a:r>
            <a:r>
              <a:rPr lang="ru-RU" sz="1400" dirty="0" smtClean="0"/>
              <a:t>программа </a:t>
            </a:r>
            <a:r>
              <a:rPr lang="ru-RU" sz="1400" b="1" dirty="0" smtClean="0"/>
              <a:t>«Культура</a:t>
            </a:r>
            <a:r>
              <a:rPr lang="ru-RU" sz="1400" b="1" dirty="0"/>
              <a:t>»</a:t>
            </a:r>
            <a:r>
              <a:rPr lang="ru-RU" sz="1400" dirty="0"/>
              <a:t> </a:t>
            </a:r>
            <a:endParaRPr lang="ru-RU" sz="1400" dirty="0" smtClean="0"/>
          </a:p>
          <a:p>
            <a:pPr algn="ctr"/>
            <a:r>
              <a:rPr lang="ru-RU" sz="1200" dirty="0" smtClean="0"/>
              <a:t>(</a:t>
            </a:r>
            <a:r>
              <a:rPr lang="ru-RU" sz="1200" dirty="0"/>
              <a:t>Утв. Постановлением № 1708 от 01.11.2024г.)</a:t>
            </a:r>
          </a:p>
        </p:txBody>
      </p:sp>
      <p:sp>
        <p:nvSpPr>
          <p:cNvPr id="2" name="Овал 1"/>
          <p:cNvSpPr/>
          <p:nvPr/>
        </p:nvSpPr>
        <p:spPr>
          <a:xfrm>
            <a:off x="3143240" y="1214422"/>
            <a:ext cx="1296144" cy="68258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4143372" y="1214422"/>
            <a:ext cx="1296144" cy="682589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357422" y="1214422"/>
            <a:ext cx="86409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МБ</a:t>
            </a:r>
          </a:p>
          <a:p>
            <a:pPr algn="ctr"/>
            <a:r>
              <a:rPr lang="ru-RU" sz="1200" dirty="0" smtClean="0"/>
              <a:t>195,8 </a:t>
            </a:r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357554" y="1214422"/>
            <a:ext cx="82809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ОБ</a:t>
            </a:r>
          </a:p>
          <a:p>
            <a:pPr algn="ctr"/>
            <a:r>
              <a:rPr lang="ru-RU" sz="1200" dirty="0" smtClean="0"/>
              <a:t>91,4 </a:t>
            </a:r>
            <a:r>
              <a:rPr lang="ru-RU" sz="1000" dirty="0" err="1" smtClean="0"/>
              <a:t>млн.рублей</a:t>
            </a:r>
            <a:endParaRPr lang="ru-RU" sz="1000" dirty="0"/>
          </a:p>
        </p:txBody>
      </p:sp>
      <p:sp>
        <p:nvSpPr>
          <p:cNvPr id="17" name="Овал 16"/>
          <p:cNvSpPr/>
          <p:nvPr/>
        </p:nvSpPr>
        <p:spPr>
          <a:xfrm>
            <a:off x="7020272" y="1124744"/>
            <a:ext cx="1415554" cy="891118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7115036" y="1214421"/>
            <a:ext cx="1199530" cy="61555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pPr algn="ctr"/>
            <a:endParaRPr lang="ru-RU" sz="1200" b="1" dirty="0" smtClean="0"/>
          </a:p>
          <a:p>
            <a:pPr algn="ctr"/>
            <a:r>
              <a:rPr lang="ru-RU" sz="1200" b="1" dirty="0" smtClean="0"/>
              <a:t>287,3</a:t>
            </a:r>
          </a:p>
          <a:p>
            <a:pPr algn="ctr"/>
            <a:r>
              <a:rPr lang="ru-RU" sz="1000" b="1" dirty="0" err="1" smtClean="0"/>
              <a:t>млн.руб</a:t>
            </a:r>
            <a:r>
              <a:rPr lang="ru-RU" sz="1000" dirty="0" err="1" smtClean="0"/>
              <a:t>лей</a:t>
            </a:r>
            <a:endParaRPr lang="ru-RU" sz="10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1184583"/>
              </p:ext>
            </p:extLst>
          </p:nvPr>
        </p:nvGraphicFramePr>
        <p:xfrm>
          <a:off x="395536" y="4725144"/>
          <a:ext cx="4449523" cy="18567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588325"/>
                <a:gridCol w="86119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+mn-lt"/>
                        </a:rPr>
                        <a:t>Наименование показателя</a:t>
                      </a:r>
                      <a:endParaRPr lang="ru-RU" sz="1200" b="1" dirty="0">
                        <a:latin typeface="+mn-lt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2025 план</a:t>
                      </a:r>
                      <a:endParaRPr lang="ru-RU" sz="1200" b="1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+mn-lt"/>
                        </a:rPr>
                        <a:t>Уровень удовлетворенности населения округа качеством предоставления услуг учреждениями</a:t>
                      </a:r>
                      <a:r>
                        <a:rPr lang="ru-RU" sz="105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культуры</a:t>
                      </a:r>
                      <a:endParaRPr lang="ru-RU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менее 96%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+mn-lt"/>
                        </a:rPr>
                        <a:t>Число участников творческих конкурсов, фестивалей,</a:t>
                      </a:r>
                      <a:r>
                        <a:rPr lang="ru-RU" sz="105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выставок</a:t>
                      </a:r>
                      <a:endParaRPr lang="ru-RU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менее 750 чел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Количество культурно-массовых,</a:t>
                      </a:r>
                      <a:r>
                        <a:rPr lang="ru-RU" sz="105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праздничных мероприятий и мероприятий, посвященных памятным датам</a:t>
                      </a:r>
                      <a:endParaRPr lang="ru-RU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менее 37 </a:t>
                      </a:r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2051" name="Picture 3" descr="C:\Users\Avakova\Desktop\для бюджета\depositphotos_93304582-stock-photo-literary-youth-professo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60" y="979779"/>
            <a:ext cx="952128" cy="12695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9786651"/>
              </p:ext>
            </p:extLst>
          </p:nvPr>
        </p:nvGraphicFramePr>
        <p:xfrm>
          <a:off x="5004049" y="2348880"/>
          <a:ext cx="3669530" cy="4248472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{306799F8-075E-4A3A-A7F6-7FBC6576F1A4}</a:tableStyleId>
              </a:tblPr>
              <a:tblGrid>
                <a:gridCol w="3669530"/>
              </a:tblGrid>
              <a:tr h="4248472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ru-RU" sz="1200" dirty="0" smtClean="0"/>
                        <a:t>       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ru-RU" sz="1200" dirty="0" smtClean="0"/>
                        <a:t>       </a:t>
                      </a:r>
                      <a:r>
                        <a:rPr lang="ru-RU" sz="1600" dirty="0" smtClean="0"/>
                        <a:t>Задачи программы: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endParaRPr lang="ru-RU" sz="1400" dirty="0" smtClean="0"/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400" dirty="0" smtClean="0"/>
                        <a:t>Создание</a:t>
                      </a:r>
                      <a:r>
                        <a:rPr lang="ru-RU" sz="1400" baseline="0" dirty="0" smtClean="0"/>
                        <a:t> условий по организации досуга, развития народного творчества и обеспечение жителей округа услугами организаций культуры. </a:t>
                      </a:r>
                      <a:r>
                        <a:rPr lang="ru-RU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Обеспечение развития творческого потенциала и организация досуга населения.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Повышение доступности и качества услуг дополнительного образования в сфере культуры и искусства.  Совершенствование системы выявления и сопровождения одарённых детей, их специальной поддержки. 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Сохранение, развитие и формирование культурных традиций</a:t>
                      </a:r>
                      <a:r>
                        <a:rPr lang="ru-RU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Печенгского муниципального округа, создание единого социокультурного пространства.</a:t>
                      </a:r>
                      <a:endParaRPr lang="ru-RU" sz="12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4357686" y="1214422"/>
            <a:ext cx="82809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ФБ</a:t>
            </a:r>
          </a:p>
          <a:p>
            <a:pPr algn="ctr"/>
            <a:r>
              <a:rPr lang="ru-RU" sz="1200" dirty="0" smtClean="0"/>
              <a:t>0,1</a:t>
            </a:r>
          </a:p>
          <a:p>
            <a:pPr algn="ctr"/>
            <a:r>
              <a:rPr lang="ru-RU" sz="1000" dirty="0" err="1" smtClean="0"/>
              <a:t>млн.рублей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445556657"/>
      </p:ext>
    </p:extLst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3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Рисунок 4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1039608" y="502911"/>
            <a:ext cx="6840760" cy="621833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/>
              <a:t>Муниципальная </a:t>
            </a:r>
            <a:r>
              <a:rPr lang="ru-RU" sz="1400" dirty="0" smtClean="0"/>
              <a:t>программа </a:t>
            </a:r>
            <a:r>
              <a:rPr lang="ru-RU" sz="1400" b="1" dirty="0" smtClean="0"/>
              <a:t>«Обеспечение общественного порядка и  безопасности населения</a:t>
            </a:r>
            <a:r>
              <a:rPr lang="ru-RU" sz="1400" b="1" dirty="0"/>
              <a:t>»</a:t>
            </a:r>
            <a:r>
              <a:rPr lang="ru-RU" sz="1400" dirty="0"/>
              <a:t> </a:t>
            </a:r>
            <a:endParaRPr lang="ru-RU" sz="1400" dirty="0" smtClean="0"/>
          </a:p>
          <a:p>
            <a:pPr algn="ctr"/>
            <a:r>
              <a:rPr lang="ru-RU" sz="1200" dirty="0" smtClean="0"/>
              <a:t>(</a:t>
            </a:r>
            <a:r>
              <a:rPr lang="ru-RU" sz="1200" dirty="0"/>
              <a:t>Утв. Постановлением № 1712 от 01.11.2024г.)</a:t>
            </a:r>
            <a:endParaRPr lang="ru-RU" sz="1400" dirty="0"/>
          </a:p>
        </p:txBody>
      </p:sp>
      <p:sp>
        <p:nvSpPr>
          <p:cNvPr id="7" name="Овал 6"/>
          <p:cNvSpPr/>
          <p:nvPr/>
        </p:nvSpPr>
        <p:spPr>
          <a:xfrm>
            <a:off x="2303748" y="1269897"/>
            <a:ext cx="1296144" cy="682589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3275856" y="1269898"/>
            <a:ext cx="1296144" cy="68258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4355976" y="1290986"/>
            <a:ext cx="1296144" cy="682589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7020272" y="1182374"/>
            <a:ext cx="1415554" cy="857634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7017100" y="1192814"/>
            <a:ext cx="141555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200" dirty="0" smtClean="0"/>
          </a:p>
          <a:p>
            <a:pPr algn="ctr"/>
            <a:r>
              <a:rPr lang="ru-RU" sz="1200" b="1" dirty="0" smtClean="0"/>
              <a:t>27,5</a:t>
            </a:r>
          </a:p>
          <a:p>
            <a:pPr algn="ctr"/>
            <a:r>
              <a:rPr lang="ru-RU" sz="1000" b="1" dirty="0" err="1" smtClean="0"/>
              <a:t>млн.рублей</a:t>
            </a:r>
            <a:endParaRPr lang="ru-RU" sz="1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428860" y="1285860"/>
            <a:ext cx="1080120" cy="800219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МБ</a:t>
            </a:r>
          </a:p>
          <a:p>
            <a:pPr algn="ctr"/>
            <a:r>
              <a:rPr lang="ru-RU" sz="1200" dirty="0" smtClean="0"/>
              <a:t>24,5      </a:t>
            </a:r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pic>
        <p:nvPicPr>
          <p:cNvPr id="14" name="Picture 13" descr="C:\Users\Avakova\Desktop\для бюджета\5555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60" y="1124744"/>
            <a:ext cx="946743" cy="10643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0794361"/>
              </p:ext>
            </p:extLst>
          </p:nvPr>
        </p:nvGraphicFramePr>
        <p:xfrm>
          <a:off x="323528" y="2147975"/>
          <a:ext cx="5112568" cy="3297249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388843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2413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21078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>
                          <a:latin typeface="+mn-lt"/>
                        </a:rPr>
                        <a:t>Наименование</a:t>
                      </a:r>
                      <a:endParaRPr lang="ru-RU" sz="1200" b="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+mn-lt"/>
                          <a:cs typeface="+mn-cs"/>
                        </a:rPr>
                        <a:t>ВСЕГО </a:t>
                      </a:r>
                      <a:r>
                        <a:rPr lang="ru-RU" sz="900" b="0" dirty="0" err="1" smtClean="0">
                          <a:latin typeface="+mn-lt"/>
                          <a:cs typeface="+mn-cs"/>
                        </a:rPr>
                        <a:t>млн.рублей</a:t>
                      </a:r>
                      <a:endParaRPr lang="ru-RU" sz="9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15657">
                <a:tc>
                  <a:txBody>
                    <a:bodyPr/>
                    <a:lstStyle/>
                    <a:p>
                      <a:pPr algn="just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«Повышение безопасности дорожного движения и снижение дорожно-транспортного травматизма»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39755">
                <a:tc>
                  <a:txBody>
                    <a:bodyPr/>
                    <a:lstStyle/>
                    <a:p>
                      <a:pPr algn="just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«Профилактика правонарушений»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3,0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15657">
                <a:tc>
                  <a:txBody>
                    <a:bodyPr/>
                    <a:lstStyle/>
                    <a:p>
                      <a:pPr algn="just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«Обеспечение защиты населения и территорий от чрезвычайных ситуаций»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21,1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52770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Противодействие терроризму и профилактика экстремизма»</a:t>
                      </a:r>
                      <a:endParaRPr lang="ru-RU" sz="12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752970">
                <a:tc gridSpan="2">
                  <a:txBody>
                    <a:bodyPr/>
                    <a:lstStyle/>
                    <a:p>
                      <a:pPr algn="just"/>
                      <a:r>
                        <a:rPr lang="ru-RU" sz="1200" b="1" u="sng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Цель программы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Повышение безопасности жизнедеятельности населения на территории Печенгского муниципального округа</a:t>
                      </a: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3357554" y="1285860"/>
            <a:ext cx="1080120" cy="830997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ОБ</a:t>
            </a:r>
          </a:p>
          <a:p>
            <a:pPr algn="ctr"/>
            <a:r>
              <a:rPr lang="ru-RU" sz="1200" dirty="0" smtClean="0"/>
              <a:t>3,0</a:t>
            </a:r>
          </a:p>
          <a:p>
            <a:pPr algn="ctr"/>
            <a:r>
              <a:rPr lang="ru-RU" sz="1200" dirty="0" smtClean="0"/>
              <a:t> </a:t>
            </a:r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4429124" y="1285860"/>
            <a:ext cx="1080120" cy="830997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ФБ</a:t>
            </a:r>
          </a:p>
          <a:p>
            <a:pPr algn="ctr"/>
            <a:r>
              <a:rPr lang="ru-RU" sz="1200" dirty="0" smtClean="0"/>
              <a:t>0,0</a:t>
            </a:r>
          </a:p>
          <a:p>
            <a:pPr algn="ctr"/>
            <a:r>
              <a:rPr lang="ru-RU" sz="1200" dirty="0" smtClean="0"/>
              <a:t> </a:t>
            </a:r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8425798"/>
              </p:ext>
            </p:extLst>
          </p:nvPr>
        </p:nvGraphicFramePr>
        <p:xfrm>
          <a:off x="5429256" y="2148052"/>
          <a:ext cx="3244323" cy="3297172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{306799F8-075E-4A3A-A7F6-7FBC6576F1A4}</a:tableStyleId>
              </a:tblPr>
              <a:tblGrid>
                <a:gridCol w="3244323"/>
              </a:tblGrid>
              <a:tr h="3297172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ru-RU" sz="1200" dirty="0" smtClean="0"/>
                        <a:t>              Задачи программы:</a:t>
                      </a:r>
                    </a:p>
                    <a:p>
                      <a:pPr marL="228600" lvl="0" indent="-228600">
                        <a:buAutoNum type="arabicPeriod"/>
                      </a:pP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Повышение безопасности дорожного движения и снижение дорожно-транспортного травматизма.</a:t>
                      </a:r>
                    </a:p>
                    <a:p>
                      <a:pPr marL="228600" lvl="0" indent="-228600">
                        <a:buAutoNum type="arabicPeriod"/>
                      </a:pP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Повышение общественной безопасности населения.</a:t>
                      </a:r>
                    </a:p>
                    <a:p>
                      <a:pPr marL="228600" lvl="0" indent="-228600">
                        <a:buAutoNum type="arabicPeriod"/>
                      </a:pP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Обеспечение защиты населения и территорий от чрезвычайных ситуаций.</a:t>
                      </a:r>
                    </a:p>
                    <a:p>
                      <a:pPr marL="228600" lvl="0" indent="-228600">
                        <a:buAutoNum type="arabicPeriod"/>
                      </a:pP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Совершенствование системы профилактических мер антитеррористической, противоэкстремистской направленности, формирование толерантной среды на основе ценностей многонационального российского общества, принципов соблюдения прав и свобод человека. </a:t>
                      </a:r>
                      <a:endParaRPr lang="ru-RU" sz="1200" dirty="0" smtClean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2584542"/>
              </p:ext>
            </p:extLst>
          </p:nvPr>
        </p:nvGraphicFramePr>
        <p:xfrm>
          <a:off x="323528" y="5517232"/>
          <a:ext cx="8350051" cy="11506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318841"/>
                <a:gridCol w="1031210"/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latin typeface="+mn-lt"/>
                        </a:rPr>
                        <a:t>Наименование показателя</a:t>
                      </a:r>
                      <a:endParaRPr lang="ru-RU" sz="1300" b="1" dirty="0">
                        <a:latin typeface="+mn-lt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latin typeface="+mn-lt"/>
                        </a:rPr>
                        <a:t>2025 план</a:t>
                      </a:r>
                      <a:endParaRPr lang="ru-RU" sz="1300" b="1" dirty="0">
                        <a:latin typeface="+mn-lt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5851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5659755" algn="l"/>
                        </a:tabLst>
                      </a:pPr>
                      <a:r>
                        <a:rPr lang="ru-RU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Доля обученного</a:t>
                      </a:r>
                      <a:r>
                        <a:rPr lang="ru-RU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населения действиям при ГО и ЧС (%)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n-lt"/>
                        </a:rPr>
                        <a:t>не</a:t>
                      </a:r>
                      <a:r>
                        <a:rPr lang="ru-RU" sz="1200" baseline="0" dirty="0" smtClean="0">
                          <a:latin typeface="+mn-lt"/>
                        </a:rPr>
                        <a:t> менее 90</a:t>
                      </a:r>
                      <a:endParaRPr lang="ru-RU" sz="1200" dirty="0">
                        <a:latin typeface="+mn-lt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50252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5659755" algn="l"/>
                        </a:tabLst>
                      </a:pPr>
                      <a:r>
                        <a:rPr lang="ru-RU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Усиление антитеррористической защищенности объектов, находящихся в ведении</a:t>
                      </a:r>
                      <a:r>
                        <a:rPr lang="ru-RU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baseline="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Печенгского</a:t>
                      </a:r>
                      <a:r>
                        <a:rPr lang="ru-RU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муниципального округа (да/нет)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n-lt"/>
                        </a:rPr>
                        <a:t>да</a:t>
                      </a:r>
                      <a:endParaRPr lang="ru-RU" sz="1200" dirty="0">
                        <a:latin typeface="+mn-lt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вал 13"/>
          <p:cNvSpPr/>
          <p:nvPr/>
        </p:nvSpPr>
        <p:spPr>
          <a:xfrm>
            <a:off x="7020272" y="1186464"/>
            <a:ext cx="1415554" cy="659774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475656" y="1160743"/>
            <a:ext cx="1296144" cy="682589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3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Рисунок 3" descr="O:\Авакова\ЭБ\Герб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063941" y="484345"/>
            <a:ext cx="6840760" cy="496383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Муниципальная программа </a:t>
            </a:r>
            <a:r>
              <a:rPr lang="ru-RU" sz="1400" b="1" dirty="0" smtClean="0"/>
              <a:t>«Экономический потенциал» </a:t>
            </a:r>
          </a:p>
          <a:p>
            <a:pPr algn="ctr"/>
            <a:r>
              <a:rPr lang="ru-RU" sz="1200" dirty="0" smtClean="0"/>
              <a:t>(Утв. </a:t>
            </a:r>
            <a:r>
              <a:rPr lang="ru-RU" sz="1200" dirty="0"/>
              <a:t>Постановлением № 1713 от 01.11.2024г.) 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929638"/>
              </p:ext>
            </p:extLst>
          </p:nvPr>
        </p:nvGraphicFramePr>
        <p:xfrm>
          <a:off x="4926628" y="4327718"/>
          <a:ext cx="3821836" cy="2125619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281765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041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+mn-lt"/>
                        </a:rPr>
                        <a:t>Наименование</a:t>
                      </a:r>
                      <a:endParaRPr lang="ru-RU" sz="14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+mn-lt"/>
                          <a:cs typeface="+mn-cs"/>
                        </a:rPr>
                        <a:t>ВСЕГО </a:t>
                      </a:r>
                      <a:r>
                        <a:rPr lang="ru-RU" sz="900" dirty="0" err="1" smtClean="0">
                          <a:latin typeface="+mn-lt"/>
                          <a:cs typeface="+mn-cs"/>
                        </a:rPr>
                        <a:t>млн.руб</a:t>
                      </a:r>
                      <a:r>
                        <a:rPr lang="ru-RU" sz="900" dirty="0" smtClean="0">
                          <a:latin typeface="+mn-lt"/>
                          <a:cs typeface="+mn-cs"/>
                        </a:rPr>
                        <a:t>.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15434"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  «Повышение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инвестиционной привлекательности  Печенгского муниципального округа </a:t>
                      </a:r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11025"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  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«Развитие туризма в </a:t>
                      </a:r>
                      <a:r>
                        <a:rPr lang="ru-RU" sz="1200" b="0" baseline="0" dirty="0" err="1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Печенгском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муниципальном округе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2,8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19813"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 «Взаимодействие с СО НКО»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673678" y="1168965"/>
            <a:ext cx="900100" cy="800219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МБ</a:t>
            </a:r>
          </a:p>
          <a:p>
            <a:pPr algn="ctr"/>
            <a:r>
              <a:rPr lang="ru-RU" sz="1200" dirty="0" smtClean="0"/>
              <a:t>1,6 </a:t>
            </a:r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sp>
        <p:nvSpPr>
          <p:cNvPr id="9" name="Овал 8"/>
          <p:cNvSpPr/>
          <p:nvPr/>
        </p:nvSpPr>
        <p:spPr>
          <a:xfrm>
            <a:off x="2411760" y="1160742"/>
            <a:ext cx="1296144" cy="68258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3347864" y="1168965"/>
            <a:ext cx="1296144" cy="682589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2519772" y="1160742"/>
            <a:ext cx="108012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ОБ</a:t>
            </a:r>
          </a:p>
          <a:p>
            <a:pPr algn="ctr"/>
            <a:r>
              <a:rPr lang="ru-RU" sz="1200" dirty="0" smtClean="0"/>
              <a:t>1,4</a:t>
            </a:r>
          </a:p>
          <a:p>
            <a:pPr algn="ctr"/>
            <a:r>
              <a:rPr lang="ru-RU" sz="1000" dirty="0" err="1" smtClean="0"/>
              <a:t>млн.рублей</a:t>
            </a:r>
            <a:endParaRPr lang="ru-RU" sz="1000" dirty="0"/>
          </a:p>
        </p:txBody>
      </p:sp>
      <p:sp>
        <p:nvSpPr>
          <p:cNvPr id="12" name="TextBox 11"/>
          <p:cNvSpPr txBox="1"/>
          <p:nvPr/>
        </p:nvSpPr>
        <p:spPr>
          <a:xfrm>
            <a:off x="3462680" y="1168965"/>
            <a:ext cx="100811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ФБ</a:t>
            </a:r>
          </a:p>
          <a:p>
            <a:pPr algn="ctr"/>
            <a:r>
              <a:rPr lang="ru-RU" sz="1200" dirty="0" smtClean="0"/>
              <a:t>0,0</a:t>
            </a:r>
          </a:p>
          <a:p>
            <a:pPr algn="ctr"/>
            <a:r>
              <a:rPr lang="ru-RU" sz="1000" dirty="0" err="1" smtClean="0"/>
              <a:t>млн.рублей</a:t>
            </a:r>
            <a:endParaRPr lang="ru-RU" sz="1000" dirty="0"/>
          </a:p>
        </p:txBody>
      </p:sp>
      <p:sp>
        <p:nvSpPr>
          <p:cNvPr id="13" name="TextBox 12"/>
          <p:cNvSpPr txBox="1"/>
          <p:nvPr/>
        </p:nvSpPr>
        <p:spPr>
          <a:xfrm>
            <a:off x="7020272" y="1103338"/>
            <a:ext cx="141555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200" dirty="0" smtClean="0"/>
          </a:p>
          <a:p>
            <a:pPr algn="ctr"/>
            <a:r>
              <a:rPr lang="ru-RU" sz="1200" b="1" dirty="0" smtClean="0"/>
              <a:t>3,0</a:t>
            </a:r>
          </a:p>
          <a:p>
            <a:pPr algn="ctr"/>
            <a:r>
              <a:rPr lang="ru-RU" sz="1000" b="1" dirty="0" err="1" smtClean="0"/>
              <a:t>млн.руб</a:t>
            </a:r>
            <a:r>
              <a:rPr lang="ru-RU" sz="1000" dirty="0" err="1" smtClean="0"/>
              <a:t>лей</a:t>
            </a:r>
            <a:endParaRPr lang="ru-RU" sz="1000" dirty="0"/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322167"/>
              </p:ext>
            </p:extLst>
          </p:nvPr>
        </p:nvGraphicFramePr>
        <p:xfrm>
          <a:off x="305526" y="2060847"/>
          <a:ext cx="4536504" cy="300678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269268"/>
                <a:gridCol w="619164"/>
                <a:gridCol w="648072"/>
              </a:tblGrid>
              <a:tr h="437484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+mn-lt"/>
                        </a:rPr>
                        <a:t>Наименование показателя</a:t>
                      </a:r>
                      <a:endParaRPr lang="ru-RU" sz="1400" b="1" dirty="0">
                        <a:latin typeface="+mn-lt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Ед. изм</a:t>
                      </a:r>
                      <a:endParaRPr lang="ru-RU" sz="1400" b="1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2025 план</a:t>
                      </a:r>
                      <a:endParaRPr lang="ru-RU" sz="1400" b="1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633969">
                <a:tc>
                  <a:txBody>
                    <a:bodyPr/>
                    <a:lstStyle/>
                    <a:p>
                      <a:pPr algn="l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Количество  функционирующих коллективных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средств размещения (КСР)</a:t>
                      </a:r>
                      <a:endParaRPr lang="ru-RU" sz="1200" dirty="0">
                        <a:latin typeface="+mn-lt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Ед.</a:t>
                      </a:r>
                      <a:endParaRPr lang="ru-RU" sz="12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+mn-lt"/>
                          <a:cs typeface="Times New Roman" panose="02020603050405020304" pitchFamily="18" charset="0"/>
                        </a:rPr>
                        <a:t>не менее 14</a:t>
                      </a:r>
                      <a:endParaRPr lang="ru-RU" sz="1200" b="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975713">
                <a:tc>
                  <a:txBody>
                    <a:bodyPr/>
                    <a:lstStyle/>
                    <a:p>
                      <a:pPr algn="l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Рост туристического потока (количество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лиц, размещенных в КСР) в </a:t>
                      </a:r>
                      <a:r>
                        <a:rPr lang="ru-RU" sz="12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Печенгском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муниципальном округе, ежегодно к уровню предыдущего года</a:t>
                      </a:r>
                      <a:endParaRPr lang="ru-RU" sz="1200" dirty="0">
                        <a:latin typeface="+mn-lt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%</a:t>
                      </a:r>
                    </a:p>
                    <a:p>
                      <a:pPr algn="ctr"/>
                      <a:endParaRPr lang="ru-RU" sz="12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+mn-lt"/>
                          <a:cs typeface="Times New Roman" panose="02020603050405020304" pitchFamily="18" charset="0"/>
                        </a:rPr>
                        <a:t>не</a:t>
                      </a:r>
                      <a:r>
                        <a:rPr lang="ru-RU" sz="1200" b="0" baseline="0" dirty="0" smtClean="0">
                          <a:latin typeface="+mn-lt"/>
                          <a:cs typeface="Times New Roman" panose="02020603050405020304" pitchFamily="18" charset="0"/>
                        </a:rPr>
                        <a:t> менее 105,0</a:t>
                      </a:r>
                      <a:endParaRPr lang="ru-RU" sz="1200" b="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872833">
                <a:tc>
                  <a:txBody>
                    <a:bodyPr/>
                    <a:lstStyle/>
                    <a:p>
                      <a:pPr algn="l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Количество СО НКО, осуществляющих деятельность на территории 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Печенгского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муниципального округа</a:t>
                      </a:r>
                      <a:endParaRPr lang="ru-RU" sz="1200" dirty="0">
                        <a:latin typeface="+mn-lt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Ед.</a:t>
                      </a:r>
                      <a:endParaRPr lang="ru-RU" sz="12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+mn-lt"/>
                          <a:cs typeface="Times New Roman" panose="02020603050405020304" pitchFamily="18" charset="0"/>
                        </a:rPr>
                        <a:t>не менее 25</a:t>
                      </a:r>
                      <a:endParaRPr lang="ru-RU" sz="1200" b="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0414155"/>
              </p:ext>
            </p:extLst>
          </p:nvPr>
        </p:nvGraphicFramePr>
        <p:xfrm>
          <a:off x="283017" y="5157191"/>
          <a:ext cx="4536503" cy="12961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36503"/>
              </a:tblGrid>
              <a:tr h="1296143">
                <a:tc>
                  <a:txBody>
                    <a:bodyPr/>
                    <a:lstStyle/>
                    <a:p>
                      <a:r>
                        <a:rPr lang="ru-RU" sz="1400" b="1" u="sng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Цель программы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повышение предпринимательской и инвестиционной активности, в том числе в сфере туризма, в </a:t>
                      </a:r>
                      <a:r>
                        <a:rPr lang="ru-RU" sz="1400" b="0" dirty="0" err="1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Печенгском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муниципальном округе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0" name="Picture 12" descr="C:\Users\Avakova\Desktop\для бюджета\белый-портфель-парня-d-положения-и-владения-показывая-большие-пальцы-15191017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796" y="1124709"/>
            <a:ext cx="892034" cy="10081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3697961"/>
              </p:ext>
            </p:extLst>
          </p:nvPr>
        </p:nvGraphicFramePr>
        <p:xfrm>
          <a:off x="4912284" y="2060848"/>
          <a:ext cx="3836180" cy="2286000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{306799F8-075E-4A3A-A7F6-7FBC6576F1A4}</a:tableStyleId>
              </a:tblPr>
              <a:tblGrid>
                <a:gridCol w="3836180"/>
              </a:tblGrid>
              <a:tr h="2272922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ru-RU" sz="1200" dirty="0" smtClean="0"/>
                        <a:t>     Задачи программы:</a:t>
                      </a:r>
                      <a:endParaRPr lang="ru-RU" sz="1100" dirty="0" smtClean="0"/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Создание условий для повышения инвестиционной привлекательности Печенгского муниципального округа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1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Повышение туристической привлекательности </a:t>
                      </a:r>
                      <a:r>
                        <a:rPr lang="ru-RU" sz="1100" b="1" kern="1200" baseline="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Печенгского</a:t>
                      </a:r>
                      <a:r>
                        <a:rPr lang="ru-RU" sz="11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муниципального округа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1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Создание на территории Печенгского муниципального округа благоприятных условий, способствующих развитию потенциала социально ориентированных некоммерческих организаций (далее - СО НКО) и его эффективному использованию в решении задач социально-экономического развития Печенгского муниципального округа</a:t>
                      </a:r>
                      <a:r>
                        <a:rPr lang="ru-RU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6592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6"/>
          <p:cNvSpPr/>
          <p:nvPr/>
        </p:nvSpPr>
        <p:spPr>
          <a:xfrm>
            <a:off x="2303748" y="1269897"/>
            <a:ext cx="1296144" cy="682589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3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Рисунок 3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Муниципальная программа </a:t>
            </a:r>
            <a:r>
              <a:rPr lang="ru-RU" sz="1400" b="1" dirty="0" smtClean="0"/>
              <a:t>«Комфортная среда проживания» </a:t>
            </a:r>
          </a:p>
          <a:p>
            <a:pPr algn="ctr"/>
            <a:r>
              <a:rPr lang="ru-RU" sz="1200" dirty="0" smtClean="0"/>
              <a:t>(</a:t>
            </a:r>
            <a:r>
              <a:rPr lang="ru-RU" sz="1200" dirty="0"/>
              <a:t>Утв. Постановлением № 1717 от 01.11.2024г.)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303748" y="1279446"/>
            <a:ext cx="1080120" cy="800219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МБ</a:t>
            </a:r>
          </a:p>
          <a:p>
            <a:pPr algn="ctr"/>
            <a:r>
              <a:rPr lang="ru-RU" sz="1200" dirty="0" smtClean="0"/>
              <a:t>185,9    </a:t>
            </a:r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sp>
        <p:nvSpPr>
          <p:cNvPr id="8" name="Овал 7"/>
          <p:cNvSpPr/>
          <p:nvPr/>
        </p:nvSpPr>
        <p:spPr>
          <a:xfrm>
            <a:off x="3275856" y="1269898"/>
            <a:ext cx="1296144" cy="68258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4355976" y="1290986"/>
            <a:ext cx="1296144" cy="682589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7020272" y="1124744"/>
            <a:ext cx="1415554" cy="891118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3381891" y="1269898"/>
            <a:ext cx="1080120" cy="800219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ОБ</a:t>
            </a:r>
          </a:p>
          <a:p>
            <a:pPr algn="ctr"/>
            <a:r>
              <a:rPr lang="ru-RU" sz="1200" dirty="0" smtClean="0"/>
              <a:t>7,7      </a:t>
            </a:r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4372264" y="1290986"/>
            <a:ext cx="1080120" cy="830997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ФБ</a:t>
            </a:r>
          </a:p>
          <a:p>
            <a:pPr algn="ctr"/>
            <a:r>
              <a:rPr lang="ru-RU" sz="1200" dirty="0" smtClean="0"/>
              <a:t>196,9</a:t>
            </a:r>
          </a:p>
          <a:p>
            <a:pPr algn="ctr"/>
            <a:r>
              <a:rPr lang="ru-RU" sz="1200" dirty="0" smtClean="0"/>
              <a:t> </a:t>
            </a:r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7020272" y="1112161"/>
            <a:ext cx="141555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200" dirty="0" smtClean="0"/>
          </a:p>
          <a:p>
            <a:pPr algn="ctr"/>
            <a:r>
              <a:rPr lang="ru-RU" sz="1200" b="1" dirty="0" smtClean="0"/>
              <a:t>390,5</a:t>
            </a:r>
          </a:p>
          <a:p>
            <a:pPr algn="ctr"/>
            <a:r>
              <a:rPr lang="ru-RU" sz="1000" b="1" dirty="0" err="1" smtClean="0"/>
              <a:t>млн.руб</a:t>
            </a:r>
            <a:r>
              <a:rPr lang="ru-RU" sz="1000" dirty="0" err="1" smtClean="0"/>
              <a:t>лей</a:t>
            </a:r>
            <a:endParaRPr lang="ru-RU" sz="1000" dirty="0"/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5798979"/>
              </p:ext>
            </p:extLst>
          </p:nvPr>
        </p:nvGraphicFramePr>
        <p:xfrm>
          <a:off x="357158" y="2143116"/>
          <a:ext cx="4646890" cy="3188960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378279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6409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/>
                        <a:t>Наименование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n-lt"/>
                          <a:cs typeface="+mn-cs"/>
                        </a:rPr>
                        <a:t>ВСЕГО </a:t>
                      </a:r>
                      <a:r>
                        <a:rPr lang="ru-RU" sz="900" dirty="0" err="1" smtClean="0">
                          <a:latin typeface="+mn-lt"/>
                          <a:cs typeface="+mn-cs"/>
                        </a:rPr>
                        <a:t>млн.рублей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just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  «Охрана окружающей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среды</a:t>
                      </a:r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13,1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just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«Жилищно-коммунальное хозяйство»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218,9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just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«Развитие сферы ритуальных услуг и мест захоронения»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2,9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just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 «Комплексное благоустройство и содержание городской среды»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109,9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78296">
                <a:tc>
                  <a:txBody>
                    <a:bodyPr/>
                    <a:lstStyle/>
                    <a:p>
                      <a:pPr algn="just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«Организация отлова животных без владельцев»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2,7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78296">
                <a:tc>
                  <a:txBody>
                    <a:bodyPr/>
                    <a:lstStyle/>
                    <a:p>
                      <a:pPr algn="just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 «Формирование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современной городской среды</a:t>
                      </a:r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»</a:t>
                      </a:r>
                    </a:p>
                    <a:p>
                      <a:pPr algn="just"/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42,9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17" name="Picture 8" descr="C:\Users\Avakova\Desktop\для бюджета\22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680" y="1006489"/>
            <a:ext cx="1302676" cy="9101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6538600"/>
              </p:ext>
            </p:extLst>
          </p:nvPr>
        </p:nvGraphicFramePr>
        <p:xfrm>
          <a:off x="5148063" y="2134309"/>
          <a:ext cx="3525514" cy="3166899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{306799F8-075E-4A3A-A7F6-7FBC6576F1A4}</a:tableStyleId>
              </a:tblPr>
              <a:tblGrid>
                <a:gridCol w="3525514"/>
              </a:tblGrid>
              <a:tr h="316689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ru-RU" sz="1200" dirty="0" smtClean="0"/>
                        <a:t>       Задачи программы: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endParaRPr lang="ru-RU" sz="1200" dirty="0" smtClean="0"/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200" dirty="0" smtClean="0"/>
                        <a:t>Повышение уровня экологической безопасности округа.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200" dirty="0" smtClean="0"/>
                        <a:t>Устойчивое и надежное функционирование жилищно-коммунального хозяйства.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200" dirty="0" smtClean="0"/>
                        <a:t>Организация ритуальных услуг и содержание мест захоронения.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200" dirty="0" smtClean="0"/>
                        <a:t>Обеспечение комфортных условий проживания населения.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200" dirty="0" smtClean="0"/>
                        <a:t>Повышение санитарно-эпидемиологического уровня содержания округа.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200" dirty="0" smtClean="0"/>
                        <a:t>Повышение</a:t>
                      </a:r>
                      <a:r>
                        <a:rPr lang="ru-RU" sz="1200" baseline="0" dirty="0" smtClean="0"/>
                        <a:t> уровня благоустройства территории </a:t>
                      </a:r>
                      <a:r>
                        <a:rPr lang="ru-RU" sz="1200" baseline="0" dirty="0" err="1" smtClean="0"/>
                        <a:t>Печенгского</a:t>
                      </a:r>
                      <a:r>
                        <a:rPr lang="ru-RU" sz="1200" baseline="0" dirty="0" smtClean="0"/>
                        <a:t> муниципального округа.</a:t>
                      </a:r>
                      <a:endParaRPr lang="ru-RU" sz="12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8163685"/>
              </p:ext>
            </p:extLst>
          </p:nvPr>
        </p:nvGraphicFramePr>
        <p:xfrm>
          <a:off x="393370" y="5445224"/>
          <a:ext cx="8280209" cy="5417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209"/>
              </a:tblGrid>
              <a:tr h="5417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u="sng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Цель программы</a:t>
                      </a:r>
                      <a:r>
                        <a:rPr lang="ru-RU" sz="13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ru-RU" sz="13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Обеспечение комфортной среды проживания</a:t>
                      </a:r>
                      <a:r>
                        <a:rPr lang="ru-RU" sz="13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населения на территории Печенгского муниципального округа.</a:t>
                      </a:r>
                      <a:endParaRPr lang="ru-RU" sz="12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6211153"/>
              </p:ext>
            </p:extLst>
          </p:nvPr>
        </p:nvGraphicFramePr>
        <p:xfrm>
          <a:off x="396974" y="5949280"/>
          <a:ext cx="8276605" cy="762000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685196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2464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296504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Наименование показателя</a:t>
                      </a:r>
                      <a:endParaRPr lang="ru-RU" sz="1400" b="1" dirty="0"/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+mn-lt"/>
                          <a:cs typeface="+mn-cs"/>
                        </a:rPr>
                        <a:t>2025 план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23576">
                <a:tc>
                  <a:txBody>
                    <a:bodyPr/>
                    <a:lstStyle/>
                    <a:p>
                      <a:pPr algn="l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Удовлетворенная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оценка населением уровня комфортности и безопасности проживания на территории </a:t>
                      </a:r>
                      <a:r>
                        <a:rPr lang="ru-RU" sz="12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Печенгского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округа (да/нет)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693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3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Рисунок 3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0724813"/>
              </p:ext>
            </p:extLst>
          </p:nvPr>
        </p:nvGraphicFramePr>
        <p:xfrm>
          <a:off x="1043608" y="1124744"/>
          <a:ext cx="4346006" cy="1508760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434600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4368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/>
                        <a:t>Проведение реконструкции котельных, тепловых сетей котельных, расположенных в </a:t>
                      </a:r>
                      <a:r>
                        <a:rPr lang="ru-RU" sz="1400" b="1" dirty="0" err="1" smtClean="0"/>
                        <a:t>пгт</a:t>
                      </a:r>
                      <a:r>
                        <a:rPr lang="ru-RU" sz="1400" b="1" dirty="0" smtClean="0"/>
                        <a:t>. Печенга,</a:t>
                      </a:r>
                      <a:r>
                        <a:rPr lang="ru-RU" sz="1400" b="1" baseline="0" dirty="0" smtClean="0"/>
                        <a:t> п. Спутник, на ж/д станции Печенга</a:t>
                      </a: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90162"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136,9 млн. рублей, из них:</a:t>
                      </a:r>
                    </a:p>
                    <a:p>
                      <a:pPr algn="ctr"/>
                      <a:r>
                        <a:rPr lang="ru-RU" sz="15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средства казначейских</a:t>
                      </a:r>
                      <a:r>
                        <a:rPr lang="ru-RU" sz="15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кредитов – 135,6 млн. рублей</a:t>
                      </a:r>
                      <a:endParaRPr lang="ru-RU" sz="15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/>
              <a:t>Муниципальная </a:t>
            </a:r>
            <a:r>
              <a:rPr lang="ru-RU" sz="1400" dirty="0" smtClean="0"/>
              <a:t>программа </a:t>
            </a:r>
            <a:r>
              <a:rPr lang="ru-RU" sz="1400" b="1" dirty="0" smtClean="0"/>
              <a:t>«Комфортная среда проживания» </a:t>
            </a:r>
          </a:p>
          <a:p>
            <a:pPr algn="ctr"/>
            <a:r>
              <a:rPr lang="ru-RU" sz="1200" dirty="0" smtClean="0"/>
              <a:t>(</a:t>
            </a:r>
            <a:r>
              <a:rPr lang="ru-RU" sz="1200" dirty="0"/>
              <a:t>Утв. Постановлением № 1717 от 01.11 2024г.)</a:t>
            </a: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6443196"/>
              </p:ext>
            </p:extLst>
          </p:nvPr>
        </p:nvGraphicFramePr>
        <p:xfrm>
          <a:off x="5454948" y="1124744"/>
          <a:ext cx="3456384" cy="1508760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345638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4368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+mn-lt"/>
                          <a:cs typeface="+mn-cs"/>
                        </a:rPr>
                        <a:t>Строительство сети водоснабжения в районе ИЖС п. </a:t>
                      </a:r>
                      <a:r>
                        <a:rPr lang="ru-RU" sz="1400" b="1" dirty="0" err="1" smtClean="0">
                          <a:latin typeface="+mn-lt"/>
                          <a:cs typeface="+mn-cs"/>
                        </a:rPr>
                        <a:t>Корзуново</a:t>
                      </a:r>
                      <a:endParaRPr lang="ru-RU" sz="1400" b="1" baseline="0" dirty="0" smtClean="0">
                        <a:latin typeface="+mn-lt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90162"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72,1 млн.</a:t>
                      </a:r>
                      <a:r>
                        <a:rPr lang="ru-RU" sz="15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рублей, из них:</a:t>
                      </a:r>
                    </a:p>
                    <a:p>
                      <a:pPr algn="ctr"/>
                      <a:r>
                        <a:rPr lang="ru-RU" sz="15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средства ФБ - 56,4 млн. рублей</a:t>
                      </a:r>
                    </a:p>
                    <a:p>
                      <a:pPr algn="ctr"/>
                      <a:r>
                        <a:rPr lang="ru-RU" sz="15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средства ОБ - 4,9 млн. рублей</a:t>
                      </a: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316705"/>
              </p:ext>
            </p:extLst>
          </p:nvPr>
        </p:nvGraphicFramePr>
        <p:xfrm>
          <a:off x="1043608" y="3758168"/>
          <a:ext cx="2736304" cy="822960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{306799F8-075E-4A3A-A7F6-7FBC6576F1A4}</a:tableStyleId>
              </a:tblPr>
              <a:tblGrid>
                <a:gridCol w="2736304"/>
              </a:tblGrid>
              <a:tr h="79208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ru-RU" sz="1200" dirty="0" smtClean="0"/>
                        <a:t>- г. Заполярный </a:t>
                      </a:r>
                    </a:p>
                    <a:p>
                      <a:pPr marL="0" indent="0" algn="ctr">
                        <a:buFont typeface="+mj-lt"/>
                        <a:buNone/>
                      </a:pPr>
                      <a:r>
                        <a:rPr lang="ru-RU" sz="1200" dirty="0" smtClean="0"/>
                        <a:t>ул. Крупской,  4,6</a:t>
                      </a:r>
                      <a:endParaRPr lang="ru-RU" sz="1200" baseline="0" dirty="0" smtClean="0"/>
                    </a:p>
                    <a:p>
                      <a:pPr marL="0" indent="0" algn="ctr">
                        <a:buFont typeface="+mj-lt"/>
                        <a:buNone/>
                      </a:pPr>
                      <a:r>
                        <a:rPr lang="ru-RU" sz="1200" baseline="0" dirty="0" smtClean="0"/>
                        <a:t>- п. Никель</a:t>
                      </a:r>
                    </a:p>
                    <a:p>
                      <a:pPr marL="0" indent="0" algn="ctr">
                        <a:buFont typeface="+mj-lt"/>
                        <a:buNone/>
                      </a:pPr>
                      <a:r>
                        <a:rPr lang="ru-RU" sz="1200" baseline="0" dirty="0" smtClean="0"/>
                        <a:t>ул. Спортивная, 1а, 2, 2а </a:t>
                      </a:r>
                      <a:endParaRPr lang="ru-RU" sz="12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2165308"/>
              </p:ext>
            </p:extLst>
          </p:nvPr>
        </p:nvGraphicFramePr>
        <p:xfrm>
          <a:off x="3923928" y="4725144"/>
          <a:ext cx="2448272" cy="1800200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{306799F8-075E-4A3A-A7F6-7FBC6576F1A4}</a:tableStyleId>
              </a:tblPr>
              <a:tblGrid>
                <a:gridCol w="2448272"/>
              </a:tblGrid>
              <a:tr h="180020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endParaRPr lang="ru-RU" sz="1200" baseline="0" dirty="0" smtClean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1396774"/>
              </p:ext>
            </p:extLst>
          </p:nvPr>
        </p:nvGraphicFramePr>
        <p:xfrm>
          <a:off x="1043609" y="4725145"/>
          <a:ext cx="2736304" cy="1800199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{306799F8-075E-4A3A-A7F6-7FBC6576F1A4}</a:tableStyleId>
              </a:tblPr>
              <a:tblGrid>
                <a:gridCol w="2736304"/>
              </a:tblGrid>
              <a:tr h="180019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endParaRPr lang="ru-RU" sz="1200" baseline="0" dirty="0" smtClean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787719"/>
            <a:ext cx="2304256" cy="16349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lahtionova\Downloads\2023-12-11_11-24-30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7" y="4787720"/>
            <a:ext cx="2592288" cy="1634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2778038"/>
              </p:ext>
            </p:extLst>
          </p:nvPr>
        </p:nvGraphicFramePr>
        <p:xfrm>
          <a:off x="1043609" y="2780928"/>
          <a:ext cx="2736304" cy="968112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273630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/>
                        <a:t>Благоустройство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/>
                        <a:t>дворовых территорий</a:t>
                      </a: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25,3 млн. рублей</a:t>
                      </a: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4624124"/>
              </p:ext>
            </p:extLst>
          </p:nvPr>
        </p:nvGraphicFramePr>
        <p:xfrm>
          <a:off x="3923927" y="2780928"/>
          <a:ext cx="2448272" cy="979552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244827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65951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/>
                        <a:t>Благоустройство общественных территорий</a:t>
                      </a: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98125"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15,4 млн. рублей</a:t>
                      </a: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4705861"/>
              </p:ext>
            </p:extLst>
          </p:nvPr>
        </p:nvGraphicFramePr>
        <p:xfrm>
          <a:off x="3923928" y="3789040"/>
          <a:ext cx="2448272" cy="792088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{306799F8-075E-4A3A-A7F6-7FBC6576F1A4}</a:tableStyleId>
              </a:tblPr>
              <a:tblGrid>
                <a:gridCol w="2448272"/>
              </a:tblGrid>
              <a:tr h="79208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ru-RU" sz="1200" baseline="0" dirty="0" smtClean="0"/>
                        <a:t>- п. Никель</a:t>
                      </a:r>
                    </a:p>
                    <a:p>
                      <a:pPr marL="0" indent="0" algn="ctr">
                        <a:buFont typeface="+mj-lt"/>
                        <a:buNone/>
                      </a:pPr>
                      <a:r>
                        <a:rPr lang="ru-RU" sz="1200" baseline="0" dirty="0" smtClean="0"/>
                        <a:t>ДДТ № 1</a:t>
                      </a:r>
                      <a:endParaRPr lang="ru-RU" sz="12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1319250"/>
              </p:ext>
            </p:extLst>
          </p:nvPr>
        </p:nvGraphicFramePr>
        <p:xfrm>
          <a:off x="6516216" y="2780928"/>
          <a:ext cx="2376263" cy="979552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237626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65951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/>
                        <a:t>Реализация</a:t>
                      </a:r>
                      <a:r>
                        <a:rPr lang="ru-RU" sz="1400" b="1" baseline="0" dirty="0" smtClean="0"/>
                        <a:t> местных инициатив</a:t>
                      </a: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98125"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7,3 млн. рублей</a:t>
                      </a: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5594622"/>
              </p:ext>
            </p:extLst>
          </p:nvPr>
        </p:nvGraphicFramePr>
        <p:xfrm>
          <a:off x="6516215" y="3789039"/>
          <a:ext cx="2376265" cy="1440161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{306799F8-075E-4A3A-A7F6-7FBC6576F1A4}</a:tableStyleId>
              </a:tblPr>
              <a:tblGrid>
                <a:gridCol w="2376265"/>
              </a:tblGrid>
              <a:tr h="1440161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ru-RU" sz="1200" baseline="0" dirty="0" smtClean="0"/>
                        <a:t>Ремонт подъездов:</a:t>
                      </a:r>
                    </a:p>
                    <a:p>
                      <a:pPr marL="171450" indent="-171450" algn="ctr">
                        <a:buFontTx/>
                        <a:buChar char="-"/>
                      </a:pPr>
                      <a:r>
                        <a:rPr lang="ru-RU" sz="1200" baseline="0" dirty="0" smtClean="0"/>
                        <a:t>г. Заполярный </a:t>
                      </a:r>
                    </a:p>
                    <a:p>
                      <a:pPr marL="0" indent="0" algn="ctr">
                        <a:buFontTx/>
                        <a:buNone/>
                      </a:pPr>
                      <a:r>
                        <a:rPr lang="ru-RU" sz="1200" baseline="0" dirty="0" smtClean="0"/>
                        <a:t>ул. Юбилейная, 2</a:t>
                      </a:r>
                    </a:p>
                    <a:p>
                      <a:pPr marL="171450" indent="-171450" algn="ctr">
                        <a:buFontTx/>
                        <a:buChar char="-"/>
                      </a:pPr>
                      <a:r>
                        <a:rPr lang="ru-RU" sz="1200" baseline="0" dirty="0" err="1" smtClean="0"/>
                        <a:t>пгт</a:t>
                      </a:r>
                      <a:r>
                        <a:rPr lang="ru-RU" sz="1200" baseline="0" dirty="0" smtClean="0"/>
                        <a:t>. Никель </a:t>
                      </a:r>
                      <a:endParaRPr lang="ru-RU" sz="1200" baseline="0" dirty="0"/>
                    </a:p>
                    <a:p>
                      <a:pPr marL="0" indent="0" algn="ctr">
                        <a:buFontTx/>
                        <a:buNone/>
                      </a:pPr>
                      <a:r>
                        <a:rPr lang="ru-RU" sz="1200" baseline="0" dirty="0" err="1" smtClean="0"/>
                        <a:t>пр-кт</a:t>
                      </a:r>
                      <a:r>
                        <a:rPr lang="ru-RU" sz="1200" baseline="0" dirty="0" smtClean="0"/>
                        <a:t> Гвардейский, 37</a:t>
                      </a:r>
                    </a:p>
                    <a:p>
                      <a:pPr marL="0" indent="0" algn="ctr">
                        <a:buFontTx/>
                        <a:buNone/>
                      </a:pPr>
                      <a:endParaRPr lang="ru-RU" sz="1200" baseline="0" dirty="0" smtClean="0"/>
                    </a:p>
                    <a:p>
                      <a:pPr marL="0" indent="0" algn="ctr">
                        <a:buFontTx/>
                        <a:buNone/>
                      </a:pPr>
                      <a:r>
                        <a:rPr lang="ru-RU" sz="1200" baseline="0" dirty="0" err="1" smtClean="0"/>
                        <a:t>Скейт</a:t>
                      </a:r>
                      <a:r>
                        <a:rPr lang="ru-RU" sz="1200" baseline="0" dirty="0" smtClean="0"/>
                        <a:t> парк в </a:t>
                      </a:r>
                      <a:r>
                        <a:rPr lang="ru-RU" sz="1200" baseline="0" dirty="0" err="1" smtClean="0"/>
                        <a:t>нп</a:t>
                      </a:r>
                      <a:r>
                        <a:rPr lang="ru-RU" sz="1200" baseline="0" dirty="0" smtClean="0"/>
                        <a:t> 19 км</a:t>
                      </a: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6885151"/>
              </p:ext>
            </p:extLst>
          </p:nvPr>
        </p:nvGraphicFramePr>
        <p:xfrm>
          <a:off x="6516216" y="5301208"/>
          <a:ext cx="2376263" cy="1224136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{306799F8-075E-4A3A-A7F6-7FBC6576F1A4}</a:tableStyleId>
              </a:tblPr>
              <a:tblGrid>
                <a:gridCol w="2376263"/>
              </a:tblGrid>
              <a:tr h="122413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endParaRPr lang="ru-RU" sz="1200" baseline="0" dirty="0" smtClean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373215"/>
            <a:ext cx="2098906" cy="104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23758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3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Рисунок 3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Муниципальная программа </a:t>
            </a:r>
            <a:r>
              <a:rPr lang="ru-RU" sz="1400" b="1" dirty="0" smtClean="0"/>
              <a:t>«Муниципальное управление и гражданское общество» </a:t>
            </a:r>
            <a:r>
              <a:rPr lang="ru-RU" sz="1200" dirty="0"/>
              <a:t>(Утв. Постановлением № 1714 от 01.11.2024г.)</a:t>
            </a:r>
          </a:p>
        </p:txBody>
      </p:sp>
      <p:sp>
        <p:nvSpPr>
          <p:cNvPr id="6" name="Овал 5"/>
          <p:cNvSpPr/>
          <p:nvPr/>
        </p:nvSpPr>
        <p:spPr>
          <a:xfrm>
            <a:off x="2303748" y="1269897"/>
            <a:ext cx="1296144" cy="682589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3275856" y="1269898"/>
            <a:ext cx="1296144" cy="68258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4355976" y="1290986"/>
            <a:ext cx="1296144" cy="682589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7020272" y="1169584"/>
            <a:ext cx="1415554" cy="857634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2357422" y="1285860"/>
            <a:ext cx="1080120" cy="830997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МБ</a:t>
            </a:r>
          </a:p>
          <a:p>
            <a:pPr algn="ctr"/>
            <a:r>
              <a:rPr lang="ru-RU" sz="1200" dirty="0" smtClean="0"/>
              <a:t>283,2</a:t>
            </a:r>
          </a:p>
          <a:p>
            <a:pPr algn="ctr"/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020272" y="1185674"/>
            <a:ext cx="141555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200" dirty="0" smtClean="0"/>
          </a:p>
          <a:p>
            <a:pPr algn="ctr"/>
            <a:r>
              <a:rPr lang="ru-RU" sz="1200" b="1" dirty="0" smtClean="0"/>
              <a:t>290,6</a:t>
            </a:r>
          </a:p>
          <a:p>
            <a:pPr algn="ctr"/>
            <a:r>
              <a:rPr lang="ru-RU" sz="1000" b="1" dirty="0" err="1" smtClean="0"/>
              <a:t>млн.рублей</a:t>
            </a:r>
            <a:endParaRPr lang="ru-RU" sz="1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357554" y="1285860"/>
            <a:ext cx="1080120" cy="830997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ОБ</a:t>
            </a:r>
          </a:p>
          <a:p>
            <a:pPr algn="ctr"/>
            <a:r>
              <a:rPr lang="ru-RU" sz="1200" dirty="0" smtClean="0"/>
              <a:t>1,0</a:t>
            </a:r>
          </a:p>
          <a:p>
            <a:pPr algn="ctr"/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4429124" y="1285860"/>
            <a:ext cx="1080120" cy="830997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ФБ</a:t>
            </a:r>
          </a:p>
          <a:p>
            <a:pPr algn="ctr"/>
            <a:r>
              <a:rPr lang="ru-RU" sz="1200" dirty="0" smtClean="0"/>
              <a:t>6,4</a:t>
            </a:r>
          </a:p>
          <a:p>
            <a:pPr algn="ctr"/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5994377"/>
              </p:ext>
            </p:extLst>
          </p:nvPr>
        </p:nvGraphicFramePr>
        <p:xfrm>
          <a:off x="494252" y="2420889"/>
          <a:ext cx="5006442" cy="3695075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400582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0062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60039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/>
                        <a:t>Наименование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n-lt"/>
                          <a:cs typeface="+mn-cs"/>
                        </a:rPr>
                        <a:t>ВСЕГО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63856"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 «Создание условий для обеспечения муниципального управления».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272,0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834941"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Развитие информационной и технологической инфраструктуры системы муниципального управления в Печенгском муниципальном округе»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7,1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49399"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lang="ru-RU" sz="12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Деятельность и развитие муниципальных средств массовой информации </a:t>
                      </a:r>
                      <a:r>
                        <a:rPr lang="ru-RU" sz="1200" b="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Печенгского</a:t>
                      </a:r>
                      <a:r>
                        <a:rPr lang="ru-RU" sz="12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муниципального округа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11,5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810619">
                <a:tc gridSpan="2">
                  <a:txBody>
                    <a:bodyPr/>
                    <a:lstStyle/>
                    <a:p>
                      <a:pPr algn="l"/>
                      <a:r>
                        <a:rPr lang="ru-RU" sz="1300" b="1" u="sng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Цель программы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:  </a:t>
                      </a: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1. Эффективное функционирование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системы муниципального управления в</a:t>
                      </a: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Печенгском муниципальном округе. </a:t>
                      </a:r>
                    </a:p>
                    <a:p>
                      <a:pPr algn="l"/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2. Повышение качества жизни населения</a:t>
                      </a:r>
                      <a:r>
                        <a:rPr lang="ru-RU" sz="1200" b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Печенгского</a:t>
                      </a:r>
                      <a:r>
                        <a:rPr lang="ru-RU" sz="1200" b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муниципального округа на основе использования информационных и телекоммуникационных технологий.</a:t>
                      </a:r>
                    </a:p>
                    <a:p>
                      <a:pPr algn="l"/>
                      <a:r>
                        <a:rPr lang="ru-RU" sz="1200" b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3. Своевременное, качественное и объективное информирование населения о деятельности ОМСУ и учреждений округа.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2512286"/>
              </p:ext>
            </p:extLst>
          </p:nvPr>
        </p:nvGraphicFramePr>
        <p:xfrm>
          <a:off x="5643570" y="2428868"/>
          <a:ext cx="3104009" cy="3664428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{306799F8-075E-4A3A-A7F6-7FBC6576F1A4}</a:tableStyleId>
              </a:tblPr>
              <a:tblGrid>
                <a:gridCol w="3104009"/>
              </a:tblGrid>
              <a:tr h="3664428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ru-RU" sz="1200" dirty="0" smtClean="0"/>
                        <a:t>       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ru-RU" sz="1200" dirty="0" smtClean="0"/>
                        <a:t>       </a:t>
                      </a:r>
                      <a:r>
                        <a:rPr lang="ru-RU" sz="1400" dirty="0" smtClean="0"/>
                        <a:t>Задачи программы: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endParaRPr lang="ru-RU" sz="1200" dirty="0" smtClean="0"/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Создание условий для  обеспечения эффективного функционирования</a:t>
                      </a:r>
                      <a:r>
                        <a:rPr lang="ru-RU" sz="12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системы муниципального управления в </a:t>
                      </a: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Печенгском муниципальном округе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Повышение</a:t>
                      </a:r>
                      <a:r>
                        <a:rPr lang="ru-RU" sz="12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качества системы муниципального управления в </a:t>
                      </a:r>
                      <a:r>
                        <a:rPr lang="ru-RU" sz="12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Печенгском</a:t>
                      </a:r>
                      <a:r>
                        <a:rPr lang="ru-RU" sz="12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муниципальном округе на основе использования современных информационных и телекоммуникационных технологий</a:t>
                      </a: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ru-RU" sz="12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Повышение открытости и прозрачности деятельности ОМСУ и</a:t>
                      </a:r>
                      <a:r>
                        <a:rPr lang="ru-RU" sz="12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учреждений округа для общества.</a:t>
                      </a:r>
                      <a:endParaRPr lang="ru-RU" sz="12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19" name="Picture 2" descr="H:\работа\бюджет для граждан\для бюджета\imgonline-com-ua-mirror-l5xsltoij7fye5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1142984"/>
            <a:ext cx="1214446" cy="9108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15926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3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Рисунок 3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043608" y="481764"/>
            <a:ext cx="6840760" cy="588621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Муниципальная программа </a:t>
            </a:r>
            <a:r>
              <a:rPr lang="ru-RU" sz="1400" b="1" dirty="0" smtClean="0"/>
              <a:t>«Молодежная политика и взаимодействие с общественными организациями» </a:t>
            </a:r>
          </a:p>
          <a:p>
            <a:pPr algn="ctr"/>
            <a:r>
              <a:rPr lang="ru-RU" sz="1200" dirty="0" smtClean="0"/>
              <a:t>(</a:t>
            </a:r>
            <a:r>
              <a:rPr lang="ru-RU" sz="1200" dirty="0"/>
              <a:t>Утв. Постановлением № 1710 от 01.11.2024г.)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2570038"/>
              </p:ext>
            </p:extLst>
          </p:nvPr>
        </p:nvGraphicFramePr>
        <p:xfrm>
          <a:off x="428596" y="2276873"/>
          <a:ext cx="4482529" cy="2160240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358662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9590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66320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/>
                        <a:t>Наименование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n-lt"/>
                          <a:cs typeface="+mn-cs"/>
                        </a:rPr>
                        <a:t>ВСЕГО</a:t>
                      </a:r>
                    </a:p>
                    <a:p>
                      <a:pPr algn="ctr"/>
                      <a:r>
                        <a:rPr lang="ru-RU" sz="900" dirty="0" err="1" smtClean="0">
                          <a:latin typeface="+mn-lt"/>
                          <a:cs typeface="+mn-cs"/>
                        </a:rPr>
                        <a:t>млн.рублей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81184"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Молодежная политика и взаимодействие с общественными организациями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21,4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212736">
                <a:tc gridSpan="2">
                  <a:txBody>
                    <a:bodyPr/>
                    <a:lstStyle/>
                    <a:p>
                      <a:pPr algn="l"/>
                      <a:r>
                        <a:rPr lang="ru-RU" sz="1200" b="1" u="sng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Цель программы</a:t>
                      </a:r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Создание благоприятных условий для использования потенциала молодых граждан в интересах социально-экономического, общественно-политического развития Печенгского муниципального округа. 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4977245"/>
              </p:ext>
            </p:extLst>
          </p:nvPr>
        </p:nvGraphicFramePr>
        <p:xfrm>
          <a:off x="5076056" y="2276871"/>
          <a:ext cx="3672407" cy="2160240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{306799F8-075E-4A3A-A7F6-7FBC6576F1A4}</a:tableStyleId>
              </a:tblPr>
              <a:tblGrid>
                <a:gridCol w="3672407"/>
              </a:tblGrid>
              <a:tr h="216024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ru-RU" sz="1200" dirty="0" smtClean="0"/>
                        <a:t>              </a:t>
                      </a:r>
                      <a:r>
                        <a:rPr lang="ru-RU" sz="1400" dirty="0" smtClean="0"/>
                        <a:t>Задачи программы:</a:t>
                      </a:r>
                      <a:endParaRPr lang="ru-RU" sz="1200" dirty="0" smtClean="0"/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Создание возможностей для успешной социализации и эффективной самореализации молодых людей независимо от социального статуса.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Сохранение и развитие системы гражданско-патриотического воспитания детей и молодежи.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Формирование в молодежной среде отрицательного отношения к злоупотреблению алкоголем, потреблению наркотических и психотропных веществ.</a:t>
                      </a: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8" name="Овал 7"/>
          <p:cNvSpPr/>
          <p:nvPr/>
        </p:nvSpPr>
        <p:spPr>
          <a:xfrm>
            <a:off x="2303748" y="1269897"/>
            <a:ext cx="1296144" cy="682589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3275856" y="1269898"/>
            <a:ext cx="1296144" cy="68258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Овал 10"/>
          <p:cNvSpPr/>
          <p:nvPr/>
        </p:nvSpPr>
        <p:spPr>
          <a:xfrm>
            <a:off x="4283968" y="1269898"/>
            <a:ext cx="1296144" cy="682589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Овал 12"/>
          <p:cNvSpPr/>
          <p:nvPr/>
        </p:nvSpPr>
        <p:spPr>
          <a:xfrm>
            <a:off x="7020272" y="1124744"/>
            <a:ext cx="1415554" cy="891118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7128284" y="1184865"/>
            <a:ext cx="1199530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Итого по программе</a:t>
            </a:r>
          </a:p>
          <a:p>
            <a:pPr algn="ctr"/>
            <a:r>
              <a:rPr lang="ru-RU" sz="1200" b="1" dirty="0" smtClean="0"/>
              <a:t>21,4</a:t>
            </a:r>
          </a:p>
          <a:p>
            <a:pPr algn="ctr"/>
            <a:r>
              <a:rPr lang="ru-RU" sz="1000" b="1" dirty="0" err="1" smtClean="0"/>
              <a:t>млн.рублей</a:t>
            </a:r>
            <a:endParaRPr lang="ru-RU" sz="10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2303748" y="1279446"/>
            <a:ext cx="1080120" cy="800219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МБ</a:t>
            </a:r>
          </a:p>
          <a:p>
            <a:pPr algn="ctr"/>
            <a:r>
              <a:rPr lang="ru-RU" sz="1200" dirty="0" smtClean="0"/>
              <a:t>21</a:t>
            </a:r>
            <a:r>
              <a:rPr lang="en-US" sz="1200" dirty="0" smtClean="0"/>
              <a:t>,</a:t>
            </a:r>
            <a:r>
              <a:rPr lang="ru-RU" sz="1200" dirty="0" smtClean="0"/>
              <a:t>4</a:t>
            </a:r>
            <a:r>
              <a:rPr lang="en-US" sz="1200" dirty="0" smtClean="0"/>
              <a:t>      </a:t>
            </a:r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3381891" y="1269898"/>
            <a:ext cx="1080120" cy="830997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ОБ</a:t>
            </a:r>
          </a:p>
          <a:p>
            <a:pPr algn="ctr"/>
            <a:r>
              <a:rPr lang="ru-RU" sz="1200" dirty="0" smtClean="0"/>
              <a:t>0,0</a:t>
            </a:r>
          </a:p>
          <a:p>
            <a:pPr algn="ctr"/>
            <a:r>
              <a:rPr lang="ru-RU" sz="1200" dirty="0" smtClean="0"/>
              <a:t> </a:t>
            </a:r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4372264" y="1290986"/>
            <a:ext cx="1080120" cy="830997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ФБ</a:t>
            </a:r>
          </a:p>
          <a:p>
            <a:pPr algn="ctr"/>
            <a:r>
              <a:rPr lang="ru-RU" sz="1200" dirty="0" smtClean="0"/>
              <a:t>0,0</a:t>
            </a:r>
          </a:p>
          <a:p>
            <a:pPr algn="ctr"/>
            <a:r>
              <a:rPr lang="ru-RU" sz="1200" dirty="0" smtClean="0"/>
              <a:t> </a:t>
            </a:r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pic>
        <p:nvPicPr>
          <p:cNvPr id="2050" name="Picture 2" descr="C:\Users\Avakova\Desktop\для бюджета\man-push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5" y="1070385"/>
            <a:ext cx="999836" cy="9998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7163041"/>
              </p:ext>
            </p:extLst>
          </p:nvPr>
        </p:nvGraphicFramePr>
        <p:xfrm>
          <a:off x="431271" y="4581128"/>
          <a:ext cx="8317193" cy="1924784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630096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36104"/>
                <a:gridCol w="108012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Наименование показателя</a:t>
                      </a:r>
                      <a:endParaRPr lang="ru-RU" sz="1400" b="1" dirty="0"/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Ед. изм</a:t>
                      </a:r>
                      <a:endParaRPr lang="ru-RU" sz="1400" b="1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+mn-lt"/>
                          <a:cs typeface="+mn-cs"/>
                        </a:rPr>
                        <a:t>2025 план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Количество конкурсов, фестивалей, семинаров различной направленности</a:t>
                      </a:r>
                      <a:r>
                        <a:rPr lang="ru-RU" sz="11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для</a:t>
                      </a:r>
                      <a:r>
                        <a:rPr lang="ru-RU" sz="11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молодежи</a:t>
                      </a:r>
                      <a:endParaRPr lang="ru-RU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Шт. </a:t>
                      </a:r>
                      <a:endParaRPr lang="ru-RU" sz="11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не менее 15</a:t>
                      </a:r>
                      <a:endParaRPr lang="ru-RU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51264">
                <a:tc>
                  <a:txBody>
                    <a:bodyPr/>
                    <a:lstStyle/>
                    <a:p>
                      <a:pPr algn="l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Численность молодых людей, участвующих</a:t>
                      </a:r>
                      <a:r>
                        <a:rPr lang="ru-RU" sz="11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в </a:t>
                      </a: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различных творческих мероприятиях и проектах</a:t>
                      </a:r>
                      <a:endParaRPr lang="ru-RU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Чел.</a:t>
                      </a:r>
                      <a:endParaRPr lang="ru-RU" sz="11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не</a:t>
                      </a:r>
                      <a:r>
                        <a:rPr lang="ru-RU" sz="11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менее 1000</a:t>
                      </a:r>
                      <a:endParaRPr lang="ru-RU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Количество проведенных</a:t>
                      </a:r>
                      <a:r>
                        <a:rPr lang="ru-RU" sz="11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патриотических слетов, фестивалей для молодежи </a:t>
                      </a:r>
                      <a:r>
                        <a:rPr lang="ru-RU" sz="11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Печенгского</a:t>
                      </a:r>
                      <a:r>
                        <a:rPr lang="ru-RU" sz="11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муниципального округа</a:t>
                      </a:r>
                      <a:endParaRPr lang="ru-RU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Чел.</a:t>
                      </a:r>
                      <a:endParaRPr lang="ru-RU" sz="11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не менее 10</a:t>
                      </a:r>
                      <a:endParaRPr lang="ru-RU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Численность молодежи, охваченной кампаниями по  профилактике наркомании, токсикомании и  алкоголизма</a:t>
                      </a:r>
                      <a:endParaRPr lang="ru-RU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Чел.</a:t>
                      </a:r>
                      <a:endParaRPr lang="ru-RU" sz="11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не менее 1700</a:t>
                      </a:r>
                      <a:endParaRPr lang="ru-RU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307167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3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Рисунок 3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Муниципальная программа </a:t>
            </a:r>
            <a:r>
              <a:rPr lang="ru-RU" sz="1400" b="1" dirty="0" smtClean="0"/>
              <a:t>«Физическая культура и спорт» </a:t>
            </a:r>
          </a:p>
          <a:p>
            <a:pPr algn="ctr"/>
            <a:r>
              <a:rPr lang="ru-RU" sz="1200" dirty="0" smtClean="0"/>
              <a:t>(Утв. </a:t>
            </a:r>
            <a:r>
              <a:rPr lang="ru-RU" sz="1200" dirty="0"/>
              <a:t>Постановлением № 1709 от 01.11.2024г.)</a:t>
            </a:r>
          </a:p>
        </p:txBody>
      </p:sp>
      <p:sp>
        <p:nvSpPr>
          <p:cNvPr id="6" name="Овал 5"/>
          <p:cNvSpPr/>
          <p:nvPr/>
        </p:nvSpPr>
        <p:spPr>
          <a:xfrm>
            <a:off x="2123728" y="1291315"/>
            <a:ext cx="1296144" cy="682589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2973030" y="1291314"/>
            <a:ext cx="1296144" cy="68258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3923928" y="1291313"/>
            <a:ext cx="1296144" cy="682589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>
            <a:off x="7020272" y="1124744"/>
            <a:ext cx="1415554" cy="891118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2123728" y="1301254"/>
            <a:ext cx="1080120" cy="830997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МБ</a:t>
            </a:r>
          </a:p>
          <a:p>
            <a:pPr algn="ctr"/>
            <a:r>
              <a:rPr lang="ru-RU" sz="1200" dirty="0" smtClean="0"/>
              <a:t>81,5</a:t>
            </a:r>
          </a:p>
          <a:p>
            <a:pPr algn="ctr"/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061311" y="1301254"/>
            <a:ext cx="1080120" cy="830997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/>
              <a:t>О</a:t>
            </a:r>
            <a:r>
              <a:rPr lang="ru-RU" sz="1200" dirty="0" smtClean="0"/>
              <a:t>Б</a:t>
            </a:r>
          </a:p>
          <a:p>
            <a:pPr algn="ctr"/>
            <a:r>
              <a:rPr lang="ru-RU" sz="1200" dirty="0" smtClean="0"/>
              <a:t>14,8</a:t>
            </a:r>
          </a:p>
          <a:p>
            <a:pPr algn="ctr"/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4031940" y="1291315"/>
            <a:ext cx="1080120" cy="800219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/>
              <a:t>Ф</a:t>
            </a:r>
            <a:r>
              <a:rPr lang="ru-RU" sz="1200" dirty="0" smtClean="0"/>
              <a:t>Б</a:t>
            </a:r>
          </a:p>
          <a:p>
            <a:pPr algn="ctr"/>
            <a:r>
              <a:rPr lang="ru-RU" sz="1200" dirty="0" smtClean="0"/>
              <a:t>0,0</a:t>
            </a:r>
          </a:p>
          <a:p>
            <a:pPr algn="ctr"/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7128284" y="1184865"/>
            <a:ext cx="1199530" cy="61555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pPr algn="ctr"/>
            <a:endParaRPr lang="ru-RU" sz="1200" b="1" dirty="0" smtClean="0"/>
          </a:p>
          <a:p>
            <a:pPr algn="ctr"/>
            <a:r>
              <a:rPr lang="ru-RU" sz="1200" b="1" dirty="0" smtClean="0"/>
              <a:t>96,3</a:t>
            </a:r>
          </a:p>
          <a:p>
            <a:pPr algn="ctr"/>
            <a:r>
              <a:rPr lang="ru-RU" sz="1000" b="1" dirty="0" err="1" smtClean="0"/>
              <a:t>млн.руб</a:t>
            </a:r>
            <a:r>
              <a:rPr lang="ru-RU" sz="1000" dirty="0" err="1" smtClean="0"/>
              <a:t>лей</a:t>
            </a:r>
            <a:endParaRPr lang="ru-RU" sz="1000" dirty="0"/>
          </a:p>
        </p:txBody>
      </p:sp>
      <p:pic>
        <p:nvPicPr>
          <p:cNvPr id="16" name="Picture 5" descr="C:\Users\Avakova\Desktop\для бюджета\EwWZE7tWUAAiF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272" y="1124744"/>
            <a:ext cx="1002520" cy="10025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3677150"/>
              </p:ext>
            </p:extLst>
          </p:nvPr>
        </p:nvGraphicFramePr>
        <p:xfrm>
          <a:off x="465795" y="2708920"/>
          <a:ext cx="4898293" cy="11521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98293"/>
              </a:tblGrid>
              <a:tr h="11521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300" b="1" u="sng" dirty="0" smtClean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u="sng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Цель программы</a:t>
                      </a:r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ru-RU" sz="13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Создание условий для максимальной вовлеченности населения Печенгского муниципального округа в систематические занятия физической культурой и спортом.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300" b="0" dirty="0" smtClean="0">
                        <a:solidFill>
                          <a:schemeClr val="tx1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2661434"/>
              </p:ext>
            </p:extLst>
          </p:nvPr>
        </p:nvGraphicFramePr>
        <p:xfrm>
          <a:off x="465795" y="4077073"/>
          <a:ext cx="4898294" cy="187220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726052"/>
                <a:gridCol w="544255"/>
                <a:gridCol w="627987"/>
              </a:tblGrid>
              <a:tr h="492686"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/>
                        <a:t>Наименование показателя</a:t>
                      </a:r>
                      <a:endParaRPr lang="ru-RU" sz="1300" b="1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Ед. изм</a:t>
                      </a:r>
                      <a:endParaRPr lang="ru-RU" sz="1200" b="1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2025 план</a:t>
                      </a:r>
                      <a:endParaRPr lang="ru-RU" sz="1200" b="1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492686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/>
                        <a:t>Доля населения, регулярно занимающегося физической культурой и спортом.</a:t>
                      </a:r>
                      <a:endParaRPr lang="ru-RU" sz="12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%</a:t>
                      </a:r>
                      <a:endParaRPr lang="ru-RU" sz="10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68,6</a:t>
                      </a:r>
                      <a:endParaRPr lang="ru-RU" sz="12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886835">
                <a:tc>
                  <a:txBody>
                    <a:bodyPr/>
                    <a:lstStyle/>
                    <a:p>
                      <a:pPr algn="l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Количество физкультурных и спортивных мероприятий, направленных на популяризацию здорового образа жизни среди различных слоев населения</a:t>
                      </a:r>
                      <a:endParaRPr lang="ru-RU" sz="12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Ед.</a:t>
                      </a:r>
                      <a:endParaRPr lang="ru-RU" sz="10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n-lt"/>
                        </a:rPr>
                        <a:t>Не менее 72</a:t>
                      </a:r>
                      <a:endParaRPr lang="ru-RU" sz="1200" dirty="0">
                        <a:latin typeface="+mn-lt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3532183"/>
              </p:ext>
            </p:extLst>
          </p:nvPr>
        </p:nvGraphicFramePr>
        <p:xfrm>
          <a:off x="5436096" y="2708919"/>
          <a:ext cx="3475236" cy="3240361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{306799F8-075E-4A3A-A7F6-7FBC6576F1A4}</a:tableStyleId>
              </a:tblPr>
              <a:tblGrid>
                <a:gridCol w="3475236"/>
              </a:tblGrid>
              <a:tr h="3240361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ru-RU" sz="1600" dirty="0" smtClean="0"/>
                        <a:t>       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ru-RU" sz="1600" dirty="0" smtClean="0"/>
                        <a:t>Задачи программы: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endParaRPr lang="ru-RU" sz="1600" dirty="0" smtClean="0"/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Создание благоприятных условий для эффективного</a:t>
                      </a:r>
                      <a:r>
                        <a:rPr lang="ru-RU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функционирования спортивных учреждений и объектов.</a:t>
                      </a:r>
                      <a:endParaRPr lang="ru-RU" sz="14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Повышение качества предоставляемых услуг</a:t>
                      </a:r>
                      <a:r>
                        <a:rPr lang="ru-RU" sz="1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учреждениями физической культуры и спорта</a:t>
                      </a:r>
                      <a:r>
                        <a:rPr lang="ru-RU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Пропаганда здорового образа жизни.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Развитие детско-юношеского</a:t>
                      </a:r>
                      <a:r>
                        <a:rPr lang="ru-RU" sz="14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спорта</a:t>
                      </a:r>
                      <a:r>
                        <a:rPr lang="ru-RU" sz="1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4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921433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3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Рисунок 3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Муниципальная программа </a:t>
            </a:r>
            <a:r>
              <a:rPr lang="ru-RU" sz="1400" b="1" dirty="0" smtClean="0"/>
              <a:t>«Муниципальные финансы</a:t>
            </a:r>
            <a:r>
              <a:rPr lang="ru-RU" sz="1400" b="1" dirty="0"/>
              <a:t>»</a:t>
            </a:r>
            <a:r>
              <a:rPr lang="ru-RU" sz="1400" dirty="0"/>
              <a:t> </a:t>
            </a:r>
            <a:endParaRPr lang="ru-RU" sz="1400" dirty="0" smtClean="0"/>
          </a:p>
          <a:p>
            <a:pPr algn="ctr"/>
            <a:r>
              <a:rPr lang="ru-RU" sz="1200" dirty="0" smtClean="0"/>
              <a:t>(Утв. </a:t>
            </a:r>
            <a:r>
              <a:rPr lang="ru-RU" sz="1200" dirty="0"/>
              <a:t>Постановлением № 1715  от 01.11.2024г.)</a:t>
            </a:r>
          </a:p>
        </p:txBody>
      </p:sp>
      <p:sp>
        <p:nvSpPr>
          <p:cNvPr id="8" name="Овал 7"/>
          <p:cNvSpPr/>
          <p:nvPr/>
        </p:nvSpPr>
        <p:spPr>
          <a:xfrm>
            <a:off x="2297316" y="1211031"/>
            <a:ext cx="1296144" cy="682589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3176209" y="1211888"/>
            <a:ext cx="1296144" cy="68258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>
            <a:off x="4047235" y="1184865"/>
            <a:ext cx="1296144" cy="682589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Овал 11"/>
          <p:cNvSpPr/>
          <p:nvPr/>
        </p:nvSpPr>
        <p:spPr>
          <a:xfrm>
            <a:off x="7020272" y="1124744"/>
            <a:ext cx="1415554" cy="891118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7128284" y="1184865"/>
            <a:ext cx="1199530" cy="61555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pPr algn="ctr"/>
            <a:endParaRPr lang="ru-RU" sz="1200" dirty="0" smtClean="0"/>
          </a:p>
          <a:p>
            <a:pPr algn="ctr"/>
            <a:r>
              <a:rPr lang="ru-RU" sz="1200" b="1" dirty="0" smtClean="0"/>
              <a:t>69,6</a:t>
            </a:r>
          </a:p>
          <a:p>
            <a:pPr algn="ctr"/>
            <a:r>
              <a:rPr lang="ru-RU" sz="1000" b="1" dirty="0" err="1" smtClean="0"/>
              <a:t>млн.руб</a:t>
            </a:r>
            <a:r>
              <a:rPr lang="ru-RU" sz="1000" dirty="0" err="1" smtClean="0"/>
              <a:t>лей</a:t>
            </a:r>
            <a:endParaRPr lang="ru-RU" sz="1000" dirty="0"/>
          </a:p>
        </p:txBody>
      </p:sp>
      <p:sp>
        <p:nvSpPr>
          <p:cNvPr id="14" name="TextBox 13"/>
          <p:cNvSpPr txBox="1"/>
          <p:nvPr/>
        </p:nvSpPr>
        <p:spPr>
          <a:xfrm>
            <a:off x="4155247" y="1229008"/>
            <a:ext cx="1080120" cy="800219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ФБ</a:t>
            </a:r>
          </a:p>
          <a:p>
            <a:pPr algn="ctr"/>
            <a:r>
              <a:rPr lang="ru-RU" sz="1200" dirty="0" smtClean="0"/>
              <a:t>0,0</a:t>
            </a:r>
          </a:p>
          <a:p>
            <a:pPr algn="ctr"/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3203831" y="1249679"/>
            <a:ext cx="1080120" cy="830997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/>
              <a:t>О</a:t>
            </a:r>
            <a:r>
              <a:rPr lang="ru-RU" sz="1200" dirty="0" smtClean="0"/>
              <a:t>Б</a:t>
            </a:r>
          </a:p>
          <a:p>
            <a:pPr algn="ctr"/>
            <a:r>
              <a:rPr lang="ru-RU" sz="1200" dirty="0" smtClean="0"/>
              <a:t>0,0</a:t>
            </a:r>
          </a:p>
          <a:p>
            <a:pPr algn="ctr"/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2411759" y="1211031"/>
            <a:ext cx="992309" cy="830997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МБ</a:t>
            </a:r>
          </a:p>
          <a:p>
            <a:pPr algn="ctr"/>
            <a:r>
              <a:rPr lang="ru-RU" sz="1200" dirty="0" smtClean="0"/>
              <a:t>69,6</a:t>
            </a:r>
          </a:p>
          <a:p>
            <a:pPr algn="ctr"/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7412899"/>
              </p:ext>
            </p:extLst>
          </p:nvPr>
        </p:nvGraphicFramePr>
        <p:xfrm>
          <a:off x="242430" y="2141519"/>
          <a:ext cx="5224250" cy="1573114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414413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8012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8215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+mn-lt"/>
                        </a:rPr>
                        <a:t>Наименование</a:t>
                      </a:r>
                      <a:endParaRPr lang="ru-RU" sz="14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+mn-lt"/>
                          <a:cs typeface="+mn-cs"/>
                        </a:rPr>
                        <a:t>ВСЕГО </a:t>
                      </a:r>
                      <a:r>
                        <a:rPr lang="ru-RU" sz="900" dirty="0" err="1" smtClean="0">
                          <a:latin typeface="+mn-lt"/>
                          <a:cs typeface="+mn-cs"/>
                        </a:rPr>
                        <a:t>млн.рублей</a:t>
                      </a:r>
                      <a:endParaRPr lang="ru-RU" sz="9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38362"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Управление муниципальным долгом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Организация бюджетного процесса»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4632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Обеспечение бухгалтерского обслуживания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69,4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6390531"/>
              </p:ext>
            </p:extLst>
          </p:nvPr>
        </p:nvGraphicFramePr>
        <p:xfrm>
          <a:off x="5508104" y="2141519"/>
          <a:ext cx="3403228" cy="3519729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{306799F8-075E-4A3A-A7F6-7FBC6576F1A4}</a:tableStyleId>
              </a:tblPr>
              <a:tblGrid>
                <a:gridCol w="3403228"/>
              </a:tblGrid>
              <a:tr h="351972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ru-RU" sz="1200" dirty="0" smtClean="0"/>
                        <a:t>       Задачи программы: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endParaRPr lang="ru-RU" sz="1200" dirty="0" smtClean="0"/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Поддержание размера муниципального долга округа в объеме, обеспечивающем возможность</a:t>
                      </a:r>
                      <a:r>
                        <a:rPr lang="ru-RU" sz="11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гарантированного выполнения долговых обязательств в полном объеме и в установленные сроки</a:t>
                      </a:r>
                      <a:r>
                        <a:rPr lang="ru-RU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1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Создание условий для эффективного и прозрачного управления финансовыми ресурсами в рамках выполнения установленных функций и полномочий, а также повышения эффективности бюджетных расходов.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1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Создание эффективной организации бухгалтерского, бюджетного и налогового учета в муниципальных учреждениях и органах местного самоуправления Печенгского муниципального округа,</a:t>
                      </a:r>
                      <a:r>
                        <a:rPr lang="ru-RU" sz="11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осуществление внутреннего финансового контроля.</a:t>
                      </a:r>
                      <a:endParaRPr lang="ru-RU" sz="11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9593119"/>
              </p:ext>
            </p:extLst>
          </p:nvPr>
        </p:nvGraphicFramePr>
        <p:xfrm>
          <a:off x="242430" y="5805264"/>
          <a:ext cx="8668902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68902"/>
              </a:tblGrid>
              <a:tr h="5417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sng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Цель программы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:  </a:t>
                      </a: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Обеспечение долгосрочной сбалансированности и устойчивости бюджета округа,</a:t>
                      </a:r>
                      <a:r>
                        <a:rPr lang="ru-RU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выполнение принятых расходных обязательств, повышение эффективности бюджетных расходов и не наращивания объема муниципального долга </a:t>
                      </a:r>
                      <a:r>
                        <a:rPr lang="ru-RU" sz="12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Печенгского</a:t>
                      </a:r>
                      <a:r>
                        <a:rPr lang="ru-RU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муниципального округа.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2225795"/>
              </p:ext>
            </p:extLst>
          </p:nvPr>
        </p:nvGraphicFramePr>
        <p:xfrm>
          <a:off x="242430" y="3749785"/>
          <a:ext cx="5214168" cy="191146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681498"/>
                <a:gridCol w="648072"/>
                <a:gridCol w="884598"/>
              </a:tblGrid>
              <a:tr h="307918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Наименование показателя</a:t>
                      </a:r>
                      <a:endParaRPr lang="ru-RU" sz="1200" b="1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/>
                        <a:t>Ед. изм</a:t>
                      </a:r>
                      <a:endParaRPr lang="ru-RU" sz="1100" b="1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/>
                        <a:t>2025</a:t>
                      </a:r>
                      <a:r>
                        <a:rPr lang="ru-RU" sz="1100" b="1" baseline="0" dirty="0" smtClean="0"/>
                        <a:t> </a:t>
                      </a:r>
                      <a:r>
                        <a:rPr lang="ru-RU" sz="1000" b="1" dirty="0" smtClean="0"/>
                        <a:t>план</a:t>
                      </a:r>
                      <a:endParaRPr lang="ru-RU" sz="1000" b="1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456181">
                <a:tc>
                  <a:txBody>
                    <a:bodyPr/>
                    <a:lstStyle/>
                    <a:p>
                      <a:pPr lvl="0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Отсутствие просроченной задолженности по погашению долговых обязательств муниципального округа.</a:t>
                      </a:r>
                      <a:endParaRPr lang="ru-RU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Да/нет</a:t>
                      </a:r>
                    </a:p>
                    <a:p>
                      <a:pPr algn="ctr"/>
                      <a:endParaRPr lang="ru-RU" sz="11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/>
                        <a:t>да</a:t>
                      </a:r>
                      <a:endParaRPr lang="ru-RU" sz="1200" b="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5119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Темп роста налоговых и неналоговых доходов бюджета к аналогичному показателю предыдущего года.</a:t>
                      </a: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%</a:t>
                      </a:r>
                      <a:endParaRPr lang="ru-RU" sz="11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менее 4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635395">
                <a:tc>
                  <a:txBody>
                    <a:bodyPr/>
                    <a:lstStyle/>
                    <a:p>
                      <a:pPr algn="l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Соблюдение установленных законодательством Российской Федерации требований о сроках и составе отчетности об исполнении бюджета округа.</a:t>
                      </a:r>
                      <a:endParaRPr lang="ru-RU" sz="11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/>
                    </a:p>
                    <a:p>
                      <a:pPr algn="ctr"/>
                      <a:r>
                        <a:rPr lang="ru-RU" sz="1000" dirty="0" smtClean="0"/>
                        <a:t>Да/нет</a:t>
                      </a:r>
                      <a:endParaRPr lang="ru-RU" sz="10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/>
                        <a:t>да</a:t>
                      </a:r>
                      <a:endParaRPr lang="ru-RU" sz="1200" b="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23" name="Picture 3" descr="C:\Users\Avakova\Desktop\для бюджета\белый-человек-3d-рядом-с-кучей-золотых-монеток-2850453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25" y="1044870"/>
            <a:ext cx="974055" cy="8424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298892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481764"/>
            <a:ext cx="6840760" cy="570973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/>
              <a:t>Муниципальная </a:t>
            </a:r>
            <a:r>
              <a:rPr lang="ru-RU" sz="1400" dirty="0" smtClean="0"/>
              <a:t>программа </a:t>
            </a:r>
            <a:r>
              <a:rPr lang="ru-RU" sz="1400" b="1" dirty="0" smtClean="0"/>
              <a:t>«Энергосбережение и повышение </a:t>
            </a:r>
            <a:r>
              <a:rPr lang="ru-RU" sz="1400" b="1" dirty="0" err="1" smtClean="0"/>
              <a:t>энергоэффективности</a:t>
            </a:r>
            <a:r>
              <a:rPr lang="ru-RU" sz="1400" b="1" dirty="0" smtClean="0"/>
              <a:t>» </a:t>
            </a:r>
          </a:p>
          <a:p>
            <a:pPr algn="ctr"/>
            <a:r>
              <a:rPr lang="ru-RU" sz="1200" dirty="0" smtClean="0"/>
              <a:t>(Утв. </a:t>
            </a:r>
            <a:r>
              <a:rPr lang="ru-RU" sz="1200" dirty="0"/>
              <a:t>Постановлением № 1719 от 01.11.2024г.)</a:t>
            </a:r>
          </a:p>
        </p:txBody>
      </p:sp>
      <p:pic>
        <p:nvPicPr>
          <p:cNvPr id="4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Рисунок 4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Овал 5"/>
          <p:cNvSpPr/>
          <p:nvPr/>
        </p:nvSpPr>
        <p:spPr>
          <a:xfrm>
            <a:off x="2303748" y="1269897"/>
            <a:ext cx="1296144" cy="682589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3275856" y="1269898"/>
            <a:ext cx="1296144" cy="68258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4355976" y="1290986"/>
            <a:ext cx="1296144" cy="682589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>
            <a:off x="7020272" y="1152267"/>
            <a:ext cx="1415554" cy="857634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7020272" y="1152267"/>
            <a:ext cx="141555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Итого по программе</a:t>
            </a:r>
          </a:p>
          <a:p>
            <a:pPr algn="ctr"/>
            <a:r>
              <a:rPr lang="ru-RU" sz="1200" dirty="0" smtClean="0"/>
              <a:t>0,2</a:t>
            </a:r>
          </a:p>
          <a:p>
            <a:pPr algn="ctr"/>
            <a:r>
              <a:rPr lang="ru-RU" sz="1000" dirty="0" err="1" smtClean="0"/>
              <a:t>млн.рублей</a:t>
            </a:r>
            <a:endParaRPr lang="ru-RU" sz="1000" dirty="0"/>
          </a:p>
        </p:txBody>
      </p:sp>
      <p:sp>
        <p:nvSpPr>
          <p:cNvPr id="12" name="TextBox 11"/>
          <p:cNvSpPr txBox="1"/>
          <p:nvPr/>
        </p:nvSpPr>
        <p:spPr>
          <a:xfrm>
            <a:off x="2411760" y="1270288"/>
            <a:ext cx="1080120" cy="830997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МБ</a:t>
            </a:r>
          </a:p>
          <a:p>
            <a:pPr algn="ctr"/>
            <a:r>
              <a:rPr lang="ru-RU" sz="1200" dirty="0" smtClean="0"/>
              <a:t>0,2</a:t>
            </a:r>
          </a:p>
          <a:p>
            <a:pPr algn="ctr"/>
            <a:r>
              <a:rPr lang="ru-RU" sz="1200" dirty="0" smtClean="0"/>
              <a:t> </a:t>
            </a:r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pic>
        <p:nvPicPr>
          <p:cNvPr id="13" name="Picture 3" descr="C:\Users\Avakova\Desktop\для бюджета\EhYuF34WsAUb_4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10" y="1013043"/>
            <a:ext cx="1214446" cy="11272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2059562"/>
              </p:ext>
            </p:extLst>
          </p:nvPr>
        </p:nvGraphicFramePr>
        <p:xfrm>
          <a:off x="428596" y="2357430"/>
          <a:ext cx="3500462" cy="1428760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270324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9721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55908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+mn-lt"/>
                        </a:rPr>
                        <a:t>Наименование</a:t>
                      </a:r>
                      <a:endParaRPr lang="ru-RU" sz="14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+mn-lt"/>
                          <a:cs typeface="+mn-cs"/>
                        </a:rPr>
                        <a:t>ВСЕГО </a:t>
                      </a:r>
                      <a:r>
                        <a:rPr lang="ru-RU" sz="900" dirty="0" err="1" smtClean="0">
                          <a:latin typeface="+mn-lt"/>
                          <a:cs typeface="+mn-cs"/>
                        </a:rPr>
                        <a:t>млн.рублей</a:t>
                      </a:r>
                      <a:endParaRPr lang="ru-RU" sz="9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69680"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Задач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а </a:t>
                      </a:r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Обеспечение устойчивого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процесса повышения эффективности энергопотребления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1596300"/>
              </p:ext>
            </p:extLst>
          </p:nvPr>
        </p:nvGraphicFramePr>
        <p:xfrm>
          <a:off x="3995936" y="2348880"/>
          <a:ext cx="4677643" cy="2651756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{306799F8-075E-4A3A-A7F6-7FBC6576F1A4}</a:tableStyleId>
              </a:tblPr>
              <a:tblGrid>
                <a:gridCol w="4677643"/>
              </a:tblGrid>
              <a:tr h="265175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848100" algn="l"/>
                        </a:tabLst>
                      </a:pPr>
                      <a:r>
                        <a:rPr lang="ru-RU" sz="1100" dirty="0" smtClean="0">
                          <a:effectLst/>
                          <a:latin typeface="+mn-lt"/>
                          <a:ea typeface="Calibri"/>
                          <a:cs typeface="Calibri"/>
                        </a:rPr>
                        <a:t>Целевые показатели программы:</a:t>
                      </a:r>
                    </a:p>
                    <a:p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1. Наличие утвержденных лимитов потребления энергоресурсов муниципальными учреждениями.</a:t>
                      </a:r>
                    </a:p>
                    <a:p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2. Проведение мониторинга по соблюдению установленных лимитов муниципальными учреждениями.</a:t>
                      </a:r>
                    </a:p>
                    <a:p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3. Проведение мониторинга по реализации энергосберегающих мероприятий.</a:t>
                      </a:r>
                    </a:p>
                    <a:p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4. Проведение разъяснительной работы, обучение основам энергосбережения сотрудников муниципальных учреждений,</a:t>
                      </a:r>
                    </a:p>
                    <a:p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5. Наличие и функционирование приборов учета потребления энергоресурсов в муниципальных учреждениях и сроков их поверки.</a:t>
                      </a:r>
                    </a:p>
                    <a:p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6. Предоставление энергетических деклараций через модуль ГИС «</a:t>
                      </a:r>
                      <a:r>
                        <a:rPr lang="ru-RU" sz="1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Энергоэффективность</a:t>
                      </a: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».</a:t>
                      </a:r>
                    </a:p>
                    <a:p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7. Количество жилых помещений, в которых установлены приборы учёта энергетических ресурсов.</a:t>
                      </a:r>
                    </a:p>
                    <a:p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8. Количество приобретенных  и установленных вихревых индукционных нагревателей.</a:t>
                      </a:r>
                      <a:endParaRPr lang="ru-RU" sz="1000" dirty="0"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114300" marR="114300" marT="0" marB="0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5548403"/>
              </p:ext>
            </p:extLst>
          </p:nvPr>
        </p:nvGraphicFramePr>
        <p:xfrm>
          <a:off x="428596" y="3786190"/>
          <a:ext cx="3495332" cy="12269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95332"/>
              </a:tblGrid>
              <a:tr h="12269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u="sng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Цель программы</a:t>
                      </a:r>
                      <a:r>
                        <a:rPr lang="ru-RU" sz="13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О</a:t>
                      </a:r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беспечение рационального и экономного использования энергетических ресурсов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за счёт реализации энергосберегающих мероприятий</a:t>
                      </a:r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9265591"/>
              </p:ext>
            </p:extLst>
          </p:nvPr>
        </p:nvGraphicFramePr>
        <p:xfrm>
          <a:off x="428596" y="5072074"/>
          <a:ext cx="8203749" cy="150593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6215106"/>
                <a:gridCol w="1988643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Наименование показателя</a:t>
                      </a:r>
                      <a:endParaRPr lang="ru-RU" sz="1200" b="1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2025 план</a:t>
                      </a:r>
                      <a:endParaRPr lang="ru-RU" sz="1200" b="1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Наличие </a:t>
                      </a:r>
                      <a:r>
                        <a:rPr lang="ru-RU" sz="1200" dirty="0" smtClean="0">
                          <a:effectLst/>
                          <a:latin typeface="+mn-lt"/>
                          <a:ea typeface="Times New Roman"/>
                          <a:cs typeface="Calibri"/>
                        </a:rPr>
                        <a:t>утвержденных </a:t>
                      </a:r>
                      <a:r>
                        <a:rPr lang="ru-RU" sz="12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лимитов </a:t>
                      </a:r>
                      <a:r>
                        <a:rPr lang="ru-RU" sz="1200" dirty="0" smtClean="0">
                          <a:effectLst/>
                          <a:latin typeface="+mn-lt"/>
                          <a:ea typeface="Times New Roman"/>
                          <a:cs typeface="Calibri"/>
                        </a:rPr>
                        <a:t>потребления энергоресурсов муниципальными учреждениями</a:t>
                      </a:r>
                      <a:r>
                        <a:rPr lang="ru-RU" sz="1200" baseline="0" dirty="0" smtClean="0">
                          <a:effectLst/>
                          <a:latin typeface="+mn-lt"/>
                          <a:ea typeface="Times New Roman"/>
                          <a:cs typeface="Calibri"/>
                        </a:rPr>
                        <a:t> (%).</a:t>
                      </a:r>
                      <a:endParaRPr lang="ru-RU" sz="1200" dirty="0"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114300" marR="114300" marT="0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414378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Проведение мониторинга по соблюдению установленных лимитов муниципальными учреждениями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12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шт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).</a:t>
                      </a:r>
                      <a:endParaRPr lang="ru-RU" sz="1200" dirty="0"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114300" marR="114300" marT="0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4</a:t>
                      </a:r>
                      <a:endParaRPr lang="ru-RU" sz="12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effectLst/>
                          <a:latin typeface="+mn-lt"/>
                          <a:ea typeface="Calibri"/>
                          <a:cs typeface="Calibri"/>
                        </a:rPr>
                        <a:t>Количество муниципальных жилых помещений, в которых установлены</a:t>
                      </a:r>
                      <a:r>
                        <a:rPr lang="ru-RU" sz="1200" baseline="0" dirty="0" smtClean="0">
                          <a:effectLst/>
                          <a:latin typeface="+mn-lt"/>
                          <a:ea typeface="Calibri"/>
                          <a:cs typeface="Calibri"/>
                        </a:rPr>
                        <a:t> приборы учета энергетических ресурсов (</a:t>
                      </a:r>
                      <a:r>
                        <a:rPr lang="ru-RU" sz="1200" baseline="0" dirty="0" err="1" smtClean="0">
                          <a:effectLst/>
                          <a:latin typeface="+mn-lt"/>
                          <a:ea typeface="Calibri"/>
                          <a:cs typeface="Calibri"/>
                        </a:rPr>
                        <a:t>шт</a:t>
                      </a:r>
                      <a:r>
                        <a:rPr lang="ru-RU" sz="1200" baseline="0" dirty="0" smtClean="0">
                          <a:effectLst/>
                          <a:latin typeface="+mn-lt"/>
                          <a:ea typeface="Calibri"/>
                          <a:cs typeface="Calibri"/>
                        </a:rPr>
                        <a:t>).</a:t>
                      </a:r>
                      <a:endParaRPr lang="ru-RU" sz="1100" dirty="0" smtClean="0"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114300" marR="114300" marT="0" marB="0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не менее 22</a:t>
                      </a:r>
                      <a:endParaRPr lang="ru-RU" sz="12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3394717" y="1270960"/>
            <a:ext cx="1080120" cy="830997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ОБ</a:t>
            </a:r>
          </a:p>
          <a:p>
            <a:pPr algn="ctr"/>
            <a:r>
              <a:rPr lang="ru-RU" sz="1200" dirty="0" smtClean="0"/>
              <a:t>0,0</a:t>
            </a:r>
          </a:p>
          <a:p>
            <a:pPr algn="ctr"/>
            <a:r>
              <a:rPr lang="ru-RU" sz="1200" dirty="0" smtClean="0"/>
              <a:t> </a:t>
            </a:r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4463988" y="1281717"/>
            <a:ext cx="1080120" cy="830997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/>
              <a:t>Ф</a:t>
            </a:r>
            <a:r>
              <a:rPr lang="ru-RU" sz="1200" dirty="0" smtClean="0"/>
              <a:t>Б</a:t>
            </a:r>
          </a:p>
          <a:p>
            <a:pPr algn="ctr"/>
            <a:r>
              <a:rPr lang="ru-RU" sz="1200" dirty="0" smtClean="0"/>
              <a:t>0,0</a:t>
            </a:r>
          </a:p>
          <a:p>
            <a:pPr algn="ctr"/>
            <a:r>
              <a:rPr lang="ru-RU" sz="1200" dirty="0" smtClean="0"/>
              <a:t> </a:t>
            </a:r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3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Рисунок 3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Муниципальная программа </a:t>
            </a:r>
            <a:r>
              <a:rPr lang="ru-RU" sz="1600" b="1" dirty="0" smtClean="0"/>
              <a:t>«Транспортная система» </a:t>
            </a:r>
          </a:p>
          <a:p>
            <a:pPr algn="ctr"/>
            <a:r>
              <a:rPr lang="ru-RU" sz="1400" dirty="0" smtClean="0"/>
              <a:t>(Утв. </a:t>
            </a:r>
            <a:r>
              <a:rPr lang="ru-RU" sz="1400" dirty="0"/>
              <a:t>Постановлением № 1718 от 01.11.2024г.)</a:t>
            </a:r>
          </a:p>
        </p:txBody>
      </p:sp>
      <p:sp>
        <p:nvSpPr>
          <p:cNvPr id="6" name="Овал 5"/>
          <p:cNvSpPr/>
          <p:nvPr/>
        </p:nvSpPr>
        <p:spPr>
          <a:xfrm>
            <a:off x="2195736" y="1229007"/>
            <a:ext cx="1296144" cy="682589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3167844" y="1226287"/>
            <a:ext cx="1296144" cy="68258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4139952" y="1229008"/>
            <a:ext cx="1296144" cy="682589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>
            <a:off x="7020272" y="1124744"/>
            <a:ext cx="1415554" cy="891118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2347653" y="1211031"/>
            <a:ext cx="992309" cy="830997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МБ</a:t>
            </a:r>
          </a:p>
          <a:p>
            <a:pPr algn="ctr"/>
            <a:r>
              <a:rPr lang="ru-RU" sz="1200" dirty="0" smtClean="0"/>
              <a:t>90,0</a:t>
            </a:r>
          </a:p>
          <a:p>
            <a:pPr algn="ctr"/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128284" y="1184865"/>
            <a:ext cx="1199530" cy="61555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pPr algn="ctr"/>
            <a:endParaRPr lang="ru-RU" sz="1200" dirty="0" smtClean="0"/>
          </a:p>
          <a:p>
            <a:pPr algn="ctr"/>
            <a:r>
              <a:rPr lang="ru-RU" sz="1200" b="1" dirty="0" smtClean="0"/>
              <a:t>138,8</a:t>
            </a:r>
          </a:p>
          <a:p>
            <a:pPr algn="ctr"/>
            <a:r>
              <a:rPr lang="ru-RU" sz="1000" b="1" dirty="0" err="1" smtClean="0"/>
              <a:t>млн.рублей</a:t>
            </a:r>
            <a:endParaRPr lang="ru-RU" sz="1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319761" y="1229007"/>
            <a:ext cx="992309" cy="830997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/>
              <a:t>О</a:t>
            </a:r>
            <a:r>
              <a:rPr lang="ru-RU" sz="1200" dirty="0" smtClean="0"/>
              <a:t>Б</a:t>
            </a:r>
          </a:p>
          <a:p>
            <a:pPr algn="ctr"/>
            <a:r>
              <a:rPr lang="ru-RU" sz="1200" dirty="0" smtClean="0"/>
              <a:t>48,8</a:t>
            </a:r>
          </a:p>
          <a:p>
            <a:pPr algn="ctr"/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4291869" y="1234119"/>
            <a:ext cx="992309" cy="830997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/>
              <a:t>Ф</a:t>
            </a:r>
            <a:r>
              <a:rPr lang="ru-RU" sz="1200" dirty="0" smtClean="0"/>
              <a:t>Б</a:t>
            </a:r>
          </a:p>
          <a:p>
            <a:pPr algn="ctr"/>
            <a:r>
              <a:rPr lang="ru-RU" sz="1200" dirty="0" smtClean="0"/>
              <a:t>0,0</a:t>
            </a:r>
          </a:p>
          <a:p>
            <a:pPr algn="ctr"/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0259089"/>
              </p:ext>
            </p:extLst>
          </p:nvPr>
        </p:nvGraphicFramePr>
        <p:xfrm>
          <a:off x="451980" y="2204864"/>
          <a:ext cx="8368492" cy="958219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666943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69905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8215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Наименование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+mn-lt"/>
                          <a:cs typeface="+mn-cs"/>
                        </a:rPr>
                        <a:t>ВСЕГО </a:t>
                      </a:r>
                      <a:r>
                        <a:rPr lang="ru-RU" sz="900" dirty="0" err="1" smtClean="0">
                          <a:latin typeface="+mn-lt"/>
                          <a:cs typeface="+mn-cs"/>
                        </a:rPr>
                        <a:t>млн.рублей</a:t>
                      </a:r>
                      <a:endParaRPr lang="ru-RU" sz="9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algn="l"/>
                      <a:r>
                        <a:rPr lang="ru-RU" sz="1200" b="0" kern="120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Задача: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Приведение в нормативное состояние сети автомобильных дорог общего пользования местного значения на территории Печенгского муниципального округа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138,8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6438630"/>
              </p:ext>
            </p:extLst>
          </p:nvPr>
        </p:nvGraphicFramePr>
        <p:xfrm>
          <a:off x="465795" y="3212976"/>
          <a:ext cx="8354677" cy="72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54677"/>
              </a:tblGrid>
              <a:tr h="72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u="none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ru-RU" sz="1400" b="1" u="sng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Цель программы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Обеспечение транспортной доступности населенных пунктов Печенгского муниципального округа, увеличение доли автомобильных дорог, соответствующих нормативным требованиям.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8490532"/>
              </p:ext>
            </p:extLst>
          </p:nvPr>
        </p:nvGraphicFramePr>
        <p:xfrm>
          <a:off x="465794" y="4077072"/>
          <a:ext cx="8354678" cy="224976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6600077"/>
                <a:gridCol w="733342"/>
                <a:gridCol w="1021259"/>
              </a:tblGrid>
              <a:tr h="432047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Наименование показателя</a:t>
                      </a:r>
                      <a:endParaRPr lang="ru-RU" sz="1200" b="1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Ед. изм</a:t>
                      </a:r>
                      <a:endParaRPr lang="ru-RU" sz="1200" b="1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/>
                        <a:t>2025 </a:t>
                      </a:r>
                      <a:r>
                        <a:rPr lang="ru-RU" sz="1000" b="1" dirty="0" smtClean="0"/>
                        <a:t>план</a:t>
                      </a:r>
                      <a:endParaRPr lang="ru-RU" sz="1000" b="1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53771">
                <a:tc>
                  <a:txBody>
                    <a:bodyPr/>
                    <a:lstStyle/>
                    <a:p>
                      <a:pPr lvl="0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Площадь отремонтированных автомобильных дорог общего пользования местного значения </a:t>
                      </a:r>
                      <a:endParaRPr lang="ru-RU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Кв.м</a:t>
                      </a:r>
                      <a:endParaRPr lang="ru-RU" sz="10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менее</a:t>
                      </a:r>
                      <a:r>
                        <a:rPr lang="ru-RU" sz="11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5500</a:t>
                      </a:r>
                      <a:endParaRPr lang="ru-RU" sz="11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53676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Площадь проведенного ямочного ремонта, на участках автодорог, на которых отсутствует необходимость замены дорожного покрытия </a:t>
                      </a:r>
                      <a:endParaRPr lang="ru-RU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Кв.м</a:t>
                      </a:r>
                      <a:endParaRPr lang="ru-RU" sz="10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менее 500</a:t>
                      </a:r>
                      <a:endParaRPr lang="ru-RU" sz="11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904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Протяженность дорожной разметки на дорогах общего пользования местного значения</a:t>
                      </a:r>
                      <a:endParaRPr lang="ru-RU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Км.</a:t>
                      </a:r>
                      <a:endParaRPr lang="ru-RU" sz="10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менее 17</a:t>
                      </a:r>
                      <a:endParaRPr lang="ru-RU" sz="11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53676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Обеспечение дорожно-уличной системы Печенгского муниципального округа дорожными знаками</a:t>
                      </a:r>
                      <a:endParaRPr lang="ru-RU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Да/нет</a:t>
                      </a:r>
                      <a:endParaRPr lang="ru-RU" sz="10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1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19" name="Picture 9" descr="C:\Users\Avakova\Desktop\для бюджета\тр.налог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48" y="1162946"/>
            <a:ext cx="1071570" cy="7721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033930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2303748" y="1269897"/>
            <a:ext cx="1296144" cy="682589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Овал 2"/>
          <p:cNvSpPr/>
          <p:nvPr/>
        </p:nvSpPr>
        <p:spPr>
          <a:xfrm>
            <a:off x="3275856" y="1269898"/>
            <a:ext cx="1296144" cy="68258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4355976" y="1290986"/>
            <a:ext cx="1296144" cy="682589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7020272" y="1052738"/>
            <a:ext cx="1415554" cy="857634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7020272" y="1081445"/>
            <a:ext cx="141555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200" b="1" dirty="0" smtClean="0"/>
          </a:p>
          <a:p>
            <a:pPr algn="ctr"/>
            <a:r>
              <a:rPr lang="ru-RU" sz="1200" b="1" dirty="0" smtClean="0"/>
              <a:t>265,0</a:t>
            </a:r>
          </a:p>
          <a:p>
            <a:pPr algn="ctr"/>
            <a:r>
              <a:rPr lang="ru-RU" sz="1000" b="1" dirty="0" err="1" smtClean="0"/>
              <a:t>млн.рублей</a:t>
            </a:r>
            <a:endParaRPr lang="ru-RU" sz="1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357422" y="1285860"/>
            <a:ext cx="1080120" cy="830997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МБ</a:t>
            </a:r>
          </a:p>
          <a:p>
            <a:pPr algn="ctr"/>
            <a:r>
              <a:rPr lang="ru-RU" sz="1200" dirty="0" smtClean="0"/>
              <a:t>92,4</a:t>
            </a:r>
          </a:p>
          <a:p>
            <a:pPr algn="ctr"/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10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1" name="Рисунок 10" descr="O:\Авакова\ЭБ\Герб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Прямоугольник 11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/>
              <a:t>Муниципальная </a:t>
            </a:r>
            <a:r>
              <a:rPr lang="ru-RU" sz="1400" dirty="0" smtClean="0"/>
              <a:t>программа </a:t>
            </a:r>
            <a:r>
              <a:rPr lang="ru-RU" sz="1400" b="1" dirty="0" smtClean="0"/>
              <a:t>«Муниципальное имущество и земельные ресурсы» </a:t>
            </a:r>
          </a:p>
          <a:p>
            <a:pPr algn="ctr"/>
            <a:r>
              <a:rPr lang="ru-RU" sz="1200" dirty="0" smtClean="0"/>
              <a:t>(Утв. </a:t>
            </a:r>
            <a:r>
              <a:rPr lang="ru-RU" sz="1200" dirty="0"/>
              <a:t>Постановлением № 1716 от 01.11.2024г.)</a:t>
            </a:r>
          </a:p>
        </p:txBody>
      </p:sp>
      <p:pic>
        <p:nvPicPr>
          <p:cNvPr id="13" name="Picture 4" descr="C:\Users\Avakova\Desktop\для бюджета\2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86" y="1214422"/>
            <a:ext cx="1000132" cy="9321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2509847"/>
              </p:ext>
            </p:extLst>
          </p:nvPr>
        </p:nvGraphicFramePr>
        <p:xfrm>
          <a:off x="395537" y="2132856"/>
          <a:ext cx="4608511" cy="2040596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356553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4297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518757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>
                          <a:latin typeface="+mn-lt"/>
                        </a:rPr>
                        <a:t>Наименование</a:t>
                      </a:r>
                      <a:endParaRPr lang="ru-RU" sz="15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+mn-lt"/>
                          <a:cs typeface="+mn-cs"/>
                        </a:rPr>
                        <a:t>ВСЕГО</a:t>
                      </a:r>
                      <a:r>
                        <a:rPr lang="ru-RU" sz="1500" dirty="0" smtClean="0">
                          <a:latin typeface="+mn-lt"/>
                          <a:cs typeface="+mn-cs"/>
                        </a:rPr>
                        <a:t> </a:t>
                      </a:r>
                      <a:r>
                        <a:rPr lang="ru-RU" sz="900" dirty="0" err="1" smtClean="0">
                          <a:latin typeface="+mn-lt"/>
                          <a:cs typeface="+mn-cs"/>
                        </a:rPr>
                        <a:t>млн.рублей</a:t>
                      </a:r>
                      <a:endParaRPr lang="ru-RU" sz="900" dirty="0" smtClean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21707"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 «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Управление муниципальным имуществом</a:t>
                      </a:r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».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81,9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00066"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Управление земельными ресурсами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».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00066">
                <a:tc>
                  <a:txBody>
                    <a:bodyPr/>
                    <a:lstStyle/>
                    <a:p>
                      <a:pPr algn="l"/>
                      <a:r>
                        <a:rPr lang="ru-RU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Подпрограмма</a:t>
                      </a:r>
                      <a:r>
                        <a:rPr lang="ru-RU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Создание безопасных и комфортных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условий проживания граждан».</a:t>
                      </a:r>
                      <a:endParaRPr lang="ru-RU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182,5</a:t>
                      </a:r>
                      <a:endParaRPr lang="ru-RU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3357554" y="1285860"/>
            <a:ext cx="1080120" cy="830997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ОБ</a:t>
            </a:r>
          </a:p>
          <a:p>
            <a:pPr algn="ctr"/>
            <a:r>
              <a:rPr lang="ru-RU" sz="1200" dirty="0" smtClean="0"/>
              <a:t>152,8</a:t>
            </a:r>
          </a:p>
          <a:p>
            <a:pPr algn="ctr"/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4429124" y="1285860"/>
            <a:ext cx="1080120" cy="800219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ФБ</a:t>
            </a:r>
          </a:p>
          <a:p>
            <a:pPr algn="ctr"/>
            <a:r>
              <a:rPr lang="ru-RU" sz="1200" dirty="0" smtClean="0"/>
              <a:t>19,8</a:t>
            </a:r>
          </a:p>
          <a:p>
            <a:pPr algn="ctr"/>
            <a:r>
              <a:rPr lang="ru-RU" sz="1000" dirty="0" err="1" smtClean="0"/>
              <a:t>млн.рублей</a:t>
            </a:r>
            <a:endParaRPr lang="ru-RU" sz="1000" dirty="0" smtClean="0"/>
          </a:p>
          <a:p>
            <a:pPr algn="ctr"/>
            <a:endParaRPr lang="ru-RU" sz="1200" b="1" dirty="0"/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1523032"/>
              </p:ext>
            </p:extLst>
          </p:nvPr>
        </p:nvGraphicFramePr>
        <p:xfrm>
          <a:off x="395536" y="4221088"/>
          <a:ext cx="4608512" cy="7858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08512"/>
              </a:tblGrid>
              <a:tr h="785818">
                <a:tc>
                  <a:txBody>
                    <a:bodyPr/>
                    <a:lstStyle/>
                    <a:p>
                      <a:r>
                        <a:rPr lang="ru-RU" sz="1300" b="1" u="sng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Цель программы</a:t>
                      </a:r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Обеспечение эффективного управления муниципальным имуществом и земельными</a:t>
                      </a:r>
                      <a:r>
                        <a:rPr lang="ru-RU" sz="1300" b="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ресурсами в П</a:t>
                      </a:r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еченгском муниципальном округе.</a:t>
                      </a:r>
                      <a:endParaRPr lang="ru-RU" sz="1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6567937"/>
              </p:ext>
            </p:extLst>
          </p:nvPr>
        </p:nvGraphicFramePr>
        <p:xfrm>
          <a:off x="5076056" y="2146582"/>
          <a:ext cx="3652245" cy="2866594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{306799F8-075E-4A3A-A7F6-7FBC6576F1A4}</a:tableStyleId>
              </a:tblPr>
              <a:tblGrid>
                <a:gridCol w="3652245"/>
              </a:tblGrid>
              <a:tr h="286659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ru-RU" sz="1200" dirty="0" smtClean="0"/>
                        <a:t>       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ru-RU" sz="1200" dirty="0" smtClean="0"/>
                        <a:t>       </a:t>
                      </a:r>
                      <a:r>
                        <a:rPr lang="ru-RU" sz="1400" dirty="0" smtClean="0"/>
                        <a:t>Задачи программы: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endParaRPr lang="ru-RU" sz="1200" dirty="0" smtClean="0"/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Развитие</a:t>
                      </a:r>
                      <a:r>
                        <a:rPr lang="ru-RU" sz="12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 повышение эффективности управления муниципальным имуществом в Печенгском муниципальном округе.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2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Развитие и повышение эффективности управления земельными ресурсами в Печенгском муниципальном округе.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12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Обеспечение безопасным и благоустроенным жильем граждан, нуждающихся в улучшении жилищных условий.</a:t>
                      </a:r>
                      <a:endParaRPr lang="ru-RU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6376526"/>
              </p:ext>
            </p:extLst>
          </p:nvPr>
        </p:nvGraphicFramePr>
        <p:xfrm>
          <a:off x="396974" y="5085183"/>
          <a:ext cx="8350051" cy="146136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318841"/>
                <a:gridCol w="1031210"/>
              </a:tblGrid>
              <a:tr h="268353"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/>
                        <a:t>Наименование показателя</a:t>
                      </a:r>
                      <a:endParaRPr lang="ru-RU" sz="1300" b="1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/>
                        <a:t>2025 план</a:t>
                      </a:r>
                      <a:endParaRPr lang="ru-RU" sz="1300" b="1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535783">
                <a:tc>
                  <a:txBody>
                    <a:bodyPr/>
                    <a:lstStyle/>
                    <a:p>
                      <a:pPr algn="l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Обеспечение эффективного управления муниципальным имуществом и земельными ресурсами в Печенгском муниципальном округе и вовлечение в хозяйственный оборот неиспользуемого имущества, увеличение поступлений денежных средств в бюджет от использования муниципального имущества и земельных ресурсов  (да/нет)</a:t>
                      </a:r>
                      <a:endParaRPr lang="ru-RU" sz="11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 smtClean="0"/>
                    </a:p>
                    <a:p>
                      <a:pPr algn="ctr"/>
                      <a:r>
                        <a:rPr lang="ru-RU" sz="1200" b="0" dirty="0" smtClean="0"/>
                        <a:t>да</a:t>
                      </a:r>
                      <a:endParaRPr lang="ru-RU" sz="1200" b="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76858">
                <a:tc>
                  <a:txBody>
                    <a:bodyPr/>
                    <a:lstStyle/>
                    <a:p>
                      <a:pPr algn="l"/>
                      <a:r>
                        <a:rPr lang="ru-RU" sz="1100" dirty="0" smtClean="0"/>
                        <a:t>Количество</a:t>
                      </a:r>
                      <a:r>
                        <a:rPr lang="ru-RU" sz="1100" baseline="0" dirty="0" smtClean="0"/>
                        <a:t> объектов, в отношении которых проведена оценка рыночной стоимости муниципального имущества (</a:t>
                      </a:r>
                      <a:r>
                        <a:rPr lang="ru-RU" sz="1100" baseline="0" dirty="0" err="1" smtClean="0"/>
                        <a:t>шт</a:t>
                      </a:r>
                      <a:r>
                        <a:rPr lang="ru-RU" sz="1100" baseline="0" dirty="0" smtClean="0"/>
                        <a:t>)</a:t>
                      </a:r>
                      <a:endParaRPr lang="ru-RU" sz="11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/>
                        <a:t>60</a:t>
                      </a:r>
                      <a:endParaRPr lang="ru-RU" sz="1200" b="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00589">
                <a:tc>
                  <a:txBody>
                    <a:bodyPr/>
                    <a:lstStyle/>
                    <a:p>
                      <a:pPr algn="l"/>
                      <a:r>
                        <a:rPr lang="ru-RU" sz="1100" dirty="0" smtClean="0"/>
                        <a:t>Количество отремонтированных  пустующих жилых помещений муниципального жилого фонда (</a:t>
                      </a:r>
                      <a:r>
                        <a:rPr lang="ru-RU" sz="1100" dirty="0" err="1" smtClean="0"/>
                        <a:t>шт</a:t>
                      </a:r>
                      <a:r>
                        <a:rPr lang="ru-RU" sz="1100" dirty="0" smtClean="0"/>
                        <a:t>)</a:t>
                      </a:r>
                      <a:endParaRPr lang="ru-RU" sz="110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/>
                        <a:t>не</a:t>
                      </a:r>
                      <a:r>
                        <a:rPr lang="ru-RU" sz="1200" b="0" baseline="0" dirty="0" smtClean="0"/>
                        <a:t> менее 15</a:t>
                      </a:r>
                      <a:endParaRPr lang="ru-RU" sz="1200" b="0" dirty="0"/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8816" y="1285860"/>
            <a:ext cx="8243001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обязательства, возникающие из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муниципальных заимствований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другие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обязательства в соответствии с видами долговых обязательств, установленными Бюджетным кодексом РФ, принятые на себя муниципальным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округом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816" y="5643578"/>
            <a:ext cx="8243001" cy="83099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Рост муниципального долга  округа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обусловлен  привлечением кредитных  ресурсов в целях покрытия бюджетного дефицита, сложившегося за счет роста расходов бюджета, предусматривающих реализацию полномочий по содержанию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муниципальных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учреждений, муниципального имущества, а также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реализации Указов Президента Российской Федерации ,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исполнение других социальных обязательств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28816" y="1928802"/>
            <a:ext cx="3981008" cy="1100691"/>
          </a:xfrm>
          <a:prstGeom prst="round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Предельный объем </a:t>
            </a:r>
            <a:r>
              <a:rPr lang="ru-RU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01.01.20</a:t>
            </a:r>
            <a:r>
              <a:rPr lang="en-US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158,4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  <a:endParaRPr lang="ru-RU" sz="2400" b="1" dirty="0">
              <a:solidFill>
                <a:srgbClr val="66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571736" y="3143248"/>
            <a:ext cx="3981008" cy="1100691"/>
          </a:xfrm>
          <a:prstGeom prst="round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Предельный объем </a:t>
            </a:r>
            <a:r>
              <a:rPr lang="ru-RU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01.01.2027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274,2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  <a:endParaRPr lang="ru-RU" sz="2400" b="1" dirty="0">
              <a:solidFill>
                <a:srgbClr val="66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357686" y="4357694"/>
            <a:ext cx="3981008" cy="1100691"/>
          </a:xfrm>
          <a:prstGeom prst="round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Предельный объем </a:t>
            </a:r>
            <a:r>
              <a:rPr lang="ru-RU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01.01.2028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312,5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  <a:endParaRPr lang="ru-RU" sz="2400" b="1" dirty="0">
              <a:solidFill>
                <a:srgbClr val="66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11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2" name="Рисунок 11" descr="O:\Авакова\ЭБ\Герб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Прямоугольник 12"/>
          <p:cNvSpPr/>
          <p:nvPr/>
        </p:nvSpPr>
        <p:spPr>
          <a:xfrm>
            <a:off x="1043608" y="481765"/>
            <a:ext cx="6840760" cy="432048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Муниципальный долг</a:t>
            </a:r>
            <a:endParaRPr lang="ru-RU" b="1" dirty="0"/>
          </a:p>
        </p:txBody>
      </p:sp>
      <p:pic>
        <p:nvPicPr>
          <p:cNvPr id="1027" name="Picture 3" descr="H:\работа\бюджет для граждан\для бюджета\189416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29453" y="1844824"/>
            <a:ext cx="1742363" cy="158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H:\работа\бюджет для граждан\для бюджета\depositphotos_71074797-stock-photo-perfect-balance-between-money-and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816" y="3929066"/>
            <a:ext cx="1990504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8566442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8814" y="1124744"/>
            <a:ext cx="8244763" cy="5232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Муниципальное образование с высоким качеством управления муниципальными финансами (1 степень)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0" y="0"/>
            <a:ext cx="9144000" cy="404664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b="1" dirty="0" smtClean="0"/>
          </a:p>
          <a:p>
            <a:r>
              <a:rPr lang="ru-RU" sz="6400" dirty="0" smtClean="0"/>
              <a:t>Бюджет для граждан на 2025 год и плановый период 2026-2027 годов </a:t>
            </a:r>
            <a:br>
              <a:rPr lang="ru-RU" sz="6400" dirty="0" smtClean="0"/>
            </a:br>
            <a:endParaRPr lang="ru-RU" sz="6400" dirty="0"/>
          </a:p>
        </p:txBody>
      </p:sp>
      <p:pic>
        <p:nvPicPr>
          <p:cNvPr id="11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30" y="39680"/>
            <a:ext cx="446730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2" name="Рисунок 11" descr="O:\Авакова\ЭБ\Герб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826" y="39680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Прямоугольник 12"/>
          <p:cNvSpPr/>
          <p:nvPr/>
        </p:nvSpPr>
        <p:spPr>
          <a:xfrm>
            <a:off x="1043608" y="481764"/>
            <a:ext cx="6840760" cy="570971"/>
          </a:xfrm>
          <a:prstGeom prst="rect">
            <a:avLst/>
          </a:prstGeom>
          <a:gradFill>
            <a:gsLst>
              <a:gs pos="16000">
                <a:schemeClr val="dk1">
                  <a:tint val="50000"/>
                  <a:satMod val="300000"/>
                </a:schemeClr>
              </a:gs>
              <a:gs pos="51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Результаты деятельности, опубликованные в течение 2024 года по итогам работы за 2023 год</a:t>
            </a:r>
            <a:endParaRPr lang="ru-RU" sz="1600" b="1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27635" y="1916832"/>
            <a:ext cx="2416173" cy="1080119"/>
          </a:xfrm>
          <a:prstGeom prst="round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Рейтинг качества управления процессом по итогам 2023 года</a:t>
            </a:r>
            <a:endParaRPr lang="ru-RU" sz="1200" b="1" dirty="0">
              <a:solidFill>
                <a:srgbClr val="66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8816" y="3455470"/>
            <a:ext cx="8239493" cy="30777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Рейтинг открытости бюджетных данных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10921" y="3846084"/>
            <a:ext cx="2431345" cy="1778820"/>
          </a:xfrm>
          <a:prstGeom prst="round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итогам оценки муниципальных образований по уровню открытости бюджетных данных за 2023 год </a:t>
            </a:r>
            <a:r>
              <a:rPr lang="ru-RU" sz="1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Печенгский</a:t>
            </a:r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округ занимает 5 место (всего 36 муниципальных образований) (2022 год – 6 место)</a:t>
            </a:r>
            <a:endParaRPr lang="ru-RU" sz="1200" b="1" dirty="0">
              <a:solidFill>
                <a:srgbClr val="66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12463" y="5713161"/>
            <a:ext cx="8255846" cy="30777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Уровень долговой устойчивости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12463" y="6093296"/>
            <a:ext cx="8261116" cy="504056"/>
          </a:xfrm>
          <a:prstGeom prst="round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Печенгский</a:t>
            </a:r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муниципальный округ отнесен к группе заемщиков с высоким уровнем долговой устойчивости </a:t>
            </a:r>
          </a:p>
          <a:p>
            <a:pPr algn="ctr"/>
            <a:r>
              <a:rPr lang="ru-RU" sz="1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риказ Минфина Мурманской области от 01.10.2024г. № 148 н)</a:t>
            </a:r>
            <a:endParaRPr lang="ru-RU" sz="1100" b="1" dirty="0">
              <a:solidFill>
                <a:srgbClr val="66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705573"/>
            <a:ext cx="4821656" cy="172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3" t="20759" r="45291" b="53313"/>
          <a:stretch/>
        </p:blipFill>
        <p:spPr bwMode="auto">
          <a:xfrm>
            <a:off x="2915816" y="3941695"/>
            <a:ext cx="5752494" cy="1587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270925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475656" y="3861048"/>
            <a:ext cx="6048672" cy="1944216"/>
          </a:xfrm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normAutofit/>
          </a:bodyPr>
          <a:lstStyle/>
          <a:p>
            <a:r>
              <a:rPr lang="ru-RU" sz="4000" b="1" kern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br>
              <a:rPr lang="ru-RU" sz="4000" b="1" kern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kern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Контактная информация для обращения граждан:</a:t>
            </a:r>
            <a:br>
              <a:rPr lang="ru-RU" sz="1400" b="1" kern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kern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Начальник финансового управления  Ионова Ольга Валерьевна </a:t>
            </a:r>
            <a:br>
              <a:rPr lang="ru-RU" sz="1400" b="1" kern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kern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Тел.  81554  5-02-70</a:t>
            </a:r>
            <a:br>
              <a:rPr lang="ru-RU" sz="1400" b="1" kern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kern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kern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E-mail</a:t>
            </a:r>
            <a:r>
              <a:rPr lang="ru-RU" sz="1400" b="1" kern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sz="1400" b="1" kern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fino@pechengamr.ru</a:t>
            </a:r>
            <a:endParaRPr lang="en-US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H:\Управление бюджетного развития и бюджетной политики\09_РАЗВИТИЕ(семинары, новое)\СОВЕЩАНИЕ 27.01.12\Макеты\murmanskaya_oblast_0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2440303" cy="312154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Рисунок 3" descr="O:\Авакова\ЭБ\Герб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4664"/>
            <a:ext cx="2440303" cy="30963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136964082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8140</TotalTime>
  <Words>5933</Words>
  <Application>Microsoft Office PowerPoint</Application>
  <PresentationFormat>Экран (4:3)</PresentationFormat>
  <Paragraphs>1699</Paragraphs>
  <Slides>47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48" baseType="lpstr">
      <vt:lpstr>Тема Office</vt:lpstr>
      <vt:lpstr>Бюджет для граждан на 2025 год и плановый период  2026-2027 годов Решение № 515 от 20.12.2024г. «О бюджете округа на 2025 год и на плановый период 2026 и 2027 годов»  </vt:lpstr>
      <vt:lpstr>  Бюджет для граждан на 2025 год и плановый период 2026-2027 годов  </vt:lpstr>
      <vt:lpstr>Презентация PowerPoint</vt:lpstr>
      <vt:lpstr>  Бюджет для граждан на 2025 год и плановый период 2026-2027 годов  </vt:lpstr>
      <vt:lpstr>  Бюджет для граждан на 2025 год и плановый период 2026-2027 годов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 Контактная информация для обращения граждан: Начальник финансового управления  Ионова Ольга Валерьевна  Тел.  81554  5-02-70  E-mail:  fino@pechengamr.ru</vt:lpstr>
    </vt:vector>
  </TitlesOfParts>
  <Company>АПР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Беляева Татьяна</dc:creator>
  <cp:lastModifiedBy>Власова Екатерина Сергеевна</cp:lastModifiedBy>
  <cp:revision>724</cp:revision>
  <cp:lastPrinted>2024-11-25T07:24:06Z</cp:lastPrinted>
  <dcterms:created xsi:type="dcterms:W3CDTF">2020-12-24T07:19:45Z</dcterms:created>
  <dcterms:modified xsi:type="dcterms:W3CDTF">2025-01-22T13:28:41Z</dcterms:modified>
</cp:coreProperties>
</file>