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9" r:id="rId1"/>
  </p:sldMasterIdLst>
  <p:notesMasterIdLst>
    <p:notesMasterId r:id="rId27"/>
  </p:notesMasterIdLst>
  <p:handoutMasterIdLst>
    <p:handoutMasterId r:id="rId28"/>
  </p:handoutMasterIdLst>
  <p:sldIdLst>
    <p:sldId id="256" r:id="rId2"/>
    <p:sldId id="298" r:id="rId3"/>
    <p:sldId id="328" r:id="rId4"/>
    <p:sldId id="329" r:id="rId5"/>
    <p:sldId id="324" r:id="rId6"/>
    <p:sldId id="334" r:id="rId7"/>
    <p:sldId id="335" r:id="rId8"/>
    <p:sldId id="336" r:id="rId9"/>
    <p:sldId id="337" r:id="rId10"/>
    <p:sldId id="302" r:id="rId11"/>
    <p:sldId id="327" r:id="rId12"/>
    <p:sldId id="325" r:id="rId13"/>
    <p:sldId id="303" r:id="rId14"/>
    <p:sldId id="319" r:id="rId15"/>
    <p:sldId id="304" r:id="rId16"/>
    <p:sldId id="307" r:id="rId17"/>
    <p:sldId id="308" r:id="rId18"/>
    <p:sldId id="306" r:id="rId19"/>
    <p:sldId id="315" r:id="rId20"/>
    <p:sldId id="326" r:id="rId21"/>
    <p:sldId id="305" r:id="rId22"/>
    <p:sldId id="316" r:id="rId23"/>
    <p:sldId id="322" r:id="rId24"/>
    <p:sldId id="323" r:id="rId25"/>
    <p:sldId id="311" r:id="rId26"/>
  </p:sldIdLst>
  <p:sldSz cx="12242800" cy="7200900"/>
  <p:notesSz cx="9929813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4482E6"/>
    <a:srgbClr val="007AD6"/>
    <a:srgbClr val="ECECEC"/>
    <a:srgbClr val="E6E6E6"/>
    <a:srgbClr val="FFFFFF"/>
    <a:srgbClr val="EAEAEA"/>
    <a:srgbClr val="EEEEEE"/>
    <a:srgbClr val="E0E0E0"/>
    <a:srgbClr val="D818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3" autoAdjust="0"/>
    <p:restoredTop sz="94664" autoAdjust="0"/>
  </p:normalViewPr>
  <p:slideViewPr>
    <p:cSldViewPr>
      <p:cViewPr>
        <p:scale>
          <a:sx n="100" d="100"/>
          <a:sy n="100" d="100"/>
        </p:scale>
        <p:origin x="-540" y="-12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5" d="100"/>
          <a:sy n="115" d="100"/>
        </p:scale>
        <p:origin x="-1410" y="-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86278234427249E-2"/>
          <c:y val="8.6942584465048683E-2"/>
          <c:w val="0.87331751872882601"/>
          <c:h val="0.906000592610805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1"/>
          <c:dPt>
            <c:idx val="0"/>
            <c:bubble3D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4482E6"/>
              </a:solidFill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explosion val="2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Pt>
            <c:idx val="4"/>
            <c:bubble3D val="0"/>
            <c:explosion val="2"/>
          </c:dPt>
          <c:cat>
            <c:strRef>
              <c:f>Лист1!$A$2:$A$6</c:f>
              <c:strCache>
                <c:ptCount val="5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763.3</c:v>
                </c:pt>
                <c:pt idx="1">
                  <c:v>161.30000000000001</c:v>
                </c:pt>
                <c:pt idx="2">
                  <c:v>126.2</c:v>
                </c:pt>
                <c:pt idx="3">
                  <c:v>74.8</c:v>
                </c:pt>
                <c:pt idx="4">
                  <c:v>12.4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40618937831992"/>
          <c:y val="0.26096194270755207"/>
          <c:w val="0.58869377101128384"/>
          <c:h val="0.5955089888032942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  <a:ln w="34925" cmpd="sng">
              <a:solidFill>
                <a:srgbClr val="FFFFFF"/>
              </a:solidFill>
            </a:ln>
          </c:spPr>
          <c:explosion val="19"/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386278234427249E-2"/>
          <c:y val="8.6942584465048683E-2"/>
          <c:w val="0.87331751872882601"/>
          <c:h val="0.906000592610805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1"/>
          <c:dPt>
            <c:idx val="0"/>
            <c:bubble3D val="0"/>
            <c:explosion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4482E6"/>
              </a:solidFill>
            </c:spPr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explosion val="2"/>
            <c:spPr>
              <a:solidFill>
                <a:schemeClr val="tx1">
                  <a:lumMod val="50000"/>
                  <a:lumOff val="50000"/>
                </a:schemeClr>
              </a:solidFill>
            </c:spPr>
          </c:dPt>
          <c:dPt>
            <c:idx val="4"/>
            <c:bubble3D val="0"/>
            <c:explosion val="2"/>
          </c:dPt>
          <c:cat>
            <c:strRef>
              <c:f>Лист1!$A$2:$A$6</c:f>
              <c:strCache>
                <c:ptCount val="5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  <c:pt idx="4">
                  <c:v>Кв. 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346.3</c:v>
                </c:pt>
                <c:pt idx="1">
                  <c:v>976.2</c:v>
                </c:pt>
                <c:pt idx="2">
                  <c:v>641.5</c:v>
                </c:pt>
                <c:pt idx="3">
                  <c:v>50.4</c:v>
                </c:pt>
                <c:pt idx="4">
                  <c:v>31.5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340618937831992"/>
          <c:y val="0.26096194270755207"/>
          <c:w val="0.58869377101128384"/>
          <c:h val="0.5955089888032942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70C0"/>
            </a:solidFill>
            <a:ln w="34925" cmpd="sng">
              <a:solidFill>
                <a:srgbClr val="FFFFFF"/>
              </a:solidFill>
            </a:ln>
          </c:spPr>
          <c:explosion val="19"/>
          <c:cat>
            <c:strRef>
              <c:f>Лист1!$A$2:$A$5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0.30357</cdr:x>
      <cdr:y>0.37996</cdr:y>
    </cdr:from>
    <cdr:to>
      <cdr:x>0.7089</cdr:x>
      <cdr:y>0.72096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24135" y="1500326"/>
          <a:ext cx="1634480" cy="1346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0.33929</cdr:x>
      <cdr:y>0.37996</cdr:y>
    </cdr:from>
    <cdr:to>
      <cdr:x>0.73214</cdr:x>
      <cdr:y>0.74469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8151" y="1500326"/>
          <a:ext cx="1584176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0.33333</cdr:x>
      <cdr:y>0.09717</cdr:y>
    </cdr:from>
    <cdr:to>
      <cdr:x>0.46582</cdr:x>
      <cdr:y>0.12184</cdr:y>
    </cdr:to>
    <cdr:cxnSp macro="">
      <cdr:nvCxnSpPr>
        <cdr:cNvPr id="4" name="Прямая соединительная линия 3"/>
        <cdr:cNvCxnSpPr>
          <a:endCxn xmlns:a="http://schemas.openxmlformats.org/drawingml/2006/main" id="6" idx="2"/>
        </cdr:cNvCxnSpPr>
      </cdr:nvCxnSpPr>
      <cdr:spPr>
        <a:xfrm xmlns:a="http://schemas.openxmlformats.org/drawingml/2006/main">
          <a:off x="1440160" y="404672"/>
          <a:ext cx="572411" cy="102729"/>
        </a:xfrm>
        <a:prstGeom xmlns:a="http://schemas.openxmlformats.org/drawingml/2006/main" prst="line">
          <a:avLst/>
        </a:prstGeom>
        <a:ln xmlns:a="http://schemas.openxmlformats.org/drawingml/2006/main" w="22225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0.43333</cdr:x>
      <cdr:y>0.05749</cdr:y>
    </cdr:from>
    <cdr:to>
      <cdr:x>0.49831</cdr:x>
      <cdr:y>0.12184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1872208" y="239435"/>
          <a:ext cx="280725" cy="26796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0.06154</cdr:x>
      <cdr:y>0.45597</cdr:y>
    </cdr:from>
    <cdr:to>
      <cdr:x>0.33333</cdr:x>
      <cdr:y>0.61667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288039" y="2095944"/>
          <a:ext cx="1272119" cy="7386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0" dirty="0" smtClean="0">
              <a:latin typeface="Arial Narrow" pitchFamily="34" charset="0"/>
            </a:rPr>
            <a:t>Арендные платежи</a:t>
          </a:r>
        </a:p>
        <a:p xmlns:a="http://schemas.openxmlformats.org/drawingml/2006/main">
          <a:r>
            <a:rPr lang="ru-RU" sz="1400" b="0" dirty="0" smtClean="0">
              <a:latin typeface="Arial Narrow" pitchFamily="34" charset="0"/>
            </a:rPr>
            <a:t>16,3%</a:t>
          </a:r>
          <a:endParaRPr lang="ru-RU" sz="1400" b="0" dirty="0"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2.13651E-7</cdr:x>
      <cdr:y>0.03133</cdr:y>
    </cdr:from>
    <cdr:to>
      <cdr:x>0.4</cdr:x>
      <cdr:y>0.17523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1" y="144016"/>
          <a:ext cx="1872208" cy="6614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Arial Narrow" panose="020B0606020202030204" pitchFamily="34" charset="0"/>
            </a:rPr>
            <a:t>Прочие доходы  </a:t>
          </a:r>
          <a:r>
            <a:rPr lang="en-US" sz="1400" dirty="0" smtClean="0">
              <a:latin typeface="Arial Narrow" panose="020B0606020202030204" pitchFamily="34" charset="0"/>
            </a:rPr>
            <a:t>6,6</a:t>
          </a:r>
          <a:r>
            <a:rPr lang="ru-RU" sz="1400" dirty="0" smtClean="0">
              <a:latin typeface="Arial Narrow" panose="020B0606020202030204" pitchFamily="34" charset="0"/>
            </a:rPr>
            <a:t>%</a:t>
          </a:r>
          <a:endParaRPr lang="ru-RU" sz="14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0.4</cdr:x>
      <cdr:y>0</cdr:y>
    </cdr:from>
    <cdr:to>
      <cdr:x>0.97136</cdr:x>
      <cdr:y>0.11658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1872208" y="0"/>
          <a:ext cx="2674241" cy="5358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400" dirty="0" smtClean="0">
              <a:latin typeface="Arial Narrow" panose="020B0606020202030204" pitchFamily="34" charset="0"/>
            </a:rPr>
            <a:t>Имущественные налоги 1,</a:t>
          </a:r>
          <a:r>
            <a:rPr lang="en-US" sz="1400" dirty="0" smtClean="0">
              <a:latin typeface="Arial Narrow" panose="020B0606020202030204" pitchFamily="34" charset="0"/>
            </a:rPr>
            <a:t>0</a:t>
          </a:r>
          <a:r>
            <a:rPr lang="ru-RU" sz="1400" dirty="0" smtClean="0">
              <a:latin typeface="Arial Narrow" panose="020B0606020202030204" pitchFamily="34" charset="0"/>
            </a:rPr>
            <a:t>%</a:t>
          </a:r>
          <a:endParaRPr lang="ru-RU" sz="14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0.1252</cdr:x>
      <cdr:y>0.20958</cdr:y>
    </cdr:from>
    <cdr:to>
      <cdr:x>0.40212</cdr:x>
      <cdr:y>0.41323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586009" y="963357"/>
          <a:ext cx="1296145" cy="9361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dirty="0" smtClean="0">
              <a:solidFill>
                <a:schemeClr val="tx1"/>
              </a:solidFill>
              <a:latin typeface="Arial Narrow" pitchFamily="34" charset="0"/>
            </a:rPr>
            <a:t>Упрощенная система налогообложения</a:t>
          </a:r>
        </a:p>
        <a:p xmlns:a="http://schemas.openxmlformats.org/drawingml/2006/main">
          <a:r>
            <a:rPr lang="ru-RU" sz="1200" dirty="0" smtClean="0">
              <a:solidFill>
                <a:schemeClr val="tx1"/>
              </a:solidFill>
              <a:latin typeface="Arial Narrow" pitchFamily="34" charset="0"/>
            </a:rPr>
            <a:t>13,6%</a:t>
          </a:r>
          <a:endParaRPr lang="ru-RU" sz="1200" dirty="0">
            <a:solidFill>
              <a:schemeClr val="tx1"/>
            </a:solidFill>
            <a:latin typeface="Arial Narrow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0.30357</cdr:x>
      <cdr:y>0.37996</cdr:y>
    </cdr:from>
    <cdr:to>
      <cdr:x>0.7089</cdr:x>
      <cdr:y>0.72096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24135" y="1500326"/>
          <a:ext cx="1634480" cy="1346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0.33929</cdr:x>
      <cdr:y>0.37996</cdr:y>
    </cdr:from>
    <cdr:to>
      <cdr:x>0.73214</cdr:x>
      <cdr:y>0.74469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8151" y="1500326"/>
          <a:ext cx="1584176" cy="14401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0.33333</cdr:x>
      <cdr:y>0.09717</cdr:y>
    </cdr:from>
    <cdr:to>
      <cdr:x>0.43289</cdr:x>
      <cdr:y>0.13125</cdr:y>
    </cdr:to>
    <cdr:cxnSp macro="">
      <cdr:nvCxnSpPr>
        <cdr:cNvPr id="4" name="Прямая соединительная линия 3"/>
        <cdr:cNvCxnSpPr/>
      </cdr:nvCxnSpPr>
      <cdr:spPr>
        <a:xfrm xmlns:a="http://schemas.openxmlformats.org/drawingml/2006/main">
          <a:off x="1560158" y="446658"/>
          <a:ext cx="466011" cy="156660"/>
        </a:xfrm>
        <a:prstGeom xmlns:a="http://schemas.openxmlformats.org/drawingml/2006/main" prst="line">
          <a:avLst/>
        </a:prstGeom>
        <a:ln xmlns:a="http://schemas.openxmlformats.org/drawingml/2006/main" w="22225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0.43333</cdr:x>
      <cdr:y>0.05749</cdr:y>
    </cdr:from>
    <cdr:to>
      <cdr:x>0.49831</cdr:x>
      <cdr:y>0.12184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028210" y="264263"/>
          <a:ext cx="304140" cy="29579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0.06154</cdr:x>
      <cdr:y>0.45597</cdr:y>
    </cdr:from>
    <cdr:to>
      <cdr:x>0.33333</cdr:x>
      <cdr:y>0.5698</cdr:y>
    </cdr:to>
    <cdr:sp macro="" textlink="">
      <cdr:nvSpPr>
        <cdr:cNvPr id="7" name="TextBox 3"/>
        <cdr:cNvSpPr txBox="1"/>
      </cdr:nvSpPr>
      <cdr:spPr>
        <a:xfrm xmlns:a="http://schemas.openxmlformats.org/drawingml/2006/main">
          <a:off x="288039" y="2095944"/>
          <a:ext cx="1272119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dirty="0" smtClean="0">
              <a:latin typeface="Arial Narrow" pitchFamily="34" charset="0"/>
            </a:rPr>
            <a:t>Субсидии</a:t>
          </a:r>
        </a:p>
        <a:p xmlns:a="http://schemas.openxmlformats.org/drawingml/2006/main">
          <a:r>
            <a:rPr lang="ru-RU" sz="1400" dirty="0" smtClean="0">
              <a:latin typeface="Arial Narrow" pitchFamily="34" charset="0"/>
            </a:rPr>
            <a:t>34,8%</a:t>
          </a:r>
          <a:endParaRPr lang="ru-RU" sz="1400" dirty="0">
            <a:latin typeface="Arial Narrow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0.01544</cdr:y>
    </cdr:from>
    <cdr:to>
      <cdr:x>0.4</cdr:x>
      <cdr:y>0.15934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-206799" y="70957"/>
          <a:ext cx="1872207" cy="6614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latin typeface="Arial Narrow" panose="020B0606020202030204" pitchFamily="34" charset="0"/>
            </a:rPr>
            <a:t>Спонсорская помощь 6,4%</a:t>
          </a:r>
          <a:r>
            <a:rPr lang="en-US" sz="1400" dirty="0" smtClean="0">
              <a:latin typeface="Arial Narrow" panose="020B0606020202030204" pitchFamily="34" charset="0"/>
            </a:rPr>
            <a:t>    </a:t>
          </a:r>
          <a:endParaRPr lang="ru-RU" sz="140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0.43289</cdr:x>
      <cdr:y>0</cdr:y>
    </cdr:from>
    <cdr:to>
      <cdr:x>0.84828</cdr:x>
      <cdr:y>0.11658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026170" y="0"/>
          <a:ext cx="1944222" cy="5358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400" dirty="0" smtClean="0">
              <a:latin typeface="Arial Narrow" panose="020B0606020202030204" pitchFamily="34" charset="0"/>
            </a:rPr>
            <a:t>Иные МБТ </a:t>
          </a:r>
          <a:r>
            <a:rPr lang="en-US" sz="1400" b="0" dirty="0" smtClean="0">
              <a:latin typeface="Arial Narrow" panose="020B0606020202030204" pitchFamily="34" charset="0"/>
            </a:rPr>
            <a:t> </a:t>
          </a:r>
          <a:r>
            <a:rPr lang="ru-RU" sz="1400" b="0" dirty="0" smtClean="0">
              <a:latin typeface="Arial Narrow" panose="020B0606020202030204" pitchFamily="34" charset="0"/>
            </a:rPr>
            <a:t>4,7%  </a:t>
          </a:r>
          <a:endParaRPr lang="ru-RU" sz="1400" b="0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0.5252</cdr:x>
      <cdr:y>0.16197</cdr:y>
    </cdr:from>
    <cdr:to>
      <cdr:x>0.87037</cdr:x>
      <cdr:y>0.34996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458217" y="744503"/>
          <a:ext cx="1615575" cy="8641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solidFill>
                <a:schemeClr val="tx1"/>
              </a:solidFill>
              <a:latin typeface="Arial Narrow" pitchFamily="34" charset="0"/>
            </a:rPr>
            <a:t>Дотации </a:t>
          </a:r>
        </a:p>
        <a:p xmlns:a="http://schemas.openxmlformats.org/drawingml/2006/main">
          <a:r>
            <a:rPr lang="ru-RU" sz="1400" dirty="0" smtClean="0">
              <a:solidFill>
                <a:schemeClr val="tx1"/>
              </a:solidFill>
              <a:latin typeface="Arial Narrow" pitchFamily="34" charset="0"/>
            </a:rPr>
            <a:t>10,8%</a:t>
          </a:r>
          <a:endParaRPr lang="ru-RU" sz="1400" dirty="0">
            <a:solidFill>
              <a:schemeClr val="tx1"/>
            </a:solidFill>
            <a:latin typeface="Arial Narrow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3825" y="1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8A587D-D604-45DB-96AC-1EF3CED36835}" type="datetimeFigureOut">
              <a:rPr lang="ru-RU" smtClean="0"/>
              <a:pPr/>
              <a:t>24.06.2025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364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3825" y="6456364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C73C8-F35C-4800-93D6-30FCD0DA89E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22775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3825" y="1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EF6C4-8CEF-47E8-A48E-12EC4F4B4ED6}" type="datetimeFigureOut">
              <a:rPr lang="ru-RU" smtClean="0"/>
              <a:pPr/>
              <a:t>24.06.2025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97175" y="509588"/>
            <a:ext cx="433546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347" y="3228976"/>
            <a:ext cx="7945121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364"/>
            <a:ext cx="4302813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3825" y="6456364"/>
            <a:ext cx="4304401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78DC81-5719-4B41-97B9-1C148EE83F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485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138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066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5806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78DC81-5719-4B41-97B9-1C148EE83FF0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5806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8210" y="2236948"/>
            <a:ext cx="10406380" cy="154352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6420" y="4080510"/>
            <a:ext cx="8569960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5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0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66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2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77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32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87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E4F63-2CBF-4212-A378-53E9BB177F72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948603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8F457-4C15-4B22-80E4-F58482E15368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346715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7097" y="4627246"/>
            <a:ext cx="10406380" cy="1430179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7097" y="3052049"/>
            <a:ext cx="10406380" cy="157519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54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0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662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216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770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32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878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431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F7171-85F6-4760-85FE-BF5521DB22B8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70293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0440" y="1763554"/>
            <a:ext cx="7273413" cy="499062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97900" y="1763554"/>
            <a:ext cx="7273413" cy="499062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45C10-5637-4377-8193-CB4DDAC18508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043229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12001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2140" y="1611869"/>
            <a:ext cx="5409363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00" indent="0">
              <a:buNone/>
              <a:defRPr sz="2400" b="1"/>
            </a:lvl2pPr>
            <a:lvl3pPr marL="1110800" indent="0">
              <a:buNone/>
              <a:defRPr sz="2200" b="1"/>
            </a:lvl3pPr>
            <a:lvl4pPr marL="1666200" indent="0">
              <a:buNone/>
              <a:defRPr sz="1900" b="1"/>
            </a:lvl4pPr>
            <a:lvl5pPr marL="2221600" indent="0">
              <a:buNone/>
              <a:defRPr sz="1900" b="1"/>
            </a:lvl5pPr>
            <a:lvl6pPr marL="2777000" indent="0">
              <a:buNone/>
              <a:defRPr sz="1900" b="1"/>
            </a:lvl6pPr>
            <a:lvl7pPr marL="3332400" indent="0">
              <a:buNone/>
              <a:defRPr sz="1900" b="1"/>
            </a:lvl7pPr>
            <a:lvl8pPr marL="3887800" indent="0">
              <a:buNone/>
              <a:defRPr sz="1900" b="1"/>
            </a:lvl8pPr>
            <a:lvl9pPr marL="4443199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2140" y="2283619"/>
            <a:ext cx="5409363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19174" y="1611869"/>
            <a:ext cx="5411488" cy="67175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00" indent="0">
              <a:buNone/>
              <a:defRPr sz="2400" b="1"/>
            </a:lvl2pPr>
            <a:lvl3pPr marL="1110800" indent="0">
              <a:buNone/>
              <a:defRPr sz="2200" b="1"/>
            </a:lvl3pPr>
            <a:lvl4pPr marL="1666200" indent="0">
              <a:buNone/>
              <a:defRPr sz="1900" b="1"/>
            </a:lvl4pPr>
            <a:lvl5pPr marL="2221600" indent="0">
              <a:buNone/>
              <a:defRPr sz="1900" b="1"/>
            </a:lvl5pPr>
            <a:lvl6pPr marL="2777000" indent="0">
              <a:buNone/>
              <a:defRPr sz="1900" b="1"/>
            </a:lvl6pPr>
            <a:lvl7pPr marL="3332400" indent="0">
              <a:buNone/>
              <a:defRPr sz="1900" b="1"/>
            </a:lvl7pPr>
            <a:lvl8pPr marL="3887800" indent="0">
              <a:buNone/>
              <a:defRPr sz="1900" b="1"/>
            </a:lvl8pPr>
            <a:lvl9pPr marL="4443199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19174" y="2283619"/>
            <a:ext cx="5411488" cy="4148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5769-756F-416A-ABA2-6CB657961F1B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521632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A731F-9AA5-4DBA-8D23-7A585A86B9C1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0404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233A-A752-4C36-AAA3-116A872304BE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201531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2" y="286702"/>
            <a:ext cx="4027797" cy="122015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6595" y="286704"/>
            <a:ext cx="6844065" cy="614576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2142" y="1506857"/>
            <a:ext cx="4027797" cy="4925616"/>
          </a:xfrm>
        </p:spPr>
        <p:txBody>
          <a:bodyPr/>
          <a:lstStyle>
            <a:lvl1pPr marL="0" indent="0">
              <a:buNone/>
              <a:defRPr sz="1700"/>
            </a:lvl1pPr>
            <a:lvl2pPr marL="555400" indent="0">
              <a:buNone/>
              <a:defRPr sz="1500"/>
            </a:lvl2pPr>
            <a:lvl3pPr marL="1110800" indent="0">
              <a:buNone/>
              <a:defRPr sz="1200"/>
            </a:lvl3pPr>
            <a:lvl4pPr marL="1666200" indent="0">
              <a:buNone/>
              <a:defRPr sz="1100"/>
            </a:lvl4pPr>
            <a:lvl5pPr marL="2221600" indent="0">
              <a:buNone/>
              <a:defRPr sz="1100"/>
            </a:lvl5pPr>
            <a:lvl6pPr marL="2777000" indent="0">
              <a:buNone/>
              <a:defRPr sz="1100"/>
            </a:lvl6pPr>
            <a:lvl7pPr marL="3332400" indent="0">
              <a:buNone/>
              <a:defRPr sz="1100"/>
            </a:lvl7pPr>
            <a:lvl8pPr marL="3887800" indent="0">
              <a:buNone/>
              <a:defRPr sz="1100"/>
            </a:lvl8pPr>
            <a:lvl9pPr marL="444319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13A02-8D82-4B0E-8C5D-1E35504A92F4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135118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9674" y="5040631"/>
            <a:ext cx="7345680" cy="59507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99674" y="643414"/>
            <a:ext cx="7345680" cy="4320540"/>
          </a:xfrm>
        </p:spPr>
        <p:txBody>
          <a:bodyPr/>
          <a:lstStyle>
            <a:lvl1pPr marL="0" indent="0">
              <a:buNone/>
              <a:defRPr sz="3900"/>
            </a:lvl1pPr>
            <a:lvl2pPr marL="555400" indent="0">
              <a:buNone/>
              <a:defRPr sz="3400"/>
            </a:lvl2pPr>
            <a:lvl3pPr marL="1110800" indent="0">
              <a:buNone/>
              <a:defRPr sz="2900"/>
            </a:lvl3pPr>
            <a:lvl4pPr marL="1666200" indent="0">
              <a:buNone/>
              <a:defRPr sz="2400"/>
            </a:lvl4pPr>
            <a:lvl5pPr marL="2221600" indent="0">
              <a:buNone/>
              <a:defRPr sz="2400"/>
            </a:lvl5pPr>
            <a:lvl6pPr marL="2777000" indent="0">
              <a:buNone/>
              <a:defRPr sz="2400"/>
            </a:lvl6pPr>
            <a:lvl7pPr marL="3332400" indent="0">
              <a:buNone/>
              <a:defRPr sz="2400"/>
            </a:lvl7pPr>
            <a:lvl8pPr marL="3887800" indent="0">
              <a:buNone/>
              <a:defRPr sz="2400"/>
            </a:lvl8pPr>
            <a:lvl9pPr marL="4443199" indent="0">
              <a:buNone/>
              <a:defRPr sz="24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9674" y="5635706"/>
            <a:ext cx="7345680" cy="845105"/>
          </a:xfrm>
        </p:spPr>
        <p:txBody>
          <a:bodyPr/>
          <a:lstStyle>
            <a:lvl1pPr marL="0" indent="0">
              <a:buNone/>
              <a:defRPr sz="1700"/>
            </a:lvl1pPr>
            <a:lvl2pPr marL="555400" indent="0">
              <a:buNone/>
              <a:defRPr sz="1500"/>
            </a:lvl2pPr>
            <a:lvl3pPr marL="1110800" indent="0">
              <a:buNone/>
              <a:defRPr sz="1200"/>
            </a:lvl3pPr>
            <a:lvl4pPr marL="1666200" indent="0">
              <a:buNone/>
              <a:defRPr sz="1100"/>
            </a:lvl4pPr>
            <a:lvl5pPr marL="2221600" indent="0">
              <a:buNone/>
              <a:defRPr sz="1100"/>
            </a:lvl5pPr>
            <a:lvl6pPr marL="2777000" indent="0">
              <a:buNone/>
              <a:defRPr sz="1100"/>
            </a:lvl6pPr>
            <a:lvl7pPr marL="3332400" indent="0">
              <a:buNone/>
              <a:defRPr sz="1100"/>
            </a:lvl7pPr>
            <a:lvl8pPr marL="3887800" indent="0">
              <a:buNone/>
              <a:defRPr sz="1100"/>
            </a:lvl8pPr>
            <a:lvl9pPr marL="4443199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91284-1B10-4787-95B9-C287015109DB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91161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AD768-8358-4302-8764-627072A2AC6C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3735485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883593" y="303373"/>
            <a:ext cx="3687718" cy="64508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20439" y="303373"/>
            <a:ext cx="10859109" cy="64508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AA0A-3917-42FE-B982-17CAE878AF7B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504124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ПРОЕКТ БЮДЖЕТА ОКРУГА НА 2023-2025 ГОДЫ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57CED-CE6F-4BAC-B28D-D85A81D7DA50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pc="-60" dirty="0"/>
              <a:pPr marL="38100">
                <a:lnSpc>
                  <a:spcPts val="1240"/>
                </a:lnSpc>
              </a:pPr>
              <a:t>‹#›</a:t>
            </a:fld>
            <a:endParaRPr spc="-6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1200150"/>
          </a:xfrm>
          <a:prstGeom prst="rect">
            <a:avLst/>
          </a:prstGeom>
        </p:spPr>
        <p:txBody>
          <a:bodyPr vert="horz" lIns="111080" tIns="55540" rIns="111080" bIns="5554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2140" y="1680212"/>
            <a:ext cx="11018520" cy="4752261"/>
          </a:xfrm>
          <a:prstGeom prst="rect">
            <a:avLst/>
          </a:prstGeom>
        </p:spPr>
        <p:txBody>
          <a:bodyPr vert="horz" lIns="111080" tIns="55540" rIns="111080" bIns="5554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2140" y="6674169"/>
            <a:ext cx="2856653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C15EC-06A9-4C31-908B-A19864F1F754}" type="datetime1">
              <a:rPr lang="en-US" smtClean="0"/>
              <a:t>6/24/2025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82958" y="6674169"/>
            <a:ext cx="3876887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ПРОЕКТ БЮДЖЕТА ОКРУГА НА 2023-2025 ГОДЫ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74007" y="6674169"/>
            <a:ext cx="2856653" cy="383381"/>
          </a:xfrm>
          <a:prstGeom prst="rect">
            <a:avLst/>
          </a:prstGeom>
        </p:spPr>
        <p:txBody>
          <a:bodyPr vert="horz" lIns="111080" tIns="55540" rIns="111080" bIns="55540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lang="ru-RU" spc="-60" smtClean="0"/>
              <a:pPr marL="38100">
                <a:lnSpc>
                  <a:spcPts val="1240"/>
                </a:lnSpc>
              </a:pPr>
              <a:t>‹#›</a:t>
            </a:fld>
            <a:endParaRPr lang="ru-RU" spc="-60" dirty="0"/>
          </a:p>
        </p:txBody>
      </p:sp>
    </p:spTree>
    <p:extLst>
      <p:ext uri="{BB962C8B-B14F-4D97-AF65-F5344CB8AC3E}">
        <p14:creationId xmlns:p14="http://schemas.microsoft.com/office/powerpoint/2010/main" val="2457318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dt="0"/>
  <p:txStyles>
    <p:titleStyle>
      <a:lvl1pPr algn="ctr" defTabSz="111080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6551" indent="-416551" algn="l" defTabSz="1110800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2525" indent="-347124" algn="l" defTabSz="1110800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885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43900" indent="-277700" algn="l" defTabSz="11108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99300" indent="-277700" algn="l" defTabSz="111080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7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10099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655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20900" indent="-277700" algn="l" defTabSz="1110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54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08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2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6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70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324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87800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43199" algn="l" defTabSz="111080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png"/><Relationship Id="rId18" Type="http://schemas.openxmlformats.org/officeDocument/2006/relationships/image" Target="../media/image32.jpeg"/><Relationship Id="rId3" Type="http://schemas.openxmlformats.org/officeDocument/2006/relationships/image" Target="../media/image12.emf"/><Relationship Id="rId21" Type="http://schemas.openxmlformats.org/officeDocument/2006/relationships/image" Target="../media/image35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jpeg"/><Relationship Id="rId2" Type="http://schemas.openxmlformats.org/officeDocument/2006/relationships/image" Target="../media/image18.png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emf"/><Relationship Id="rId10" Type="http://schemas.openxmlformats.org/officeDocument/2006/relationships/image" Target="../media/image24.png"/><Relationship Id="rId19" Type="http://schemas.openxmlformats.org/officeDocument/2006/relationships/image" Target="../media/image33.jpeg"/><Relationship Id="rId4" Type="http://schemas.openxmlformats.org/officeDocument/2006/relationships/image" Target="../media/image13.pn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Relationship Id="rId22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emf"/><Relationship Id="rId18" Type="http://schemas.openxmlformats.org/officeDocument/2006/relationships/image" Target="../media/image49.png"/><Relationship Id="rId3" Type="http://schemas.openxmlformats.org/officeDocument/2006/relationships/image" Target="../media/image10.pn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17" Type="http://schemas.openxmlformats.org/officeDocument/2006/relationships/image" Target="../media/image48.emf"/><Relationship Id="rId2" Type="http://schemas.openxmlformats.org/officeDocument/2006/relationships/image" Target="../media/image9.png"/><Relationship Id="rId16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5" Type="http://schemas.openxmlformats.org/officeDocument/2006/relationships/image" Target="../media/image47.emf"/><Relationship Id="rId10" Type="http://schemas.openxmlformats.org/officeDocument/2006/relationships/image" Target="../media/image4.png"/><Relationship Id="rId19" Type="http://schemas.openxmlformats.org/officeDocument/2006/relationships/image" Target="../media/image50.emf"/><Relationship Id="rId4" Type="http://schemas.openxmlformats.org/officeDocument/2006/relationships/image" Target="../media/image11.png"/><Relationship Id="rId9" Type="http://schemas.openxmlformats.org/officeDocument/2006/relationships/image" Target="../media/image42.png"/><Relationship Id="rId14" Type="http://schemas.openxmlformats.org/officeDocument/2006/relationships/image" Target="../media/image46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emf"/><Relationship Id="rId3" Type="http://schemas.openxmlformats.org/officeDocument/2006/relationships/image" Target="../media/image52.png"/><Relationship Id="rId7" Type="http://schemas.openxmlformats.org/officeDocument/2006/relationships/image" Target="../media/image48.em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66.jpg"/><Relationship Id="rId3" Type="http://schemas.openxmlformats.org/officeDocument/2006/relationships/image" Target="../media/image59.emf"/><Relationship Id="rId7" Type="http://schemas.openxmlformats.org/officeDocument/2006/relationships/image" Target="../media/image14.png"/><Relationship Id="rId12" Type="http://schemas.openxmlformats.org/officeDocument/2006/relationships/image" Target="../media/image65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emf"/><Relationship Id="rId11" Type="http://schemas.openxmlformats.org/officeDocument/2006/relationships/image" Target="../media/image64.jpeg"/><Relationship Id="rId5" Type="http://schemas.openxmlformats.org/officeDocument/2006/relationships/image" Target="../media/image61.emf"/><Relationship Id="rId10" Type="http://schemas.openxmlformats.org/officeDocument/2006/relationships/image" Target="../media/image63.jpeg"/><Relationship Id="rId4" Type="http://schemas.openxmlformats.org/officeDocument/2006/relationships/image" Target="../media/image60.emf"/><Relationship Id="rId9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14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emf"/><Relationship Id="rId11" Type="http://schemas.openxmlformats.org/officeDocument/2006/relationships/image" Target="../media/image73.jpeg"/><Relationship Id="rId5" Type="http://schemas.openxmlformats.org/officeDocument/2006/relationships/image" Target="../media/image69.png"/><Relationship Id="rId10" Type="http://schemas.openxmlformats.org/officeDocument/2006/relationships/image" Target="../media/image72.jpeg"/><Relationship Id="rId4" Type="http://schemas.openxmlformats.org/officeDocument/2006/relationships/image" Target="../media/image68.emf"/><Relationship Id="rId9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jpeg"/><Relationship Id="rId3" Type="http://schemas.openxmlformats.org/officeDocument/2006/relationships/image" Target="../media/image48.emf"/><Relationship Id="rId7" Type="http://schemas.openxmlformats.org/officeDocument/2006/relationships/image" Target="../media/image77.png"/><Relationship Id="rId12" Type="http://schemas.openxmlformats.org/officeDocument/2006/relationships/image" Target="../media/image82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6.emf"/><Relationship Id="rId11" Type="http://schemas.openxmlformats.org/officeDocument/2006/relationships/image" Target="../media/image81.jpeg"/><Relationship Id="rId5" Type="http://schemas.openxmlformats.org/officeDocument/2006/relationships/image" Target="../media/image42.png"/><Relationship Id="rId10" Type="http://schemas.openxmlformats.org/officeDocument/2006/relationships/image" Target="../media/image80.jpeg"/><Relationship Id="rId4" Type="http://schemas.openxmlformats.org/officeDocument/2006/relationships/image" Target="../media/image75.emf"/><Relationship Id="rId9" Type="http://schemas.openxmlformats.org/officeDocument/2006/relationships/image" Target="../media/image7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77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emf"/><Relationship Id="rId5" Type="http://schemas.openxmlformats.org/officeDocument/2006/relationships/image" Target="../media/image87.png"/><Relationship Id="rId10" Type="http://schemas.openxmlformats.org/officeDocument/2006/relationships/image" Target="../media/image90.jpeg"/><Relationship Id="rId4" Type="http://schemas.openxmlformats.org/officeDocument/2006/relationships/image" Target="../media/image86.png"/><Relationship Id="rId9" Type="http://schemas.openxmlformats.org/officeDocument/2006/relationships/image" Target="../media/image8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13" Type="http://schemas.openxmlformats.org/officeDocument/2006/relationships/image" Target="../media/image98.png"/><Relationship Id="rId3" Type="http://schemas.openxmlformats.org/officeDocument/2006/relationships/image" Target="../media/image91.png"/><Relationship Id="rId7" Type="http://schemas.openxmlformats.org/officeDocument/2006/relationships/image" Target="../media/image48.emf"/><Relationship Id="rId12" Type="http://schemas.openxmlformats.org/officeDocument/2006/relationships/image" Target="../media/image9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11" Type="http://schemas.openxmlformats.org/officeDocument/2006/relationships/image" Target="../media/image96.jpeg"/><Relationship Id="rId5" Type="http://schemas.openxmlformats.org/officeDocument/2006/relationships/image" Target="../media/image93.emf"/><Relationship Id="rId10" Type="http://schemas.openxmlformats.org/officeDocument/2006/relationships/image" Target="../media/image78.png"/><Relationship Id="rId4" Type="http://schemas.openxmlformats.org/officeDocument/2006/relationships/image" Target="../media/image92.png"/><Relationship Id="rId9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9.png"/><Relationship Id="rId7" Type="http://schemas.openxmlformats.org/officeDocument/2006/relationships/image" Target="../media/image102.png"/><Relationship Id="rId12" Type="http://schemas.openxmlformats.org/officeDocument/2006/relationships/image" Target="../media/image10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1.png"/><Relationship Id="rId11" Type="http://schemas.openxmlformats.org/officeDocument/2006/relationships/image" Target="../media/image105.jpeg"/><Relationship Id="rId5" Type="http://schemas.openxmlformats.org/officeDocument/2006/relationships/image" Target="../media/image48.emf"/><Relationship Id="rId10" Type="http://schemas.openxmlformats.org/officeDocument/2006/relationships/image" Target="../media/image77.png"/><Relationship Id="rId4" Type="http://schemas.openxmlformats.org/officeDocument/2006/relationships/image" Target="../media/image100.emf"/><Relationship Id="rId9" Type="http://schemas.openxmlformats.org/officeDocument/2006/relationships/image" Target="../media/image10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emf"/><Relationship Id="rId13" Type="http://schemas.openxmlformats.org/officeDocument/2006/relationships/image" Target="../media/image114.jpeg"/><Relationship Id="rId3" Type="http://schemas.openxmlformats.org/officeDocument/2006/relationships/image" Target="../media/image48.emf"/><Relationship Id="rId7" Type="http://schemas.openxmlformats.org/officeDocument/2006/relationships/image" Target="../media/image109.emf"/><Relationship Id="rId12" Type="http://schemas.openxmlformats.org/officeDocument/2006/relationships/image" Target="../media/image113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emf"/><Relationship Id="rId11" Type="http://schemas.openxmlformats.org/officeDocument/2006/relationships/image" Target="../media/image112.jpeg"/><Relationship Id="rId5" Type="http://schemas.openxmlformats.org/officeDocument/2006/relationships/image" Target="../media/image108.emf"/><Relationship Id="rId15" Type="http://schemas.openxmlformats.org/officeDocument/2006/relationships/image" Target="../media/image116.jpeg"/><Relationship Id="rId10" Type="http://schemas.openxmlformats.org/officeDocument/2006/relationships/image" Target="../media/image111.jpeg"/><Relationship Id="rId4" Type="http://schemas.openxmlformats.org/officeDocument/2006/relationships/image" Target="../media/image107.emf"/><Relationship Id="rId9" Type="http://schemas.openxmlformats.org/officeDocument/2006/relationships/image" Target="../media/image77.png"/><Relationship Id="rId14" Type="http://schemas.openxmlformats.org/officeDocument/2006/relationships/image" Target="../media/image1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jpeg"/><Relationship Id="rId3" Type="http://schemas.openxmlformats.org/officeDocument/2006/relationships/image" Target="../media/image119.emf"/><Relationship Id="rId7" Type="http://schemas.openxmlformats.org/officeDocument/2006/relationships/image" Target="../media/image122.jpeg"/><Relationship Id="rId2" Type="http://schemas.openxmlformats.org/officeDocument/2006/relationships/image" Target="../media/image118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1.jpeg"/><Relationship Id="rId5" Type="http://schemas.openxmlformats.org/officeDocument/2006/relationships/image" Target="../media/image120.emf"/><Relationship Id="rId10" Type="http://schemas.openxmlformats.org/officeDocument/2006/relationships/image" Target="../media/image125.png"/><Relationship Id="rId4" Type="http://schemas.openxmlformats.org/officeDocument/2006/relationships/image" Target="../media/image107.emf"/><Relationship Id="rId9" Type="http://schemas.openxmlformats.org/officeDocument/2006/relationships/image" Target="../media/image1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110.emf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emf"/><Relationship Id="rId5" Type="http://schemas.openxmlformats.org/officeDocument/2006/relationships/image" Target="../media/image48.emf"/><Relationship Id="rId4" Type="http://schemas.openxmlformats.org/officeDocument/2006/relationships/image" Target="../media/image1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0.emf"/><Relationship Id="rId4" Type="http://schemas.openxmlformats.org/officeDocument/2006/relationships/image" Target="../media/image12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3.png"/><Relationship Id="rId4" Type="http://schemas.openxmlformats.org/officeDocument/2006/relationships/image" Target="../media/image132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380488"/>
            <a:ext cx="12237720" cy="4819015"/>
          </a:xfrm>
          <a:custGeom>
            <a:avLst/>
            <a:gdLst/>
            <a:ahLst/>
            <a:cxnLst/>
            <a:rect l="l" t="t" r="r" b="b"/>
            <a:pathLst>
              <a:path w="12237720" h="4819015">
                <a:moveTo>
                  <a:pt x="12237720" y="0"/>
                </a:moveTo>
                <a:lnTo>
                  <a:pt x="0" y="0"/>
                </a:lnTo>
                <a:lnTo>
                  <a:pt x="0" y="4818888"/>
                </a:lnTo>
                <a:lnTo>
                  <a:pt x="12237720" y="4818888"/>
                </a:lnTo>
                <a:lnTo>
                  <a:pt x="1223772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lang="ru-RU" dirty="0">
              <a:latin typeface="Bahnschrift Condensed" pitchFamily="34" charset="0"/>
            </a:endParaRPr>
          </a:p>
          <a:p>
            <a:endParaRPr lang="ru-RU" dirty="0" smtClean="0">
              <a:latin typeface="Bahnschrift Condensed" pitchFamily="34" charset="0"/>
            </a:endParaRPr>
          </a:p>
          <a:p>
            <a:endParaRPr dirty="0">
              <a:latin typeface="Bahnschrift Condensed" pitchFamily="34" charset="0"/>
            </a:endParaRPr>
          </a:p>
        </p:txBody>
      </p:sp>
      <p:pic>
        <p:nvPicPr>
          <p:cNvPr id="23" name="Рисунок 22" descr="O:\Авакова\ЭБ\Герб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" y="552450"/>
            <a:ext cx="954800" cy="109197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7" name="TextBox 26"/>
          <p:cNvSpPr txBox="1"/>
          <p:nvPr/>
        </p:nvSpPr>
        <p:spPr>
          <a:xfrm>
            <a:off x="1746482" y="744495"/>
            <a:ext cx="3907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образование </a:t>
            </a:r>
            <a:r>
              <a:rPr lang="ru-RU" sz="2000" dirty="0" err="1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Печенгский</a:t>
            </a:r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муниципальный округ</a:t>
            </a:r>
            <a:endParaRPr lang="ru-RU" sz="2000" dirty="0">
              <a:latin typeface="Bahnschrift Condensed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97000" y="3510991"/>
            <a:ext cx="8112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92808" y="2756938"/>
            <a:ext cx="819284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ОБ ИСПОЛНЕНИИ БЮДЖЕТА ОКРУГА ЗА 2024 ГОД  </a:t>
            </a:r>
          </a:p>
          <a:p>
            <a:endParaRPr lang="ru-RU" sz="3200" dirty="0" smtClean="0">
              <a:solidFill>
                <a:srgbClr val="0070C0"/>
              </a:solidFill>
              <a:latin typeface="Bahnschrift Condensed" pitchFamily="34" charset="0"/>
              <a:ea typeface="Microsoft JhengHei UI" pitchFamily="34" charset="-120"/>
            </a:endParaRPr>
          </a:p>
          <a:p>
            <a:r>
              <a:rPr lang="ru-RU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Утв. Решением Совета депутатов Печенгского муниципального округа №  </a:t>
            </a:r>
            <a:r>
              <a:rPr lang="en-US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557</a:t>
            </a:r>
            <a:r>
              <a:rPr lang="ru-RU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  от</a:t>
            </a:r>
            <a:r>
              <a:rPr lang="en-US" sz="3200" dirty="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 18.06.2025 </a:t>
            </a:r>
            <a:r>
              <a:rPr lang="ru-RU" sz="3200" smtClean="0">
                <a:solidFill>
                  <a:srgbClr val="0070C0"/>
                </a:solidFill>
                <a:latin typeface="Bahnschrift Condensed" pitchFamily="34" charset="0"/>
                <a:ea typeface="Microsoft JhengHei UI" pitchFamily="34" charset="-120"/>
              </a:rPr>
              <a:t>года</a:t>
            </a:r>
            <a:endParaRPr lang="ru-RU" sz="3200" dirty="0">
              <a:solidFill>
                <a:srgbClr val="0070C0"/>
              </a:solidFill>
              <a:latin typeface="Bahnschrift Condensed" pitchFamily="34" charset="0"/>
              <a:ea typeface="Microsoft JhengHei UI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И НЕНАЛОГОВЫЕ ДОХОДЫ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63806656"/>
              </p:ext>
            </p:extLst>
          </p:nvPr>
        </p:nvGraphicFramePr>
        <p:xfrm>
          <a:off x="206799" y="1700988"/>
          <a:ext cx="4680520" cy="4596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61473" y="3600450"/>
            <a:ext cx="1515158" cy="1195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70C0"/>
                </a:solidFill>
                <a:latin typeface="Arial Narrow" pitchFamily="34" charset="0"/>
              </a:rPr>
              <a:t>1 </a:t>
            </a:r>
            <a:r>
              <a:rPr lang="en-US" sz="3500" b="1" dirty="0" smtClean="0">
                <a:solidFill>
                  <a:srgbClr val="0070C0"/>
                </a:solidFill>
                <a:latin typeface="Arial Narrow" pitchFamily="34" charset="0"/>
              </a:rPr>
              <a:t>211,7</a:t>
            </a:r>
            <a:r>
              <a:rPr lang="ru-RU" sz="3500" dirty="0" smtClean="0"/>
              <a:t> </a:t>
            </a:r>
          </a:p>
          <a:p>
            <a:pPr algn="ctr">
              <a:lnSpc>
                <a:spcPts val="1400"/>
              </a:lnSpc>
            </a:pPr>
            <a:r>
              <a:rPr lang="ru-RU" u="sng" dirty="0" smtClean="0"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млн. рублей</a:t>
            </a:r>
          </a:p>
          <a:p>
            <a:pPr algn="ctr"/>
            <a:r>
              <a:rPr lang="ru-RU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    +</a:t>
            </a:r>
            <a:r>
              <a:rPr lang="en-US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73,7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latin typeface="Arial Narrow" pitchFamily="34" charset="0"/>
              </a:rPr>
              <a:t>млн. рублей </a:t>
            </a:r>
          </a:p>
          <a:p>
            <a:pPr algn="ctr"/>
            <a:r>
              <a:rPr lang="ru-RU" sz="1200" dirty="0" smtClean="0">
                <a:latin typeface="Arial Narrow" pitchFamily="34" charset="0"/>
              </a:rPr>
              <a:t>к 202</a:t>
            </a:r>
            <a:r>
              <a:rPr lang="en-US" sz="1200" dirty="0" smtClean="0">
                <a:latin typeface="Arial Narrow" pitchFamily="34" charset="0"/>
              </a:rPr>
              <a:t>3</a:t>
            </a:r>
            <a:r>
              <a:rPr lang="ru-RU" sz="1200" dirty="0" smtClean="0">
                <a:latin typeface="Arial Narrow" pitchFamily="34" charset="0"/>
              </a:rPr>
              <a:t> году</a:t>
            </a:r>
            <a:endParaRPr lang="ru-RU" sz="1200" dirty="0"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dirty="0" smtClean="0">
                <a:latin typeface="Arial Narrow" pitchFamily="34" charset="0"/>
              </a:rPr>
              <a:t>6</a:t>
            </a:r>
            <a:r>
              <a:rPr lang="en-US" sz="1400" dirty="0" smtClean="0">
                <a:latin typeface="Arial Narrow" pitchFamily="34" charset="0"/>
              </a:rPr>
              <a:t>2,5</a:t>
            </a:r>
            <a:r>
              <a:rPr lang="ru-RU" sz="1400" dirty="0" smtClean="0">
                <a:latin typeface="Arial Narrow" pitchFamily="34" charset="0"/>
              </a:rPr>
              <a:t>%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29312" y="2088282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7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57</a:t>
            </a:r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,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5,7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</a:t>
            </a:r>
            <a:r>
              <a:rPr lang="en-US" sz="1200" dirty="0" smtClean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-0,7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29312" y="3600450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Имущественные налоги</a:t>
            </a: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12,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0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0,4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</a:t>
            </a:r>
            <a:r>
              <a:rPr lang="en-US" sz="1200" dirty="0" smtClean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3,2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425656" y="3600450"/>
            <a:ext cx="2808312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Арендные платежи 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97</a:t>
            </a:r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,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  <a:r>
              <a:rPr lang="ru-RU" sz="25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 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36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,3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</a:t>
            </a:r>
            <a:r>
              <a:rPr lang="en-US" sz="1200" dirty="0" smtClean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22,5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56364" y="5112618"/>
            <a:ext cx="2777604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Прочие доходы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80</a:t>
            </a:r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,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0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5,1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</a:t>
            </a:r>
            <a:r>
              <a:rPr lang="en-US" sz="1200" dirty="0" smtClean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+6,8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425" y="3477605"/>
            <a:ext cx="432047" cy="5217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422" y="4964893"/>
            <a:ext cx="526281" cy="51080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508" y="1928056"/>
            <a:ext cx="497052" cy="517435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5339829" y="5112618"/>
            <a:ext cx="2664296" cy="1584176"/>
          </a:xfrm>
          <a:prstGeom prst="rect">
            <a:avLst/>
          </a:prstGeom>
          <a:solidFill>
            <a:srgbClr val="0070C0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400" dirty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900" b="1" dirty="0" smtClean="0">
                <a:solidFill>
                  <a:schemeClr val="bg1"/>
                </a:solidFill>
                <a:latin typeface="Arial Narrow" pitchFamily="34" charset="0"/>
              </a:rPr>
              <a:t>3</a:t>
            </a:r>
            <a:r>
              <a:rPr lang="en-US" sz="2900" b="1" dirty="0" smtClean="0">
                <a:solidFill>
                  <a:schemeClr val="bg1"/>
                </a:solidFill>
                <a:latin typeface="Arial Narrow" pitchFamily="34" charset="0"/>
              </a:rPr>
              <a:t>1,6</a:t>
            </a:r>
            <a:r>
              <a:rPr lang="ru-RU" sz="2900" b="1" dirty="0" smtClean="0">
                <a:solidFill>
                  <a:schemeClr val="bg1"/>
                </a:solidFill>
                <a:latin typeface="Arial Narrow" pitchFamily="34" charset="0"/>
              </a:rPr>
              <a:t>%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ДОЛЯ НАЛОГОВЫХ И НЕНАЛОГОВЫХ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ДОХОДОВ В ОБЩЕМ ОБЪЕМЕ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                   ДОХОДОВ</a:t>
            </a:r>
            <a:endParaRPr lang="ru-RU" sz="1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3038198039"/>
              </p:ext>
            </p:extLst>
          </p:nvPr>
        </p:nvGraphicFramePr>
        <p:xfrm>
          <a:off x="5339829" y="4943536"/>
          <a:ext cx="984590" cy="973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304" y="3477605"/>
            <a:ext cx="497052" cy="461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8456364" y="2081064"/>
            <a:ext cx="2777604" cy="130336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Упрощенная система налогообложения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64</a:t>
            </a:r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,</a:t>
            </a:r>
            <a:r>
              <a:rPr lang="en-US" sz="2500" b="1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38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,</a:t>
            </a: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4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</a:t>
            </a:r>
            <a:r>
              <a:rPr lang="en-US" sz="1200" dirty="0" smtClean="0">
                <a:solidFill>
                  <a:schemeClr val="tx1"/>
                </a:solidFill>
                <a:latin typeface="Arial Narrow" pitchFamily="34" charset="0"/>
              </a:rPr>
              <a:t>3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30,4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6F164DEB-B7F1-E94D-B1CE-6F485B98CE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9953" y="1944688"/>
            <a:ext cx="429218" cy="42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720800" y="1597282"/>
            <a:ext cx="4032448" cy="4896612"/>
            <a:chOff x="720800" y="1639880"/>
            <a:chExt cx="4032448" cy="4896612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20800" y="1639880"/>
              <a:ext cx="4032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Наименование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20800" y="2111305"/>
              <a:ext cx="4032448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dirty="0" smtClean="0">
                  <a:solidFill>
                    <a:schemeClr val="tx1"/>
                  </a:solidFill>
                  <a:latin typeface="Arial Narrow" pitchFamily="34" charset="0"/>
                </a:rPr>
                <a:t>Налоговые доходы</a:t>
              </a:r>
              <a:endParaRPr lang="ru-RU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720800" y="2471306"/>
              <a:ext cx="4032448" cy="37965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Налог на доходы физических лиц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20800" y="2850960"/>
              <a:ext cx="4032448" cy="86409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Налоги на товары (работы, услуги), реализуемые на территории Российской Федерации (доходы от уплаты акцизов)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20800" y="3715054"/>
              <a:ext cx="4032448" cy="57606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Налог, взимаемый в связи с применением упрощенной системы налогообложения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720800" y="4291120"/>
              <a:ext cx="4032448" cy="64586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Налог, взимаемый в связи с применением патентной системы налогообложения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720800" y="4936991"/>
              <a:ext cx="4032448" cy="37694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Налог на имущество физических лиц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720800" y="5313935"/>
              <a:ext cx="4032448" cy="40124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Земельный налог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720800" y="5715185"/>
              <a:ext cx="4032448" cy="37613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Государственная пошлина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720800" y="6091319"/>
              <a:ext cx="4032448" cy="44517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Итого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ДОХОДЫ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6" y="1353279"/>
            <a:ext cx="526281" cy="510802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4753248" y="1597282"/>
            <a:ext cx="6336704" cy="4896611"/>
            <a:chOff x="4753248" y="1597282"/>
            <a:chExt cx="6336704" cy="4896611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4753248" y="1597282"/>
              <a:ext cx="6336704" cy="473335"/>
              <a:chOff x="5836072" y="1830971"/>
              <a:chExt cx="5461792" cy="473335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5836072" y="1832880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2024 г. (факт)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7201520" y="183097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2025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8566968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2026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9932416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2027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4753248" y="2070618"/>
              <a:ext cx="6336704" cy="358090"/>
              <a:chOff x="5836072" y="1830971"/>
              <a:chExt cx="5461792" cy="395614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5836072" y="1832880"/>
                <a:ext cx="1365448" cy="39370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7201520" y="1830971"/>
                <a:ext cx="1365448" cy="39561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8566968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932416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35" name="Группа 34"/>
            <p:cNvGrpSpPr/>
            <p:nvPr/>
          </p:nvGrpSpPr>
          <p:grpSpPr>
            <a:xfrm>
              <a:off x="4753248" y="2428707"/>
              <a:ext cx="6336704" cy="379653"/>
              <a:chOff x="5836072" y="1756711"/>
              <a:chExt cx="5461792" cy="410857"/>
            </a:xfrm>
          </p:grpSpPr>
          <p:sp>
            <p:nvSpPr>
              <p:cNvPr id="36" name="Прямоугольник 35"/>
              <p:cNvSpPr/>
              <p:nvPr/>
            </p:nvSpPr>
            <p:spPr>
              <a:xfrm>
                <a:off x="5836072" y="1756711"/>
                <a:ext cx="1365448" cy="41085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757,6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7" name="Прямоугольник 36"/>
              <p:cNvSpPr/>
              <p:nvPr/>
            </p:nvSpPr>
            <p:spPr>
              <a:xfrm>
                <a:off x="7201520" y="1756711"/>
                <a:ext cx="1365448" cy="41085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754,8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8" name="Прямоугольник 37"/>
              <p:cNvSpPr/>
              <p:nvPr/>
            </p:nvSpPr>
            <p:spPr>
              <a:xfrm>
                <a:off x="8566968" y="1756712"/>
                <a:ext cx="1365448" cy="41085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784,9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9" name="Прямоугольник 38"/>
              <p:cNvSpPr/>
              <p:nvPr/>
            </p:nvSpPr>
            <p:spPr>
              <a:xfrm>
                <a:off x="9932416" y="1756712"/>
                <a:ext cx="1365448" cy="41085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785,9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4753248" y="2808361"/>
              <a:ext cx="6336704" cy="864098"/>
              <a:chOff x="5836072" y="1747079"/>
              <a:chExt cx="5461792" cy="573755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5836072" y="1747079"/>
                <a:ext cx="1365448" cy="57375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19,0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7201520" y="1747079"/>
                <a:ext cx="1365448" cy="57375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19,6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8566968" y="1747080"/>
                <a:ext cx="1365448" cy="57375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20,4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9932416" y="1747080"/>
                <a:ext cx="1365448" cy="57375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27,4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5" name="Группа 44"/>
            <p:cNvGrpSpPr/>
            <p:nvPr/>
          </p:nvGrpSpPr>
          <p:grpSpPr>
            <a:xfrm>
              <a:off x="4753248" y="3672455"/>
              <a:ext cx="6336704" cy="576062"/>
              <a:chOff x="5836072" y="1853462"/>
              <a:chExt cx="5461792" cy="466703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5836072" y="1853462"/>
                <a:ext cx="1365448" cy="46670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163,2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7201520" y="1853464"/>
                <a:ext cx="1365448" cy="4667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189,9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8566968" y="1853464"/>
                <a:ext cx="1365448" cy="466699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209,3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9932416" y="1853462"/>
                <a:ext cx="1365448" cy="46670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222,6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4753248" y="4248518"/>
              <a:ext cx="6336704" cy="645871"/>
              <a:chOff x="5836072" y="1847429"/>
              <a:chExt cx="5461792" cy="543189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5836072" y="1847431"/>
                <a:ext cx="1365448" cy="543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1,4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7201520" y="1847430"/>
                <a:ext cx="1365448" cy="543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8566968" y="1847429"/>
                <a:ext cx="1365448" cy="543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932416" y="1847429"/>
                <a:ext cx="1365448" cy="543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>
              <a:off x="4753248" y="4894390"/>
              <a:ext cx="6336704" cy="376943"/>
              <a:chOff x="5836072" y="1951102"/>
              <a:chExt cx="5461792" cy="416443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5836072" y="1951104"/>
                <a:ext cx="1365448" cy="41644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201520" y="1951105"/>
                <a:ext cx="1365448" cy="416439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8566968" y="1951104"/>
                <a:ext cx="1365448" cy="416439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9932416" y="1951102"/>
                <a:ext cx="1365448" cy="41644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60" name="Группа 59"/>
            <p:cNvGrpSpPr/>
            <p:nvPr/>
          </p:nvGrpSpPr>
          <p:grpSpPr>
            <a:xfrm>
              <a:off x="4753248" y="5271336"/>
              <a:ext cx="6336704" cy="401250"/>
              <a:chOff x="5836072" y="1890677"/>
              <a:chExt cx="5461792" cy="443297"/>
            </a:xfrm>
          </p:grpSpPr>
          <p:sp>
            <p:nvSpPr>
              <p:cNvPr id="61" name="Прямоугольник 60"/>
              <p:cNvSpPr/>
              <p:nvPr/>
            </p:nvSpPr>
            <p:spPr>
              <a:xfrm>
                <a:off x="5836072" y="1890677"/>
                <a:ext cx="1365448" cy="44329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2" name="Прямоугольник 61"/>
              <p:cNvSpPr/>
              <p:nvPr/>
            </p:nvSpPr>
            <p:spPr>
              <a:xfrm>
                <a:off x="7201520" y="1890677"/>
                <a:ext cx="1365448" cy="44329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1,2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8566968" y="1890679"/>
                <a:ext cx="1365448" cy="44329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1,2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9932416" y="1890679"/>
                <a:ext cx="1365448" cy="44329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>
              <a:off x="4753248" y="5672587"/>
              <a:ext cx="6336704" cy="376133"/>
              <a:chOff x="5836072" y="1867059"/>
              <a:chExt cx="5461792" cy="415548"/>
            </a:xfrm>
          </p:grpSpPr>
          <p:sp>
            <p:nvSpPr>
              <p:cNvPr id="66" name="Прямоугольник 65"/>
              <p:cNvSpPr/>
              <p:nvPr/>
            </p:nvSpPr>
            <p:spPr>
              <a:xfrm>
                <a:off x="5836072" y="1867060"/>
                <a:ext cx="1365448" cy="41554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13,3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7" name="Прямоугольник 66"/>
              <p:cNvSpPr/>
              <p:nvPr/>
            </p:nvSpPr>
            <p:spPr>
              <a:xfrm>
                <a:off x="7201520" y="1867060"/>
                <a:ext cx="1365448" cy="41554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8" name="Прямоугольник 67"/>
              <p:cNvSpPr/>
              <p:nvPr/>
            </p:nvSpPr>
            <p:spPr>
              <a:xfrm>
                <a:off x="8566968" y="1867059"/>
                <a:ext cx="1365448" cy="41554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9932416" y="1867059"/>
                <a:ext cx="1365448" cy="41554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70" name="Группа 69"/>
            <p:cNvGrpSpPr/>
            <p:nvPr/>
          </p:nvGrpSpPr>
          <p:grpSpPr>
            <a:xfrm>
              <a:off x="4753248" y="6048719"/>
              <a:ext cx="6336704" cy="445174"/>
              <a:chOff x="5836072" y="1809125"/>
              <a:chExt cx="5461792" cy="495182"/>
            </a:xfrm>
          </p:grpSpPr>
          <p:sp>
            <p:nvSpPr>
              <p:cNvPr id="71" name="Прямоугольник 70"/>
              <p:cNvSpPr/>
              <p:nvPr/>
            </p:nvSpPr>
            <p:spPr>
              <a:xfrm>
                <a:off x="5836072" y="1809125"/>
                <a:ext cx="1365448" cy="49518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966,5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7201520" y="1809125"/>
                <a:ext cx="1365448" cy="49327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986,8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8566968" y="1809125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1037,5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9932416" y="1809126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en-US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1059,3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10009832" y="131654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Narrow" panose="020B0606020202030204" pitchFamily="34" charset="0"/>
              </a:rPr>
              <a:t>Млн. рублей</a:t>
            </a:r>
            <a:endParaRPr lang="ru-RU" sz="14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7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720800" y="1597282"/>
            <a:ext cx="4032448" cy="4896612"/>
            <a:chOff x="720800" y="1639880"/>
            <a:chExt cx="4032448" cy="4896612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720800" y="1639880"/>
              <a:ext cx="4032448" cy="4714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 algn="ctr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Наименование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720800" y="2111305"/>
              <a:ext cx="4032448" cy="3600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dirty="0" smtClean="0">
                  <a:solidFill>
                    <a:schemeClr val="tx1"/>
                  </a:solidFill>
                  <a:latin typeface="Arial Narrow" pitchFamily="34" charset="0"/>
                </a:rPr>
                <a:t>Неналоговые доходы</a:t>
              </a:r>
              <a:endParaRPr lang="ru-RU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20800" y="2471305"/>
              <a:ext cx="4032448" cy="81170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использования имущества, находящегося в государственной и муниципальной собственности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720800" y="3283009"/>
              <a:ext cx="4032448" cy="648071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Плата за негативное воздействие на окружающую среду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720800" y="3931080"/>
              <a:ext cx="4032448" cy="50405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компенсации затрат государства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720800" y="4435136"/>
              <a:ext cx="4032448" cy="68372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Доходы от продажи материальных и нематериальных активов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720800" y="5118867"/>
              <a:ext cx="4032448" cy="48622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361950"/>
              <a:r>
                <a:rPr lang="ru-RU" sz="1600" dirty="0" smtClean="0">
                  <a:solidFill>
                    <a:schemeClr val="tx1"/>
                  </a:solidFill>
                  <a:latin typeface="Arial Narrow" pitchFamily="34" charset="0"/>
                </a:rPr>
                <a:t>Штрафы, санкции, возмещение ущерба</a:t>
              </a:r>
              <a:endParaRPr lang="ru-RU" sz="1600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720800" y="6091319"/>
              <a:ext cx="4032448" cy="44517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4482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marL="361950"/>
              <a:r>
                <a:rPr lang="ru-RU" sz="1600" b="1" dirty="0" smtClean="0">
                  <a:solidFill>
                    <a:schemeClr val="tx1"/>
                  </a:solidFill>
                  <a:latin typeface="Arial Narrow" pitchFamily="34" charset="0"/>
                </a:rPr>
                <a:t>Итого</a:t>
              </a:r>
              <a:endParaRPr lang="ru-RU" sz="1600" b="1" dirty="0">
                <a:solidFill>
                  <a:schemeClr val="tx1"/>
                </a:solidFill>
                <a:latin typeface="Arial Narrow" pitchFamily="34" charset="0"/>
              </a:endParaRPr>
            </a:p>
          </p:txBody>
        </p:sp>
      </p:grp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>
                <a:solidFill>
                  <a:srgbClr val="0070C0"/>
                </a:solidFill>
                <a:latin typeface="Bahnschrift Condensed" pitchFamily="34" charset="0"/>
              </a:rPr>
              <a:t>НЕ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НАЛОГОВЫЕ ДОХОДЫ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6" y="1353279"/>
            <a:ext cx="526281" cy="510802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4753248" y="1597282"/>
            <a:ext cx="6336704" cy="4896611"/>
            <a:chOff x="4753248" y="1597282"/>
            <a:chExt cx="6336704" cy="4896611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4753248" y="1597282"/>
              <a:ext cx="6336704" cy="473335"/>
              <a:chOff x="5836072" y="1830971"/>
              <a:chExt cx="5461792" cy="473335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5836072" y="1832880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2024 г. (факт)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0" name="Прямоугольник 29"/>
              <p:cNvSpPr/>
              <p:nvPr/>
            </p:nvSpPr>
            <p:spPr>
              <a:xfrm>
                <a:off x="7201520" y="183097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2025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1" name="Прямоугольник 30"/>
              <p:cNvSpPr/>
              <p:nvPr/>
            </p:nvSpPr>
            <p:spPr>
              <a:xfrm>
                <a:off x="8566968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2026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2" name="Прямоугольник 31"/>
              <p:cNvSpPr/>
              <p:nvPr/>
            </p:nvSpPr>
            <p:spPr>
              <a:xfrm>
                <a:off x="9932416" y="1832881"/>
                <a:ext cx="1365448" cy="47142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chemeClr val="tx1"/>
                    </a:solidFill>
                    <a:latin typeface="Arial Narrow" pitchFamily="34" charset="0"/>
                  </a:rPr>
                  <a:t>2027 г. (план)</a:t>
                </a:r>
                <a:endParaRPr lang="ru-RU" sz="1600" b="1" dirty="0">
                  <a:solidFill>
                    <a:schemeClr val="tx1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21" name="Группа 20"/>
            <p:cNvGrpSpPr/>
            <p:nvPr/>
          </p:nvGrpSpPr>
          <p:grpSpPr>
            <a:xfrm>
              <a:off x="4753248" y="2070618"/>
              <a:ext cx="6336704" cy="358090"/>
              <a:chOff x="5836072" y="1830971"/>
              <a:chExt cx="5461792" cy="395614"/>
            </a:xfrm>
          </p:grpSpPr>
          <p:sp>
            <p:nvSpPr>
              <p:cNvPr id="22" name="Прямоугольник 21"/>
              <p:cNvSpPr/>
              <p:nvPr/>
            </p:nvSpPr>
            <p:spPr>
              <a:xfrm>
                <a:off x="5836072" y="1832880"/>
                <a:ext cx="1365448" cy="39370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23" name="Прямоугольник 22"/>
              <p:cNvSpPr/>
              <p:nvPr/>
            </p:nvSpPr>
            <p:spPr>
              <a:xfrm>
                <a:off x="7201520" y="1830971"/>
                <a:ext cx="1365448" cy="39561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3" name="Прямоугольник 32"/>
              <p:cNvSpPr/>
              <p:nvPr/>
            </p:nvSpPr>
            <p:spPr>
              <a:xfrm>
                <a:off x="8566968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932416" y="1832881"/>
                <a:ext cx="1365448" cy="39370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4753248" y="2428710"/>
              <a:ext cx="6336704" cy="811701"/>
              <a:chOff x="5836072" y="1494993"/>
              <a:chExt cx="5461792" cy="538964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5836072" y="1494993"/>
                <a:ext cx="1365448" cy="53896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197,6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2" name="Прямоугольник 41"/>
              <p:cNvSpPr/>
              <p:nvPr/>
            </p:nvSpPr>
            <p:spPr>
              <a:xfrm>
                <a:off x="7201520" y="1494993"/>
                <a:ext cx="1365448" cy="53896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165,5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3" name="Прямоугольник 42"/>
              <p:cNvSpPr/>
              <p:nvPr/>
            </p:nvSpPr>
            <p:spPr>
              <a:xfrm>
                <a:off x="8566968" y="1494994"/>
                <a:ext cx="1365448" cy="53896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165,5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4" name="Прямоугольник 43"/>
              <p:cNvSpPr/>
              <p:nvPr/>
            </p:nvSpPr>
            <p:spPr>
              <a:xfrm>
                <a:off x="9932416" y="1494996"/>
                <a:ext cx="1365448" cy="53896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165,5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45" name="Группа 44"/>
            <p:cNvGrpSpPr/>
            <p:nvPr/>
          </p:nvGrpSpPr>
          <p:grpSpPr>
            <a:xfrm>
              <a:off x="4753248" y="3240408"/>
              <a:ext cx="6336704" cy="648074"/>
              <a:chOff x="5836072" y="1503434"/>
              <a:chExt cx="5461792" cy="525044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5836072" y="1503434"/>
                <a:ext cx="1365448" cy="52504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14,1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7" name="Прямоугольник 46"/>
              <p:cNvSpPr/>
              <p:nvPr/>
            </p:nvSpPr>
            <p:spPr>
              <a:xfrm>
                <a:off x="7201520" y="1503434"/>
                <a:ext cx="1365448" cy="52504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12,1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8" name="Прямоугольник 47"/>
              <p:cNvSpPr/>
              <p:nvPr/>
            </p:nvSpPr>
            <p:spPr>
              <a:xfrm>
                <a:off x="8566968" y="1503436"/>
                <a:ext cx="1365448" cy="525039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12,6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49" name="Прямоугольник 48"/>
              <p:cNvSpPr/>
              <p:nvPr/>
            </p:nvSpPr>
            <p:spPr>
              <a:xfrm>
                <a:off x="9932416" y="1503436"/>
                <a:ext cx="1365448" cy="52504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13,1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4753248" y="3888479"/>
              <a:ext cx="6336704" cy="504058"/>
              <a:chOff x="5836072" y="1544634"/>
              <a:chExt cx="5461792" cy="423923"/>
            </a:xfrm>
          </p:grpSpPr>
          <p:sp>
            <p:nvSpPr>
              <p:cNvPr id="51" name="Прямоугольник 50"/>
              <p:cNvSpPr/>
              <p:nvPr/>
            </p:nvSpPr>
            <p:spPr>
              <a:xfrm>
                <a:off x="5836072" y="1544634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10,1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7201520" y="1544634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3" name="Прямоугольник 52"/>
              <p:cNvSpPr/>
              <p:nvPr/>
            </p:nvSpPr>
            <p:spPr>
              <a:xfrm>
                <a:off x="8566968" y="1544635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4,9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932416" y="1544635"/>
                <a:ext cx="1365448" cy="42392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4,7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>
              <a:off x="4753248" y="4392540"/>
              <a:ext cx="6336704" cy="683729"/>
              <a:chOff x="5836072" y="1396663"/>
              <a:chExt cx="5461792" cy="755377"/>
            </a:xfrm>
          </p:grpSpPr>
          <p:sp>
            <p:nvSpPr>
              <p:cNvPr id="56" name="Прямоугольник 55"/>
              <p:cNvSpPr/>
              <p:nvPr/>
            </p:nvSpPr>
            <p:spPr>
              <a:xfrm>
                <a:off x="5836072" y="1396663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16,7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7" name="Прямоугольник 56"/>
              <p:cNvSpPr/>
              <p:nvPr/>
            </p:nvSpPr>
            <p:spPr>
              <a:xfrm>
                <a:off x="7201520" y="1396664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3,8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8" name="Прямоугольник 57"/>
              <p:cNvSpPr/>
              <p:nvPr/>
            </p:nvSpPr>
            <p:spPr>
              <a:xfrm>
                <a:off x="8566968" y="1396665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59" name="Прямоугольник 58"/>
              <p:cNvSpPr/>
              <p:nvPr/>
            </p:nvSpPr>
            <p:spPr>
              <a:xfrm>
                <a:off x="9932416" y="1396666"/>
                <a:ext cx="1365448" cy="75537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2,3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60" name="Группа 59"/>
            <p:cNvGrpSpPr/>
            <p:nvPr/>
          </p:nvGrpSpPr>
          <p:grpSpPr>
            <a:xfrm>
              <a:off x="4753248" y="5076265"/>
              <a:ext cx="6336704" cy="486234"/>
              <a:chOff x="5836072" y="1675167"/>
              <a:chExt cx="5461792" cy="537187"/>
            </a:xfrm>
          </p:grpSpPr>
          <p:sp>
            <p:nvSpPr>
              <p:cNvPr id="61" name="Прямоугольник 60"/>
              <p:cNvSpPr/>
              <p:nvPr/>
            </p:nvSpPr>
            <p:spPr>
              <a:xfrm>
                <a:off x="5836072" y="1675172"/>
                <a:ext cx="1365448" cy="53717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3,8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2" name="Прямоугольник 61"/>
              <p:cNvSpPr/>
              <p:nvPr/>
            </p:nvSpPr>
            <p:spPr>
              <a:xfrm>
                <a:off x="7201520" y="1675173"/>
                <a:ext cx="1365448" cy="53717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3" name="Прямоугольник 62"/>
              <p:cNvSpPr/>
              <p:nvPr/>
            </p:nvSpPr>
            <p:spPr>
              <a:xfrm>
                <a:off x="8566968" y="1675173"/>
                <a:ext cx="1365448" cy="53717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64" name="Прямоугольник 63"/>
              <p:cNvSpPr/>
              <p:nvPr/>
            </p:nvSpPr>
            <p:spPr>
              <a:xfrm>
                <a:off x="9932416" y="1675167"/>
                <a:ext cx="1365448" cy="53718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sz="1600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1,1</a:t>
                </a:r>
                <a:endParaRPr lang="ru-RU" sz="1600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  <p:grpSp>
          <p:nvGrpSpPr>
            <p:cNvPr id="70" name="Группа 69"/>
            <p:cNvGrpSpPr/>
            <p:nvPr/>
          </p:nvGrpSpPr>
          <p:grpSpPr>
            <a:xfrm>
              <a:off x="4753248" y="6048719"/>
              <a:ext cx="6336704" cy="445174"/>
              <a:chOff x="5836072" y="1809125"/>
              <a:chExt cx="5461792" cy="495182"/>
            </a:xfrm>
          </p:grpSpPr>
          <p:sp>
            <p:nvSpPr>
              <p:cNvPr id="71" name="Прямоугольник 70"/>
              <p:cNvSpPr/>
              <p:nvPr/>
            </p:nvSpPr>
            <p:spPr>
              <a:xfrm>
                <a:off x="5836072" y="1809125"/>
                <a:ext cx="1365448" cy="49518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245,2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2" name="Прямоугольник 71"/>
              <p:cNvSpPr/>
              <p:nvPr/>
            </p:nvSpPr>
            <p:spPr>
              <a:xfrm>
                <a:off x="7201520" y="1809125"/>
                <a:ext cx="1365448" cy="49327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187,4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3" name="Прямоугольник 72"/>
              <p:cNvSpPr/>
              <p:nvPr/>
            </p:nvSpPr>
            <p:spPr>
              <a:xfrm>
                <a:off x="8566968" y="1809125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187,4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  <p:sp>
            <p:nvSpPr>
              <p:cNvPr id="74" name="Прямоугольник 73"/>
              <p:cNvSpPr/>
              <p:nvPr/>
            </p:nvSpPr>
            <p:spPr>
              <a:xfrm>
                <a:off x="9932416" y="1809126"/>
                <a:ext cx="1365448" cy="495181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4482E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0"/>
              <a:lstStyle/>
              <a:p>
                <a:pPr marL="361950" algn="ctr"/>
                <a:r>
                  <a:rPr lang="ru-RU" b="1" dirty="0" smtClean="0">
                    <a:solidFill>
                      <a:srgbClr val="0070C0"/>
                    </a:solidFill>
                    <a:latin typeface="Arial Narrow" pitchFamily="34" charset="0"/>
                  </a:rPr>
                  <a:t>186,7</a:t>
                </a:r>
                <a:endParaRPr lang="ru-RU" b="1" dirty="0">
                  <a:solidFill>
                    <a:srgbClr val="0070C0"/>
                  </a:solidFill>
                  <a:latin typeface="Arial Narrow" pitchFamily="34" charset="0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10009832" y="131654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Narrow" panose="020B0606020202030204" pitchFamily="34" charset="0"/>
              </a:rPr>
              <a:t>Млн. рублей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720800" y="5562489"/>
            <a:ext cx="4032448" cy="486225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Прочие неналоговые доходы</a:t>
            </a:r>
            <a:endParaRPr lang="ru-RU" sz="1600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753248" y="5562497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2,9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6337424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921600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9505776" y="5562499"/>
            <a:ext cx="1584176" cy="48622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marL="361950" algn="ctr"/>
            <a:r>
              <a:rPr lang="ru-RU" sz="1600" b="1" dirty="0" smtClean="0">
                <a:solidFill>
                  <a:srgbClr val="0070C0"/>
                </a:solidFill>
                <a:latin typeface="Arial Narrow" pitchFamily="34" charset="0"/>
              </a:rPr>
              <a:t>0,0</a:t>
            </a:r>
            <a:endParaRPr lang="ru-RU" sz="16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БЕЗВОЗМЕЗДНЫЕ ПОСТУПЛЕНИЯ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320084504"/>
              </p:ext>
            </p:extLst>
          </p:nvPr>
        </p:nvGraphicFramePr>
        <p:xfrm>
          <a:off x="206799" y="1700988"/>
          <a:ext cx="4680520" cy="4596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23807" y="3600450"/>
            <a:ext cx="1590500" cy="1195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70C0"/>
                </a:solidFill>
                <a:latin typeface="Arial Narrow" pitchFamily="34" charset="0"/>
              </a:rPr>
              <a:t>2 628,5</a:t>
            </a:r>
            <a:r>
              <a:rPr lang="ru-RU" sz="3500" dirty="0" smtClean="0"/>
              <a:t> </a:t>
            </a:r>
          </a:p>
          <a:p>
            <a:pPr algn="ctr">
              <a:lnSpc>
                <a:spcPts val="1400"/>
              </a:lnSpc>
            </a:pPr>
            <a:r>
              <a:rPr lang="ru-RU" u="sng" dirty="0" smtClean="0"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млн. рублей</a:t>
            </a:r>
          </a:p>
          <a:p>
            <a:pPr algn="ctr"/>
            <a:r>
              <a:rPr lang="ru-RU" sz="13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    +572,5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ru-RU" sz="1200" dirty="0" smtClean="0">
                <a:latin typeface="Arial Narrow" pitchFamily="34" charset="0"/>
              </a:rPr>
              <a:t>млн. рублей </a:t>
            </a:r>
          </a:p>
          <a:p>
            <a:pPr algn="ctr"/>
            <a:r>
              <a:rPr lang="ru-RU" sz="1200" dirty="0" smtClean="0">
                <a:latin typeface="Arial Narrow" pitchFamily="34" charset="0"/>
              </a:rPr>
              <a:t>к 2023 году </a:t>
            </a:r>
            <a:endParaRPr lang="ru-RU" sz="1200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8896" y="5321806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Arial Narrow" pitchFamily="34" charset="0"/>
              </a:rPr>
              <a:t>Субвенции 41,8%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29312" y="2088282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ДОТАЦИИ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284,2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- 62,1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2023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(-17,2%)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29312" y="3600450"/>
            <a:ext cx="2664296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СУБВЕНЦИИ</a:t>
            </a: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>
              <a:solidFill>
                <a:schemeClr val="tx1"/>
              </a:solidFill>
              <a:latin typeface="Arial Narrow" pitchFamily="34" charset="0"/>
            </a:endParaRPr>
          </a:p>
          <a:p>
            <a:pPr marL="361950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1 098,7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+122,6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2023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(+12,6%)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425656" y="3600450"/>
            <a:ext cx="2808312" cy="12961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ИНЫЕ МБТ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122,8</a:t>
            </a:r>
            <a:r>
              <a:rPr lang="ru-RU" sz="2500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+72,4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2023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(+143,5%)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456364" y="5112618"/>
            <a:ext cx="2777604" cy="158417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СПОНСОРСКАЯ ПОМОЩЬ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endParaRPr lang="en-US" sz="1000" b="1" dirty="0" smtClean="0">
              <a:solidFill>
                <a:srgbClr val="0070C0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167,1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+135,6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2023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(+430,1%)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39829" y="5112618"/>
            <a:ext cx="2664296" cy="1584176"/>
          </a:xfrm>
          <a:prstGeom prst="rect">
            <a:avLst/>
          </a:prstGeom>
          <a:solidFill>
            <a:srgbClr val="0070C0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400" dirty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900" b="1" dirty="0" smtClean="0">
                <a:solidFill>
                  <a:schemeClr val="bg1"/>
                </a:solidFill>
                <a:latin typeface="Arial Narrow" pitchFamily="34" charset="0"/>
              </a:rPr>
              <a:t>68,4%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ДОЛЯ БЕЗВОЗМЕЗДНЫХ ПОСТУПЛЕНИЙ В ОБЩЕМ ОБЪЕМЕ</a:t>
            </a:r>
          </a:p>
          <a:p>
            <a:r>
              <a:rPr lang="ru-RU" sz="1200" b="1" dirty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ru-RU" sz="1200" b="1" dirty="0" smtClean="0">
                <a:solidFill>
                  <a:schemeClr val="bg1"/>
                </a:solidFill>
                <a:latin typeface="Arial Narrow" pitchFamily="34" charset="0"/>
              </a:rPr>
              <a:t>                          ДОХОДОВ</a:t>
            </a:r>
            <a:endParaRPr lang="ru-RU" sz="1200" dirty="0">
              <a:solidFill>
                <a:schemeClr val="bg1"/>
              </a:solidFill>
              <a:latin typeface="Arial Narrow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4772972"/>
              </p:ext>
            </p:extLst>
          </p:nvPr>
        </p:nvGraphicFramePr>
        <p:xfrm>
          <a:off x="5339829" y="4943536"/>
          <a:ext cx="984590" cy="973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8456364" y="2081064"/>
            <a:ext cx="2777604" cy="130336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Arial Narrow" pitchFamily="34" charset="0"/>
              </a:rPr>
              <a:t>СУБСИДИИ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 algn="ctr"/>
            <a:r>
              <a:rPr lang="ru-RU" sz="2500" b="1" dirty="0" smtClean="0">
                <a:solidFill>
                  <a:srgbClr val="0070C0"/>
                </a:solidFill>
                <a:latin typeface="Arial Narrow" pitchFamily="34" charset="0"/>
              </a:rPr>
              <a:t>915,2</a:t>
            </a:r>
            <a:r>
              <a:rPr lang="ru-RU" b="1" dirty="0" smtClean="0">
                <a:solidFill>
                  <a:schemeClr val="tx1"/>
                </a:solidFill>
                <a:latin typeface="Arial Narrow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Narrow" pitchFamily="34" charset="0"/>
              </a:rPr>
              <a:t>млн.рублей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+273,7 </a:t>
            </a:r>
            <a:r>
              <a:rPr lang="ru-RU" sz="1200" dirty="0" smtClean="0">
                <a:solidFill>
                  <a:schemeClr val="tx1"/>
                </a:solidFill>
                <a:latin typeface="Arial Narrow" pitchFamily="34" charset="0"/>
              </a:rPr>
              <a:t>млн. рублей к 2023 году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</a:rPr>
              <a:t>(+42,7%)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304" y="2062922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5316" y="3532119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158" y="3571047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656" y="2037522"/>
            <a:ext cx="355600" cy="3556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656" y="4997128"/>
            <a:ext cx="355600" cy="3556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54987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5187"/>
              </p:ext>
            </p:extLst>
          </p:nvPr>
        </p:nvGraphicFramePr>
        <p:xfrm>
          <a:off x="211708" y="1315358"/>
          <a:ext cx="11737304" cy="5353087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608512"/>
                <a:gridCol w="2165276"/>
                <a:gridCol w="1008112"/>
                <a:gridCol w="936104"/>
                <a:gridCol w="1008112"/>
                <a:gridCol w="1008112"/>
                <a:gridCol w="1003076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2023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54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Демографические показатели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населения (среднегодовая)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тыс. человек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30,112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29,275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28,286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27,443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26,646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Общий коэффициент рождаемости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 на 1000 населения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8,8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Общий коэффициент смертности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 на 1000 населения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12,4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572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Коэффициент естественного прироста (убыли)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 на 1000 населения     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-3,7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-1,8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-1,5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-1,1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48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Коэффициент миграционного прироста (убыли)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человек на 1000 населения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-28,1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-22,1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-28,8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-28,4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-28,0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Производство товаров и услуг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2.1 Промышленное</a:t>
                      </a:r>
                      <a:r>
                        <a:rPr lang="ru-RU" sz="16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производство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0253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отгруженных товаров собственного производства, выполненных работ и услуг собственными силами, по видам деятельности, относящимся к промышленному производству по крупным и средним предприятиям</a:t>
                      </a:r>
                    </a:p>
                    <a:p>
                      <a:pPr algn="l"/>
                      <a:endParaRPr lang="ru-RU" b="1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 рублей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43 212,0</a:t>
                      </a:r>
                    </a:p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41 081,3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47 839,8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49 873,5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52 316,1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28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9614"/>
              </p:ext>
            </p:extLst>
          </p:nvPr>
        </p:nvGraphicFramePr>
        <p:xfrm>
          <a:off x="211708" y="1315358"/>
          <a:ext cx="11737304" cy="4225327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477644"/>
                <a:gridCol w="1800200"/>
                <a:gridCol w="864096"/>
                <a:gridCol w="864096"/>
                <a:gridCol w="864096"/>
                <a:gridCol w="936104"/>
                <a:gridCol w="931068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2023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54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Рынок товаров и услуг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6195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Оборот розничной торговли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5 445,6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5 869,6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6 259,5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6 489,1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6 700,6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Оборот общественного питания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</a:t>
                      </a:r>
                      <a:r>
                        <a:rPr lang="ru-RU" sz="1600" b="1" baseline="0" dirty="0" smtClean="0">
                          <a:solidFill>
                            <a:srgbClr val="0070C0"/>
                          </a:solidFill>
                        </a:rPr>
                        <a:t> 253,9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*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1 484,7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1 551,3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1 594,0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платных услуг населению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1 556,1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467,9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1 794,5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1 860,2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1 915,9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48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Малое и среднее предпринимательство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малых предприятий – всего по состоянию на конец года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единиц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144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155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(без внешних совместителей) по малым предприятиям-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556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553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585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643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678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3112" y="5976714"/>
            <a:ext cx="107621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 Явление было, но сведения не публикуются </a:t>
            </a:r>
            <a:r>
              <a:rPr lang="ru-RU" sz="1400" dirty="0" err="1" smtClean="0"/>
              <a:t>Мурманскстатом</a:t>
            </a:r>
            <a:r>
              <a:rPr lang="ru-RU" sz="1400" dirty="0" smtClean="0"/>
              <a:t> в целях обеспечения конфиденциальности первичных статистических данных, полученных от организаций, в соответствии с Федеральным законом от 29.11.2007 № 282-ФЗ «Об официальном статистическом учете и системе государственной статистики в Российской Федерации» (ст. 4 п. 5; ст. 9 п. 1).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9523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005022"/>
              </p:ext>
            </p:extLst>
          </p:nvPr>
        </p:nvGraphicFramePr>
        <p:xfrm>
          <a:off x="211708" y="1315358"/>
          <a:ext cx="11737304" cy="4522701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477644"/>
                <a:gridCol w="1800200"/>
                <a:gridCol w="864096"/>
                <a:gridCol w="864096"/>
                <a:gridCol w="864096"/>
                <a:gridCol w="936104"/>
                <a:gridCol w="931068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2023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54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индивидуальных предпринимателей по состоянию на конец года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696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634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713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718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718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средних предприятий 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единиц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(без внешних совместителей) по средним предприятиям 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единиц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Инвестиции и строительство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572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инвестиций в основной капитал (за исключением бюджетных средств)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7 360,9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7 303,2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6 873,0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9 728,7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10 662,9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48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Объем инвестиций в основной капитал за счет всех источников финансирования - всего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млн.рублей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 в ценах соответствующих лет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7 599,0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7 657,2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7 707,3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10 417,2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10 662,9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Труд и занятость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kern="1200" dirty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населения в трудоспособном возрасте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тыс.человек</a:t>
                      </a: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19,110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**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18,057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17,505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16,976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16744" y="6192738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** срок предоставления информации </a:t>
            </a:r>
            <a:r>
              <a:rPr lang="ru-RU" sz="1400" dirty="0" err="1" smtClean="0"/>
              <a:t>Мурманскстатом</a:t>
            </a:r>
            <a:r>
              <a:rPr lang="ru-RU" sz="1400" dirty="0" smtClean="0"/>
              <a:t> – сентябрь 2025 года.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85488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БЮДЖЕТА 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37024" y="792138"/>
            <a:ext cx="668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ПРОГНОЗ СОЦИАЛЬНО-ЭКОНОМИЧЕСКОГО РАЗВИТИЯ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005634"/>
              </p:ext>
            </p:extLst>
          </p:nvPr>
        </p:nvGraphicFramePr>
        <p:xfrm>
          <a:off x="211708" y="1315358"/>
          <a:ext cx="11737304" cy="5246447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397524"/>
                <a:gridCol w="2160240"/>
                <a:gridCol w="936104"/>
                <a:gridCol w="1008112"/>
                <a:gridCol w="1080120"/>
                <a:gridCol w="1080120"/>
                <a:gridCol w="1075084"/>
              </a:tblGrid>
              <a:tr h="314385"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Показатели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Единица измерения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Отчет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Оценка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</a:rPr>
                        <a:t>Прогноз</a:t>
                      </a:r>
                    </a:p>
                  </a:txBody>
                  <a:tcPr anchor="ctr"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0012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2023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2024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2025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2026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/>
                        <a:t>2027 г.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549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Среднесписочная численность работников организаций (без субъектов малого предпринимательства)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тыс.человек</a:t>
                      </a:r>
                      <a:endParaRPr kumimoji="0" lang="ru-RU" sz="14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10,042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9,269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9,159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8,948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110800" rtl="0" eaLnBrk="1" latinLnBrk="0" hangingPunct="1"/>
                      <a:r>
                        <a:rPr lang="ru-RU" sz="16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8,764</a:t>
                      </a:r>
                      <a:endParaRPr lang="ru-RU" sz="16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Среднемесячная начисленная заработная плата работников организаций (без субъектов малого предпринимательства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рублей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95 351,3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106 442,9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115 200,0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123 400,0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132 300,0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385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 Развитие социальной сферы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096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Численность детей в дошкольных образовательных учреждениях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человек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1 862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1 704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2 000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2 000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2 000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572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Обеспеченность: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kern="1200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0480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Общедоступными библиотеками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itchFamily="34" charset="0"/>
                          <a:ea typeface="+mn-ea"/>
                          <a:cs typeface="+mn-cs"/>
                        </a:rPr>
                        <a:t>учреждений на 100 тыс. населения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33,2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34,2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35,4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36,4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35,7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Учреждениями культурно-досугового типа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учреждений на 100 тыс. населения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16,6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17,1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17,7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18,2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18,8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marL="0" marR="0" indent="0" algn="l" defTabSz="111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Дошкольными образовательными учреждениями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мест на 100 детей дошкольного возраста</a:t>
                      </a: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125,1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***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128,9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132,9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rgbClr val="0070C0"/>
                          </a:solidFill>
                        </a:rPr>
                        <a:t>136,9</a:t>
                      </a:r>
                      <a:endParaRPr lang="ru-RU" sz="16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A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5762" y="6788546"/>
            <a:ext cx="107621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*** срок предоставления информации о численности населения в разбивке по возрастам </a:t>
            </a:r>
            <a:r>
              <a:rPr lang="ru-RU" sz="1400" dirty="0" err="1" smtClean="0"/>
              <a:t>Мурманскстатом</a:t>
            </a:r>
            <a:r>
              <a:rPr lang="ru-RU" sz="1400" dirty="0" smtClean="0"/>
              <a:t> – сентябрь 2025 года.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15193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9213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НАЦИОНАЛЬНЫЕ ПРОЕКТЫ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38528" y="2232299"/>
            <a:ext cx="2690355" cy="792087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Образование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 5,3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</a:t>
            </a:r>
            <a:r>
              <a:rPr lang="ru-RU" sz="2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рублей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08773" y="2232298"/>
            <a:ext cx="3528451" cy="792088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Жилье и городская среда</a:t>
            </a: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29,0</a:t>
            </a:r>
            <a:r>
              <a:rPr lang="ru-RU" sz="24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681240" y="2232300"/>
            <a:ext cx="4304660" cy="792086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</a:t>
            </a:r>
            <a:r>
              <a:rPr lang="ru-RU" sz="2000" dirty="0" smtClean="0">
                <a:solidFill>
                  <a:schemeClr val="tx1"/>
                </a:solidFill>
                <a:latin typeface="Bahnschrift Condensed" pitchFamily="34" charset="0"/>
              </a:rPr>
              <a:t>Культура</a:t>
            </a:r>
            <a:endParaRPr lang="ru-RU" sz="20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2,1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900" y="2128235"/>
            <a:ext cx="477997" cy="4791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21" y="2156652"/>
            <a:ext cx="495652" cy="504830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4681240" y="3222165"/>
            <a:ext cx="4304661" cy="330747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418" y="2112991"/>
            <a:ext cx="640906" cy="509587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1008773" y="1440211"/>
            <a:ext cx="10873265" cy="576064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300" dirty="0" smtClean="0">
                <a:solidFill>
                  <a:schemeClr val="bg1"/>
                </a:solidFill>
                <a:latin typeface="Bahnschrift Condensed" pitchFamily="34" charset="0"/>
              </a:rPr>
              <a:t>      </a:t>
            </a:r>
            <a:r>
              <a:rPr lang="en-US" sz="1400" dirty="0">
                <a:solidFill>
                  <a:schemeClr val="bg1"/>
                </a:solidFill>
                <a:latin typeface="Bahnschrift Condensed" pitchFamily="34" charset="0"/>
              </a:rPr>
              <a:t>4</a:t>
            </a:r>
            <a:r>
              <a:rPr lang="ru-RU" sz="1400" dirty="0" smtClean="0">
                <a:solidFill>
                  <a:schemeClr val="bg1"/>
                </a:solidFill>
                <a:latin typeface="Bahnschrift Condensed" pitchFamily="34" charset="0"/>
              </a:rPr>
              <a:t> ФЕДЕРАЛЬНЫХ  ПРОЕКТА</a:t>
            </a:r>
          </a:p>
          <a:p>
            <a:pPr marL="361950" lvl="0"/>
            <a:r>
              <a:rPr lang="ru-RU" sz="1400" dirty="0" smtClean="0">
                <a:solidFill>
                  <a:schemeClr val="bg1"/>
                </a:solidFill>
                <a:latin typeface="Bahnschrift Condensed" pitchFamily="34" charset="0"/>
              </a:rPr>
              <a:t>      1 РЕГИОНАЛЬНЫЙ ПРОЕКТ                          </a:t>
            </a:r>
            <a:r>
              <a:rPr lang="ru-RU" sz="1400" dirty="0" smtClean="0">
                <a:solidFill>
                  <a:prstClr val="white"/>
                </a:solidFill>
                <a:latin typeface="Bahnschrift Condensed" pitchFamily="34" charset="0"/>
              </a:rPr>
              <a:t> </a:t>
            </a:r>
            <a:r>
              <a:rPr lang="en-US" sz="2400" dirty="0" smtClean="0">
                <a:solidFill>
                  <a:prstClr val="white"/>
                </a:solidFill>
                <a:latin typeface="Bahnschrift Condensed" pitchFamily="34" charset="0"/>
              </a:rPr>
              <a:t>36,4</a:t>
            </a:r>
            <a:r>
              <a:rPr lang="ru-RU" sz="2400" dirty="0" smtClean="0">
                <a:solidFill>
                  <a:prstClr val="white"/>
                </a:solidFill>
                <a:latin typeface="Bahnschrift Condensed" pitchFamily="34" charset="0"/>
              </a:rPr>
              <a:t> МЛН РУБЛЕЙ</a:t>
            </a:r>
            <a:endParaRPr lang="ru-RU" sz="1300" dirty="0" smtClean="0">
              <a:solidFill>
                <a:schemeClr val="bg1"/>
              </a:solidFill>
              <a:latin typeface="Bahnschrift Condensed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6899" y="1572898"/>
            <a:ext cx="355600" cy="31750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380" y="3239489"/>
            <a:ext cx="3516844" cy="330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9108373" y="3298696"/>
            <a:ext cx="2781758" cy="324036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64842" y="3261897"/>
            <a:ext cx="384884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ФП «Культурная среда» - техническое оснащение музеев</a:t>
            </a:r>
          </a:p>
          <a:p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ФП «Цифровая культура» - создание виртуальных залов МБУ ДО ДМШ № 2, г. Заполярный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106899" y="3240335"/>
            <a:ext cx="3214301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ФП «Формирование комфортной</a:t>
            </a:r>
          </a:p>
          <a:p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городской среды»</a:t>
            </a:r>
          </a:p>
          <a:p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Благоустройство общественной территории,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нп Спутник, ул. Новая, 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Благоустройство дворовых территорий,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г. Заполярный, ул. Бабикова,11,19</a:t>
            </a:r>
            <a:endParaRPr lang="ru-RU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9224898" y="3261896"/>
            <a:ext cx="258513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ФП «Патриотическое воспитание граждан РФ» </a:t>
            </a:r>
          </a:p>
          <a:p>
            <a:pPr lvl="0"/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деятельности советников директоров общеобразовательных учреждений</a:t>
            </a:r>
          </a:p>
          <a:p>
            <a:pPr lvl="0" algn="ctr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lvl="0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                  5,3 </a:t>
            </a:r>
            <a:r>
              <a:rPr lang="ru-RU" sz="1200" dirty="0" smtClean="0">
                <a:solidFill>
                  <a:prstClr val="black"/>
                </a:solidFill>
                <a:latin typeface="Bahnschrift Condensed" pitchFamily="34" charset="0"/>
              </a:rPr>
              <a:t>млн рублей</a:t>
            </a:r>
            <a:endParaRPr lang="ru-RU" sz="12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lvl="0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755" y="3298696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461" y="3298695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81" y="4893227"/>
            <a:ext cx="3161120" cy="1515535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666" y="3303459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71" y="3966621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666" y="4523781"/>
            <a:ext cx="4138045" cy="188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15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475" y="2243927"/>
            <a:ext cx="2609546" cy="2076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4177185" y="2243017"/>
            <a:ext cx="21587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«Открытый лёд»</a:t>
            </a:r>
            <a:endParaRPr lang="ru-RU" sz="1600" b="1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9213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ИНИЦИАТИВНЫЕ ПРОЕКТЫ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45137" y="4400670"/>
            <a:ext cx="2590800" cy="236231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008773" y="1440211"/>
            <a:ext cx="10873265" cy="576064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300" dirty="0" smtClean="0">
                <a:solidFill>
                  <a:schemeClr val="bg1"/>
                </a:solidFill>
                <a:latin typeface="Bahnschrift Condensed" pitchFamily="34" charset="0"/>
              </a:rPr>
              <a:t>      8  ИНИЦИАТИВНЫХ ПРОЕКТА</a:t>
            </a:r>
            <a:r>
              <a:rPr lang="ru-RU" sz="1400" dirty="0" smtClean="0">
                <a:solidFill>
                  <a:schemeClr val="bg1"/>
                </a:solidFill>
                <a:latin typeface="Bahnschrift Condensed" pitchFamily="34" charset="0"/>
              </a:rPr>
              <a:t>                          </a:t>
            </a:r>
            <a:r>
              <a:rPr lang="ru-RU" sz="1400" dirty="0" smtClean="0">
                <a:solidFill>
                  <a:prstClr val="white"/>
                </a:solidFill>
                <a:latin typeface="Bahnschrift Condensed" pitchFamily="34" charset="0"/>
              </a:rPr>
              <a:t> </a:t>
            </a:r>
            <a:r>
              <a:rPr lang="ru-RU" sz="2400" dirty="0" smtClean="0">
                <a:solidFill>
                  <a:prstClr val="white"/>
                </a:solidFill>
                <a:latin typeface="Bahnschrift Condensed" pitchFamily="34" charset="0"/>
              </a:rPr>
              <a:t>17,5 МЛН РУБЛЕЙ</a:t>
            </a:r>
            <a:endParaRPr lang="ru-RU" sz="1300" dirty="0" smtClean="0">
              <a:solidFill>
                <a:schemeClr val="bg1"/>
              </a:solidFill>
              <a:latin typeface="Bahnschrift Condensed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899" y="1572898"/>
            <a:ext cx="355600" cy="31750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88" y="4400670"/>
            <a:ext cx="2639855" cy="236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6445406" y="4400670"/>
            <a:ext cx="2662968" cy="236231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177185" y="4435177"/>
            <a:ext cx="2037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prstClr val="black"/>
                </a:solidFill>
              </a:rPr>
              <a:t>«Благоустройство памятника истории»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6682730" y="4413820"/>
            <a:ext cx="26012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solidFill>
                  <a:prstClr val="black"/>
                </a:solidFill>
              </a:rPr>
              <a:t>«Благоустройство   д/площадки, г. Заполярный, ул. Мира,8</a:t>
            </a:r>
            <a:r>
              <a:rPr lang="ru-RU" sz="1400" b="1" dirty="0" smtClean="0">
                <a:solidFill>
                  <a:srgbClr val="4482E6"/>
                </a:solidFill>
              </a:rPr>
              <a:t>       </a:t>
            </a:r>
            <a:r>
              <a:rPr lang="ru-RU" sz="1400" b="1" dirty="0" smtClean="0">
                <a:solidFill>
                  <a:prstClr val="black"/>
                </a:solidFill>
              </a:rPr>
              <a:t>  </a:t>
            </a:r>
            <a:endParaRPr lang="ru-RU" sz="1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65" y="2255921"/>
            <a:ext cx="2639854" cy="2077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023" y="2238544"/>
            <a:ext cx="2695291" cy="2078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744" y="2243927"/>
            <a:ext cx="2682812" cy="2076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744" y="4400670"/>
            <a:ext cx="2715218" cy="2362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137" y="2706193"/>
            <a:ext cx="2469494" cy="154232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036" y="5033255"/>
            <a:ext cx="2507469" cy="1663537"/>
          </a:xfrm>
          <a:prstGeom prst="rect">
            <a:avLst/>
          </a:prstGeom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811" y="4479518"/>
            <a:ext cx="420688" cy="360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018" y="2299141"/>
            <a:ext cx="3175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951" y="4459905"/>
            <a:ext cx="380536" cy="38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407" y="2312066"/>
            <a:ext cx="346778" cy="319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785673" y="2255921"/>
            <a:ext cx="24818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«Ремонт подъезда, г.Заполярный, ул.Ленина,7 </a:t>
            </a:r>
            <a:endParaRPr lang="ru-RU" sz="1400" b="1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93" y="2822361"/>
            <a:ext cx="2584393" cy="1426161"/>
          </a:xfrm>
          <a:prstGeom prst="rect">
            <a:avLst/>
          </a:prstGeom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118" y="2299141"/>
            <a:ext cx="360362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9466174" y="2304388"/>
            <a:ext cx="24667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b="1" dirty="0" smtClean="0">
                <a:solidFill>
                  <a:prstClr val="black"/>
                </a:solidFill>
              </a:rPr>
              <a:t>«</a:t>
            </a:r>
            <a:r>
              <a:rPr lang="ru-RU" sz="1400" b="1" dirty="0">
                <a:solidFill>
                  <a:prstClr val="black"/>
                </a:solidFill>
              </a:rPr>
              <a:t>Благоустройство д/площадки, </a:t>
            </a:r>
            <a:r>
              <a:rPr lang="ru-RU" sz="1400" b="1" dirty="0" smtClean="0">
                <a:solidFill>
                  <a:prstClr val="black"/>
                </a:solidFill>
              </a:rPr>
              <a:t>пгт. Никель, </a:t>
            </a:r>
          </a:p>
          <a:p>
            <a:pPr lvl="0" algn="ctr"/>
            <a:r>
              <a:rPr lang="ru-RU" sz="1400" b="1" dirty="0" smtClean="0">
                <a:solidFill>
                  <a:prstClr val="black"/>
                </a:solidFill>
              </a:rPr>
              <a:t>пр-т Гвардейский, 26</a:t>
            </a:r>
            <a:r>
              <a:rPr lang="ru-RU" sz="1400" b="1" dirty="0" smtClean="0">
                <a:solidFill>
                  <a:srgbClr val="4482E6"/>
                </a:solidFill>
              </a:rPr>
              <a:t>       </a:t>
            </a:r>
            <a:r>
              <a:rPr lang="ru-RU" sz="1400" b="1" dirty="0" smtClean="0">
                <a:solidFill>
                  <a:prstClr val="black"/>
                </a:solidFill>
              </a:rPr>
              <a:t>  </a:t>
            </a:r>
            <a:endParaRPr lang="ru-RU" sz="1400" b="1" dirty="0">
              <a:solidFill>
                <a:prstClr val="black"/>
              </a:solidFill>
            </a:endParaRPr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693" y="4435177"/>
            <a:ext cx="3175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980" y="5152485"/>
            <a:ext cx="2584393" cy="154431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5018" y="3043052"/>
            <a:ext cx="2535014" cy="1205469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284699" y="4465558"/>
            <a:ext cx="22444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solidFill>
                  <a:prstClr val="black"/>
                </a:solidFill>
              </a:rPr>
              <a:t>   «Счастливое детство –</a:t>
            </a:r>
          </a:p>
          <a:p>
            <a:pPr lvl="0"/>
            <a:r>
              <a:rPr lang="ru-RU" sz="1400" b="1" dirty="0">
                <a:solidFill>
                  <a:prstClr val="black"/>
                </a:solidFill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</a:rPr>
              <a:t>   прогулки с друзьями!»</a:t>
            </a:r>
            <a:r>
              <a:rPr lang="ru-RU" sz="1400" b="1" dirty="0" smtClean="0">
                <a:solidFill>
                  <a:srgbClr val="4482E6"/>
                </a:solidFill>
              </a:rPr>
              <a:t>       </a:t>
            </a:r>
            <a:r>
              <a:rPr lang="ru-RU" sz="1400" b="1" dirty="0" smtClean="0">
                <a:solidFill>
                  <a:prstClr val="black"/>
                </a:solidFill>
              </a:rPr>
              <a:t>  </a:t>
            </a:r>
            <a:endParaRPr lang="ru-RU" sz="1400" b="1" dirty="0">
              <a:solidFill>
                <a:prstClr val="black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11" y="5033256"/>
            <a:ext cx="2531149" cy="1663538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936824" y="2255921"/>
            <a:ext cx="2808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 smtClean="0">
                <a:solidFill>
                  <a:prstClr val="black"/>
                </a:solidFill>
              </a:rPr>
              <a:t>           «Восстановление</a:t>
            </a:r>
          </a:p>
          <a:p>
            <a:pPr lvl="0"/>
            <a:r>
              <a:rPr lang="ru-RU" sz="1400" b="1" dirty="0">
                <a:solidFill>
                  <a:prstClr val="black"/>
                </a:solidFill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</a:rPr>
              <a:t>          футбольного поля, оборудование беговых</a:t>
            </a:r>
          </a:p>
          <a:p>
            <a:pPr lvl="0"/>
            <a:r>
              <a:rPr lang="ru-RU" sz="1400" b="1" dirty="0">
                <a:solidFill>
                  <a:prstClr val="black"/>
                </a:solidFill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</a:rPr>
              <a:t>    дорожек, нп Корзуново</a:t>
            </a:r>
            <a:r>
              <a:rPr lang="ru-RU" sz="1400" b="1" dirty="0" smtClean="0">
                <a:solidFill>
                  <a:srgbClr val="4482E6"/>
                </a:solidFill>
              </a:rPr>
              <a:t>       </a:t>
            </a:r>
            <a:r>
              <a:rPr lang="ru-RU" sz="1400" b="1" dirty="0" smtClean="0">
                <a:solidFill>
                  <a:prstClr val="black"/>
                </a:solidFill>
              </a:rPr>
              <a:t>  </a:t>
            </a:r>
            <a:endParaRPr lang="ru-RU" sz="1400" b="1" dirty="0">
              <a:solidFill>
                <a:prstClr val="black"/>
              </a:solidFill>
            </a:endParaRPr>
          </a:p>
        </p:txBody>
      </p:sp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88" y="2248866"/>
            <a:ext cx="466153" cy="41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12" y="3210028"/>
            <a:ext cx="2531148" cy="1107171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9592518" y="4400670"/>
            <a:ext cx="22175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/>
              <a:t>«Мини-прудик», </a:t>
            </a:r>
          </a:p>
          <a:p>
            <a:pPr algn="ctr"/>
            <a:r>
              <a:rPr lang="ru-RU" sz="1600" b="1" dirty="0" smtClean="0"/>
              <a:t>г. Заполярный</a:t>
            </a:r>
            <a:endParaRPr lang="ru-RU" sz="1600" b="1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026" y="5045264"/>
            <a:ext cx="2598012" cy="1651529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109059" y="5447030"/>
            <a:ext cx="330200" cy="33020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344868" y="4479518"/>
            <a:ext cx="448940" cy="41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62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9213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НАПРАВЛЕНИЯ РАСХОДОВАНИЯ СРЕДСТВ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8774" y="2232298"/>
            <a:ext cx="1800258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Образование</a:t>
            </a:r>
          </a:p>
          <a:p>
            <a:pPr marL="361950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 1 869,7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</a:t>
            </a:r>
            <a:r>
              <a:rPr lang="ru-RU" sz="2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+ 263,0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99,6%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08774" y="3960490"/>
            <a:ext cx="1800258" cy="170753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Комфортная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среда       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проживания </a:t>
            </a:r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410,8</a:t>
            </a:r>
            <a:r>
              <a:rPr lang="ru-RU" sz="2400" b="1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+ 122,6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86,2%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26795" y="2232299"/>
            <a:ext cx="1682437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Культура</a:t>
            </a:r>
          </a:p>
          <a:p>
            <a:pPr marL="36195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marL="361950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431,2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+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22,7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99,9%</a:t>
            </a:r>
          </a:p>
          <a:p>
            <a:pPr algn="ctr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9" y="2117760"/>
            <a:ext cx="477997" cy="4791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71" y="3829177"/>
            <a:ext cx="495652" cy="504830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6625456" y="2232298"/>
            <a:ext cx="5256583" cy="424847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Муниципальное управление и гражданское  общество </a:t>
            </a:r>
          </a:p>
          <a:p>
            <a:pPr marL="36195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298,3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       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+ 40,4 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               Исполнено</a:t>
            </a:r>
            <a:r>
              <a:rPr lang="ru-RU" sz="1400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99,5%</a:t>
            </a: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Муниципальное имущество и земельные ресурсы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106,9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+13,9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году                 Исполнено 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53,7%</a:t>
            </a:r>
          </a:p>
          <a:p>
            <a:pPr marL="361950" lvl="0"/>
            <a:endParaRPr lang="ru-RU" sz="9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социальной стабильности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88,9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+7,9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году                 Исполнено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96,7%</a:t>
            </a:r>
          </a:p>
          <a:p>
            <a:pPr marL="361950" lvl="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Муниципальные финансы 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68,3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+9,5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году                 Исполнено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99,9%</a:t>
            </a:r>
          </a:p>
          <a:p>
            <a:pPr marL="361950"/>
            <a:endParaRPr lang="ru-RU" sz="8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Молодежная политика</a:t>
            </a:r>
          </a:p>
          <a:p>
            <a:pPr marL="361950"/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30,9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млн рублей           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-5,7  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                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97,0% </a:t>
            </a:r>
          </a:p>
          <a:p>
            <a:pPr marL="36195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Укрепление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общественного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здоровья</a:t>
            </a:r>
          </a:p>
          <a:p>
            <a:pPr marL="361950" lvl="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     1,6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млн рублей          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-0,8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году                 Исполнено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100,0%</a:t>
            </a:r>
          </a:p>
          <a:p>
            <a:pPr marL="3619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Энергосбережение и повышение энергетической эффективности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</a:t>
            </a:r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0,5</a:t>
            </a:r>
            <a:r>
              <a:rPr lang="ru-RU" sz="14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рублей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+0,44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году 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Исполнено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74,3%</a:t>
            </a:r>
          </a:p>
          <a:p>
            <a:pPr marL="361950"/>
            <a:endParaRPr lang="ru-RU" sz="800" b="1" dirty="0" smtClean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Экономический потенциал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 lvl="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</a:t>
            </a:r>
            <a:r>
              <a:rPr lang="ru-RU" sz="1400" b="1" dirty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4482E6"/>
                </a:solidFill>
                <a:latin typeface="Bahnschrift Condensed" pitchFamily="34" charset="0"/>
              </a:rPr>
              <a:t>    </a:t>
            </a:r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0,1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млн рублей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+0,0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к 2023 </a:t>
            </a:r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году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Исполнено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93,2%</a:t>
            </a:r>
            <a:endParaRPr lang="ru-RU" sz="1400" b="1" dirty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                                             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32" y="2067458"/>
            <a:ext cx="734412" cy="58393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49" y="5932869"/>
            <a:ext cx="376988" cy="359853"/>
          </a:xfrm>
          <a:prstGeom prst="rect">
            <a:avLst/>
          </a:prstGeom>
        </p:spPr>
      </p:pic>
      <p:sp>
        <p:nvSpPr>
          <p:cNvPr id="35" name="Прямоугольник 34"/>
          <p:cNvSpPr/>
          <p:nvPr/>
        </p:nvSpPr>
        <p:spPr>
          <a:xfrm>
            <a:off x="2926546" y="3960490"/>
            <a:ext cx="1682686" cy="170753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Физическая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культура и спорт</a:t>
            </a:r>
          </a:p>
          <a:p>
            <a:pPr marL="361950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113,7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+ 25,5 к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2023 году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99,4%</a:t>
            </a:r>
            <a:endParaRPr lang="ru-RU" sz="1400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935" y="3250995"/>
            <a:ext cx="391940" cy="391940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1008775" y="5715069"/>
            <a:ext cx="5472666" cy="765701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Непрограммная деятельность </a:t>
            </a:r>
            <a:r>
              <a:rPr lang="ru-RU" sz="1600" b="1" dirty="0" smtClean="0">
                <a:solidFill>
                  <a:srgbClr val="4482E6"/>
                </a:solidFill>
                <a:latin typeface="Bahnschrift Condensed" pitchFamily="34" charset="0"/>
              </a:rPr>
              <a:t>48,3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+ 22,9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</a:t>
            </a:r>
          </a:p>
          <a:p>
            <a:pPr marL="361950"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78,2%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92" y="5622582"/>
            <a:ext cx="566362" cy="5160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30" y="4356534"/>
            <a:ext cx="411450" cy="423542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1008774" y="1518669"/>
            <a:ext cx="6048730" cy="497605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dirty="0" smtClean="0">
                <a:solidFill>
                  <a:schemeClr val="bg1"/>
                </a:solidFill>
                <a:latin typeface="Bahnschrift Condensed" pitchFamily="34" charset="0"/>
              </a:rPr>
              <a:t>   </a:t>
            </a:r>
            <a:r>
              <a:rPr lang="ru-RU" sz="2400" dirty="0" smtClean="0">
                <a:solidFill>
                  <a:schemeClr val="bg1"/>
                </a:solidFill>
                <a:latin typeface="Bahnschrift Condensed" pitchFamily="34" charset="0"/>
              </a:rPr>
              <a:t>3 747,3 МЛН РУБЛЕЙ / +590,8 МЛН РУБЛЕЙ (+18,7%)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7012922" y="1498363"/>
            <a:ext cx="4869117" cy="51791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800" dirty="0" smtClean="0">
                <a:solidFill>
                  <a:srgbClr val="FFFFFF"/>
                </a:solidFill>
                <a:latin typeface="Bahnschrift Condensed" pitchFamily="34" charset="0"/>
              </a:rPr>
              <a:t>ИСПОЛНЕНО 95,1%</a:t>
            </a:r>
            <a:r>
              <a:rPr lang="ru-RU" sz="28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</a:p>
          <a:p>
            <a:pPr algn="ctr"/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8" y="3791192"/>
            <a:ext cx="574648" cy="580800"/>
          </a:xfrm>
          <a:prstGeom prst="rect">
            <a:avLst/>
          </a:prstGeom>
        </p:spPr>
      </p:pic>
      <p:sp>
        <p:nvSpPr>
          <p:cNvPr id="40" name="Прямоугольник 39"/>
          <p:cNvSpPr/>
          <p:nvPr/>
        </p:nvSpPr>
        <p:spPr>
          <a:xfrm>
            <a:off x="4681240" y="2232299"/>
            <a:ext cx="1800200" cy="1543672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Транспортная система </a:t>
            </a:r>
          </a:p>
          <a:p>
            <a:pPr marL="447675"/>
            <a:endParaRPr lang="ru-RU" sz="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2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250,0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</a:t>
            </a:r>
            <a:r>
              <a:rPr lang="ru-RU" sz="24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+135,4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97,8%</a:t>
            </a: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824" y="3829177"/>
            <a:ext cx="394667" cy="383059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4681240" y="3927380"/>
            <a:ext cx="1800200" cy="1740644"/>
          </a:xfrm>
          <a:prstGeom prst="rect">
            <a:avLst/>
          </a:prstGeom>
          <a:solidFill>
            <a:schemeClr val="bg1"/>
          </a:solidFill>
          <a:ln w="19050">
            <a:solidFill>
              <a:srgbClr val="4482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Обеспечение</a:t>
            </a: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общественного</a:t>
            </a:r>
          </a:p>
          <a:p>
            <a:pPr marL="361950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порядка </a:t>
            </a:r>
          </a:p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28,8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+ 2,4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 2023 году </a:t>
            </a: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Исполнено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94,3%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84" y="3841639"/>
            <a:ext cx="556287" cy="522740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60" y="2274341"/>
            <a:ext cx="348513" cy="348513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00C921C9-D2B9-5F42-8AD6-08069C2AC79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74830" y="2651392"/>
            <a:ext cx="355600" cy="3937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4F9EF3F-955B-9040-8964-B284947534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25933" y="2145325"/>
            <a:ext cx="423969" cy="423969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6C3D1223-9E2F-C74B-8C20-8D6A006437F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665273" y="5378993"/>
            <a:ext cx="355600" cy="355600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06899" y="1572898"/>
            <a:ext cx="355600" cy="317500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31249" y="3416239"/>
            <a:ext cx="253450" cy="253450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58661" y="3416239"/>
            <a:ext cx="253450" cy="253450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733103" y="3490871"/>
            <a:ext cx="253450" cy="253450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9473" y="5378344"/>
            <a:ext cx="253450" cy="253450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41067" y="5378993"/>
            <a:ext cx="253450" cy="25345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728676" y="5368613"/>
            <a:ext cx="253450" cy="25345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082415" y="6127157"/>
            <a:ext cx="253450" cy="2534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09828" y="2496129"/>
            <a:ext cx="253450" cy="25345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09828" y="3004134"/>
            <a:ext cx="253450" cy="253450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14040" y="3531509"/>
            <a:ext cx="253450" cy="25345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15968" y="4103009"/>
            <a:ext cx="253450" cy="25345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09828" y="4670977"/>
            <a:ext cx="253450" cy="25345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11934" y="5115163"/>
            <a:ext cx="253450" cy="25345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27421" y="5622582"/>
            <a:ext cx="253450" cy="2534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3561" y="6170152"/>
            <a:ext cx="249238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01E49797-715A-7147-996D-351D0A77A6E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649824" y="4895912"/>
            <a:ext cx="397962" cy="32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3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16074"/>
            <a:ext cx="11018520" cy="630030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648122"/>
            <a:ext cx="681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ОБРАЗОВАНИЕ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05012" y="1171342"/>
            <a:ext cx="2727920" cy="63044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1 869,7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  <a:endParaRPr lang="ru-RU" sz="1400" dirty="0" smtClean="0">
              <a:solidFill>
                <a:schemeClr val="bg1"/>
              </a:solidFill>
              <a:latin typeface="Bahnschrift Condensed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762689" y="1178708"/>
            <a:ext cx="4158911" cy="414993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Организация бесплатным питанием и молоком обучающихся</a:t>
            </a:r>
          </a:p>
          <a:p>
            <a:pPr algn="ctr"/>
            <a:r>
              <a:rPr lang="en-US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6</a:t>
            </a:r>
            <a:r>
              <a:rPr lang="ru-RU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5</a:t>
            </a:r>
            <a:r>
              <a:rPr lang="en-US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ru-RU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6</a:t>
            </a:r>
            <a:r>
              <a:rPr lang="ru-RU" sz="2200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из них:</a:t>
            </a: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бесплатным горячим питанием обучающихся 1-4 классов, в т.ч.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д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вухразовым льготным категориям</a:t>
            </a:r>
          </a:p>
          <a:p>
            <a:pPr marL="809625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бесплатным питанием обучающихся 5-11 классов (льготные категории)</a:t>
            </a:r>
          </a:p>
          <a:p>
            <a:pPr marL="809625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о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беспечение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бесплатным молоком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учащихся 1-4 классов</a:t>
            </a:r>
          </a:p>
          <a:p>
            <a:pPr marL="809625" algn="ctr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 algn="ctr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Обеспечены горячим питанием и молоком 100% обучающихся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932" y="1081664"/>
            <a:ext cx="600754" cy="4785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2689" y="2520330"/>
            <a:ext cx="83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38,2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17143" y="3240410"/>
            <a:ext cx="785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4482E6"/>
                </a:solidFill>
                <a:latin typeface="Bahnschrift Condensed" pitchFamily="34" charset="0"/>
              </a:rPr>
              <a:t>2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3,8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17143" y="3993701"/>
            <a:ext cx="773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3,6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12" y="1216926"/>
            <a:ext cx="413025" cy="491188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905012" y="1929684"/>
            <a:ext cx="2727920" cy="468052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Финансовое обеспечение образовательной деятельности</a:t>
            </a:r>
          </a:p>
          <a:p>
            <a:pPr marL="361950" algn="ctr"/>
            <a:r>
              <a:rPr lang="ru-RU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1 400</a:t>
            </a:r>
            <a:r>
              <a:rPr lang="en-US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ru-RU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5</a:t>
            </a:r>
            <a:r>
              <a:rPr lang="ru-RU" sz="2200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 Образовательные учреждения Печенгского округа:</a:t>
            </a:r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ctr"/>
            <a:endParaRPr lang="ru-RU" sz="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b="1" dirty="0" smtClean="0">
                <a:solidFill>
                  <a:srgbClr val="0070C0"/>
                </a:solidFill>
                <a:latin typeface="Bahnschrift Condensed" pitchFamily="34" charset="0"/>
              </a:rPr>
              <a:t>14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детских садов</a:t>
            </a:r>
          </a:p>
          <a:p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        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788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воспитанников</a:t>
            </a:r>
            <a:endParaRPr lang="en-US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endParaRPr lang="ru-RU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10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общеобразовательных организаций</a:t>
            </a:r>
          </a:p>
          <a:p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4 025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учащихся</a:t>
            </a:r>
            <a:endParaRPr lang="en-US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endParaRPr lang="ru-RU" sz="13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srgbClr val="0070C0"/>
                </a:solidFill>
                <a:latin typeface="Bahnschrift Condensed" pitchFamily="34" charset="0"/>
              </a:rPr>
              <a:t>3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tx1"/>
                </a:solidFill>
                <a:latin typeface="Bahnschrift Condensed" pitchFamily="34" charset="0"/>
              </a:rPr>
              <a:t>учреждения дополнительного образования</a:t>
            </a:r>
          </a:p>
          <a:p>
            <a:r>
              <a:rPr lang="ru-RU" sz="1300" dirty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3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</a:t>
            </a:r>
            <a:r>
              <a:rPr lang="ru-RU" sz="16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1 803 </a:t>
            </a:r>
            <a:r>
              <a:rPr lang="ru-RU" sz="1300" dirty="0">
                <a:solidFill>
                  <a:prstClr val="black"/>
                </a:solidFill>
                <a:latin typeface="Bahnschrift Condensed" pitchFamily="34" charset="0"/>
              </a:rPr>
              <a:t>учащихся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   </a:t>
            </a:r>
          </a:p>
          <a:p>
            <a:endParaRPr lang="ru-RU" sz="1600" u="sng" dirty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582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педагогов, воспитателей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         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67" y="1863942"/>
            <a:ext cx="447945" cy="46394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68" y="4333927"/>
            <a:ext cx="285565" cy="193447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76" y="5016661"/>
            <a:ext cx="285565" cy="193447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39" y="5690207"/>
            <a:ext cx="285565" cy="193447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 flipH="1">
            <a:off x="8073994" y="1178708"/>
            <a:ext cx="3808039" cy="334866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809625"/>
            <a:endParaRPr lang="en-US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/>
            <a:endParaRPr lang="en-US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Выплата </a:t>
            </a:r>
            <a:r>
              <a:rPr lang="ru-RU" sz="1500" dirty="0">
                <a:solidFill>
                  <a:prstClr val="black"/>
                </a:solidFill>
                <a:latin typeface="Bahnschrift Condensed" pitchFamily="34" charset="0"/>
              </a:rPr>
              <a:t>вознаграждения за классное руководство (кураторство) педагогам муниципальных и областных учреждений</a:t>
            </a: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деятельности советников директоров по воспитанию и взаимодействию с детскими общественными объединениями</a:t>
            </a:r>
          </a:p>
          <a:p>
            <a:pPr marL="809625" lvl="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Выплаты </a:t>
            </a:r>
            <a:r>
              <a:rPr lang="ru-RU" sz="1500" dirty="0">
                <a:solidFill>
                  <a:prstClr val="black"/>
                </a:solidFill>
                <a:latin typeface="Bahnschrift Condensed" pitchFamily="34" charset="0"/>
              </a:rPr>
              <a:t>педагогическим работникам общеобразовательных учреждений за руководство школьными спортивными </a:t>
            </a:r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клубами</a:t>
            </a:r>
          </a:p>
          <a:p>
            <a:pPr marL="809625" lvl="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610" y="1081664"/>
            <a:ext cx="504056" cy="530586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8074001" y="1681554"/>
            <a:ext cx="927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56,7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37623" y="2595639"/>
            <a:ext cx="792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4482E6"/>
                </a:solidFill>
                <a:latin typeface="Bahnschrift Condensed" pitchFamily="34" charset="0"/>
              </a:rPr>
              <a:t>5,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7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137625" y="3327424"/>
            <a:ext cx="792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4482E6"/>
                </a:solidFill>
                <a:latin typeface="Bahnschrift Condensed" pitchFamily="34" charset="0"/>
              </a:rPr>
              <a:t>1,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4587" y="6080484"/>
            <a:ext cx="253450" cy="25345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06961" y="4821742"/>
            <a:ext cx="253450" cy="253450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3762689" y="5451326"/>
            <a:ext cx="4158911" cy="117346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 algn="ctr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Организация</a:t>
            </a:r>
            <a:r>
              <a:rPr lang="en-US" sz="15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временного трудоустройства школьников в каникулярное время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(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март, ноябрь) 154 человека</a:t>
            </a:r>
          </a:p>
          <a:p>
            <a:pPr marL="447675" algn="ctr"/>
            <a:r>
              <a:rPr lang="ru-RU" sz="3500" u="sng" dirty="0" smtClean="0">
                <a:solidFill>
                  <a:srgbClr val="4482E6"/>
                </a:solidFill>
                <a:latin typeface="Bahnschrift Condensed" pitchFamily="34" charset="0"/>
              </a:rPr>
              <a:t>1,0</a:t>
            </a:r>
            <a:r>
              <a:rPr lang="ru-RU" sz="2200" u="sng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A1D536E9-97FF-9A48-B3B1-25E6B862B4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7327" y="5399752"/>
            <a:ext cx="458470" cy="49121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1" name="Прямоугольник 30"/>
          <p:cNvSpPr/>
          <p:nvPr/>
        </p:nvSpPr>
        <p:spPr>
          <a:xfrm>
            <a:off x="8083890" y="4821742"/>
            <a:ext cx="3798146" cy="180304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         Организация</a:t>
            </a:r>
            <a:r>
              <a:rPr lang="en-US" sz="15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оздоровительной</a:t>
            </a:r>
          </a:p>
          <a:p>
            <a:pPr marL="447675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        кампании детей</a:t>
            </a:r>
          </a:p>
          <a:p>
            <a:pPr marL="447675" algn="ctr"/>
            <a:endParaRPr lang="ru-RU" sz="1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endParaRPr lang="ru-RU" sz="12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        </a:t>
            </a:r>
          </a:p>
          <a:p>
            <a:pPr marL="447675" algn="ctr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       Школьный образовательный туризм</a:t>
            </a:r>
          </a:p>
          <a:p>
            <a:pPr marL="447675" algn="ctr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для обучающихся 7-11 классов</a:t>
            </a:r>
          </a:p>
          <a:p>
            <a:pPr marL="447675" lvl="0" algn="ctr"/>
            <a:endParaRPr lang="ru-RU" sz="1000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algn="ctr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E2CC7CA0-0EB6-0142-B5AA-A7754910FB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3350" y="4637012"/>
            <a:ext cx="508251" cy="43818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3" name="TextBox 32"/>
          <p:cNvSpPr txBox="1"/>
          <p:nvPr/>
        </p:nvSpPr>
        <p:spPr>
          <a:xfrm>
            <a:off x="8422901" y="4886942"/>
            <a:ext cx="792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0,5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422901" y="5851988"/>
            <a:ext cx="792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0,8 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3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Прямоугольник 36"/>
          <p:cNvSpPr/>
          <p:nvPr/>
        </p:nvSpPr>
        <p:spPr>
          <a:xfrm>
            <a:off x="546379" y="1402857"/>
            <a:ext cx="3089085" cy="248485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Замена окон в образовательных организациях</a:t>
            </a:r>
          </a:p>
          <a:p>
            <a:pPr marL="361950" algn="ctr"/>
            <a:r>
              <a:rPr lang="ru-RU" sz="1400" b="1" dirty="0" smtClean="0">
                <a:solidFill>
                  <a:schemeClr val="tx1"/>
                </a:solidFill>
                <a:latin typeface="Bahnschrift Condensed" pitchFamily="34" charset="0"/>
              </a:rPr>
              <a:t>(в т.ч. средства ПАО Норникель)</a:t>
            </a:r>
            <a:endParaRPr lang="ru-RU" sz="14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16,2</a:t>
            </a:r>
            <a:r>
              <a:rPr lang="ru-RU" sz="3200" u="sng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</a:t>
            </a:r>
          </a:p>
          <a:p>
            <a:pPr marL="361950" algn="ctr"/>
            <a:endParaRPr lang="ru-RU" sz="500" u="sng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500" u="sng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МБУДОУ №№ 2,4,6,8          (97 окон) </a:t>
            </a:r>
          </a:p>
          <a:p>
            <a:endParaRPr lang="ru-RU" sz="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МБУ ДО ДДТ № 1                (80 окон)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     МБУ ДЮСШ                         (2 окна)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47059" y="792138"/>
            <a:ext cx="6886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ОБРАЗОВАНИЕ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48432" y="1363834"/>
            <a:ext cx="4968552" cy="554898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Софинансирование грантов на реализацию проекта Арктическая школа</a:t>
            </a:r>
          </a:p>
          <a:p>
            <a:pPr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     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</a:t>
            </a:r>
            <a:r>
              <a:rPr lang="en-US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,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7 </a:t>
            </a:r>
            <a:r>
              <a:rPr lang="ru-RU" u="sng" dirty="0" smtClean="0">
                <a:solidFill>
                  <a:schemeClr val="tx1"/>
                </a:solidFill>
                <a:latin typeface="Bahnschrift Condensed" pitchFamily="34" charset="0"/>
              </a:rPr>
              <a:t>млн рублей </a:t>
            </a:r>
            <a:endParaRPr lang="en-US" u="sng" dirty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r>
              <a:rPr lang="ru-RU" sz="15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«Спортивный зал – территория здоровья» в МБДОУ №2</a:t>
            </a:r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 «Спортивное пространство» в МБУ СОШ № 9 г. Заполярный</a:t>
            </a:r>
          </a:p>
          <a:p>
            <a:pPr algn="just"/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«Современное пространство школьной столовой»</a:t>
            </a:r>
          </a:p>
          <a:p>
            <a:pPr algn="just"/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в МБУ ООШ № 20 пгт Никель, МБУ ООШ № 22 г. Заполярный</a:t>
            </a:r>
          </a:p>
          <a:p>
            <a:pPr algn="just"/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«Преобразование кабинета географии, истории» </a:t>
            </a:r>
          </a:p>
          <a:p>
            <a:pPr algn="just"/>
            <a:r>
              <a:rPr lang="ru-RU" sz="15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b="1" dirty="0" smtClean="0">
                <a:solidFill>
                  <a:schemeClr val="tx1"/>
                </a:solidFill>
                <a:latin typeface="Bahnschrift Condensed" pitchFamily="34" charset="0"/>
              </a:rPr>
              <a:t>          в МБУ СОШ № 23 нп Лиинахамари</a:t>
            </a:r>
          </a:p>
          <a:p>
            <a:pPr algn="just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algn="just"/>
            <a:endParaRPr lang="ru-RU" sz="1500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just"/>
            <a:endParaRPr lang="ru-RU" sz="15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en-US" sz="15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501292" y="4104506"/>
            <a:ext cx="6268180" cy="280831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66700" lvl="0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       Обновление МТБ, ремонты </a:t>
            </a:r>
            <a:r>
              <a:rPr lang="ru-RU" b="1" dirty="0">
                <a:solidFill>
                  <a:prstClr val="black"/>
                </a:solidFill>
                <a:latin typeface="Bahnschrift Condensed" pitchFamily="34" charset="0"/>
              </a:rPr>
              <a:t>образовательных </a:t>
            </a:r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учреждений </a:t>
            </a:r>
          </a:p>
          <a:p>
            <a:pPr marL="266700" lvl="0"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128,3</a:t>
            </a:r>
            <a:r>
              <a:rPr lang="ru-RU" sz="2200" u="sng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u="sng" dirty="0" smtClean="0">
                <a:solidFill>
                  <a:prstClr val="black"/>
                </a:solidFill>
                <a:latin typeface="Bahnschrift Condensed" pitchFamily="34" charset="0"/>
              </a:rPr>
              <a:t>млн рублей </a:t>
            </a:r>
            <a:endParaRPr lang="ru-RU" sz="14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 lvl="0"/>
            <a:endParaRPr lang="ru-RU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lvl="0" algn="ctr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738157" y="1428319"/>
            <a:ext cx="3031315" cy="245939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809625" lvl="0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комплексной безопасности учреждений</a:t>
            </a:r>
          </a:p>
          <a:p>
            <a:pPr marL="809625" lvl="0"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7,4</a:t>
            </a:r>
            <a:r>
              <a:rPr lang="ru-RU" sz="2200" u="sng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u="sng" dirty="0">
                <a:solidFill>
                  <a:prstClr val="black"/>
                </a:solidFill>
                <a:latin typeface="Bahnschrift Condensed" pitchFamily="34" charset="0"/>
              </a:rPr>
              <a:t>млн рублей </a:t>
            </a:r>
            <a:endParaRPr lang="ru-RU" u="sng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lvl="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</a:t>
            </a:r>
          </a:p>
          <a:p>
            <a:pPr lvl="0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Установка (ремонт) периметрального</a:t>
            </a:r>
          </a:p>
          <a:p>
            <a:pPr lvl="0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ограждения МБДОУ №№ 2,8,9,27</a:t>
            </a:r>
          </a:p>
          <a:p>
            <a:pPr lvl="0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Ремонт кабинетов физики, математики</a:t>
            </a:r>
          </a:p>
          <a:p>
            <a:pPr lvl="0"/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МБУ СОШ №5</a:t>
            </a:r>
            <a:endParaRPr lang="ru-RU" sz="15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85" y="3960490"/>
            <a:ext cx="596438" cy="61852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F57B5AA7-B279-E84D-8202-99B4C4589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58" y="1283665"/>
            <a:ext cx="453893" cy="45389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D9CAA602-FD80-5D43-9869-4FE62A3ABE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464" y="1344880"/>
            <a:ext cx="503336" cy="54893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CF49562D-46F6-CB4F-8498-D6D625EAD3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8018" y="1344880"/>
            <a:ext cx="602988" cy="53838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08" y="2824313"/>
            <a:ext cx="253450" cy="25345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3514" y="2751006"/>
            <a:ext cx="253450" cy="25345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4446" y="3238590"/>
            <a:ext cx="253450" cy="25345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681" y="2447603"/>
            <a:ext cx="253450" cy="25345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681" y="2751006"/>
            <a:ext cx="253450" cy="25345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187" y="3442516"/>
            <a:ext cx="253450" cy="25345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08" y="3174308"/>
            <a:ext cx="253450" cy="2534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893" y="3067444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656" y="3427758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20" y="4964811"/>
            <a:ext cx="3040195" cy="183291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488" y="3935917"/>
            <a:ext cx="2304256" cy="157274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56" y="4964812"/>
            <a:ext cx="2959307" cy="183291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8036" y="3935916"/>
            <a:ext cx="2449596" cy="157274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75" y="5590252"/>
            <a:ext cx="3442921" cy="120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25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КУЛЬТУРА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4" y="1368202"/>
            <a:ext cx="3096481" cy="53201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431,2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13849" y="2016272"/>
            <a:ext cx="3142430" cy="473960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Ремонт, оснащение учреждений ДОП образования</a:t>
            </a:r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14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Ремонт лестничных маршей 1,2 этажей МБУ ДО ДХШ №1 </a:t>
            </a: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Ремонт «Гостиной» МБУ ДО ДХШ №2</a:t>
            </a: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Ремонт санитарно-гигиенических помещений в МБУ ДО ДХШ №2</a:t>
            </a: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ПСД СПС, ОПС, СОУЭ, аварийного освещения</a:t>
            </a:r>
          </a:p>
          <a:p>
            <a:pPr marL="361950" algn="just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Приобретение мебели, музыкального оборудования, пианино М.Глинка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4126780" y="4075385"/>
            <a:ext cx="7755260" cy="268049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Пространство СОПКИ.СЕМЬЯ (в том числе средства ПАО Норникель)</a:t>
            </a:r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5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Филиалы №№ 3,4 Печенгского МБО, г. Заполярный, пгт Печенга</a:t>
            </a:r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156011" y="5174753"/>
            <a:ext cx="991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rgbClr val="4482E6"/>
                </a:solidFill>
                <a:latin typeface="Bahnschrift Condensed" pitchFamily="34" charset="0"/>
              </a:rPr>
              <a:t>24,6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315" y="3859770"/>
            <a:ext cx="517856" cy="5370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53" y="1366243"/>
            <a:ext cx="515010" cy="50849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599316" y="2571326"/>
            <a:ext cx="18455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Bahnschrift Condensed" pitchFamily="34" charset="0"/>
              </a:rPr>
              <a:t>    </a:t>
            </a:r>
            <a:r>
              <a:rPr lang="ru-RU" sz="3200" u="sng" dirty="0" smtClean="0">
                <a:solidFill>
                  <a:srgbClr val="4482E6"/>
                </a:solidFill>
                <a:latin typeface="Bahnschrift Condensed" pitchFamily="34" charset="0"/>
              </a:rPr>
              <a:t>11,7</a:t>
            </a:r>
            <a:r>
              <a:rPr lang="ru-RU" sz="32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126781" y="1440211"/>
            <a:ext cx="7683251" cy="223344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Ремонт и оснащение учреждений культуры </a:t>
            </a:r>
          </a:p>
          <a:p>
            <a:pPr marL="361950" algn="ctr"/>
            <a:endParaRPr lang="ru-RU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Установка автономной системы оповещения в МБУ «Печенгское МБО», филиалы №№ 1,3,4,6,8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Разработка 3D визуализации помещения актового зала МБУК «ДК «Октябрь»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пандуса библиотеки-филиала № 4 пгт.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Печенга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Установка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видеонаблюдения по периметру основного здания МБУК «ДК Восход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»</a:t>
            </a: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кровли, кабинетов и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коридора, приобретение диванов в фойе МБУК «ДК Октябрь»</a:t>
            </a:r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232103" y="1687198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rgbClr val="4482E6"/>
                </a:solidFill>
                <a:latin typeface="Bahnschrift Condensed" pitchFamily="34" charset="0"/>
              </a:rPr>
              <a:t>14,9</a:t>
            </a:r>
            <a:r>
              <a:rPr lang="ru-RU" sz="29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FA45105C-A147-A944-92AE-F7561E771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904" y="1960511"/>
            <a:ext cx="480854" cy="54357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346" y="1270030"/>
            <a:ext cx="633084" cy="700916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120" y="3086145"/>
            <a:ext cx="253450" cy="253450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120" y="3546932"/>
            <a:ext cx="253450" cy="253450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120" y="3821934"/>
            <a:ext cx="253450" cy="25345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2518" y="2294325"/>
            <a:ext cx="253450" cy="25345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9311" y="3036293"/>
            <a:ext cx="253450" cy="25345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9311" y="2516923"/>
            <a:ext cx="253450" cy="253450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9311" y="2782843"/>
            <a:ext cx="253450" cy="253450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0418" y="3295066"/>
            <a:ext cx="253450" cy="25345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0814">
            <a:off x="1009227" y="4147692"/>
            <a:ext cx="249238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527" y="4462659"/>
            <a:ext cx="274638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80" y="4916107"/>
            <a:ext cx="2232248" cy="169983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680" y="5096401"/>
            <a:ext cx="3240360" cy="132353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69" y="5096401"/>
            <a:ext cx="3483873" cy="132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9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ФИЗИЧЕСКАЯ КУЛЬТУРА И СПОРТ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2808" y="1315359"/>
            <a:ext cx="4176464" cy="637080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113,7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772548" y="2082229"/>
            <a:ext cx="4196723" cy="475858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000" b="1" dirty="0" smtClean="0">
                <a:solidFill>
                  <a:prstClr val="black"/>
                </a:solidFill>
                <a:latin typeface="Bahnschrift Condensed" pitchFamily="34" charset="0"/>
              </a:rPr>
              <a:t>Ремонты, оснащение СК</a:t>
            </a:r>
          </a:p>
          <a:p>
            <a:pPr marL="361950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Ремонт санитарной комнаты  для создание условий доступности инвалидов в СК Металлург</a:t>
            </a: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Комплекс работ на объекте «Тропа Здоровья»</a:t>
            </a: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Разработка проекта узлов учета тепловой энергии</a:t>
            </a: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Замена декоративного освещения входной группы СК «Дельфин» </a:t>
            </a: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Приобретение инвентаря, поставка и установка крытого хоккейного корта в пгт Никель</a:t>
            </a:r>
          </a:p>
          <a:p>
            <a:pPr marL="180000"/>
            <a:r>
              <a:rPr lang="ru-RU" sz="1400" dirty="0" smtClean="0">
                <a:solidFill>
                  <a:schemeClr val="tx1"/>
                </a:solidFill>
                <a:latin typeface="Bahnschrift Condensed" pitchFamily="34" charset="0"/>
              </a:rPr>
              <a:t>Благоустройство территории у СК Строитель</a:t>
            </a:r>
            <a:endParaRPr lang="ru-RU" sz="1400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713455" y="2282902"/>
            <a:ext cx="216024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     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14,3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69" y="1375751"/>
            <a:ext cx="662411" cy="576688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5185296" y="1375751"/>
            <a:ext cx="3096344" cy="546505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2400" b="1" dirty="0" smtClean="0">
                <a:solidFill>
                  <a:prstClr val="black"/>
                </a:solidFill>
                <a:latin typeface="Bahnschrift Condensed" pitchFamily="34" charset="0"/>
              </a:rPr>
              <a:t>Открытие спортивного  пространства   в пгт Печенга «Сопки»</a:t>
            </a:r>
            <a:endParaRPr lang="ru-RU" sz="24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endParaRPr lang="ru-RU" sz="8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</a:t>
            </a: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265113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Проведен ремонт помещения;</a:t>
            </a:r>
          </a:p>
          <a:p>
            <a:pPr marL="265113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Приобретение тренажеров, оборудования</a:t>
            </a:r>
          </a:p>
          <a:p>
            <a:pPr marL="265113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28000"/>
            <a:endParaRPr lang="ru-RU" b="1" dirty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72000"/>
            <a:endParaRPr lang="ru-RU" b="1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425656" y="1375751"/>
            <a:ext cx="3274675" cy="546505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       </a:t>
            </a:r>
            <a:r>
              <a:rPr lang="ru-RU" sz="2000" b="1" dirty="0" smtClean="0">
                <a:solidFill>
                  <a:prstClr val="black"/>
                </a:solidFill>
                <a:latin typeface="Bahnschrift Condensed" pitchFamily="34" charset="0"/>
              </a:rPr>
              <a:t>Капитальные вложения</a:t>
            </a:r>
          </a:p>
          <a:p>
            <a:pPr marL="895350"/>
            <a:endParaRPr lang="ru-RU" sz="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953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Инженерные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изыскания, связанные со строительством  быстровозводимого ФОК в пгт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Печенга</a:t>
            </a:r>
          </a:p>
          <a:p>
            <a:pPr marL="895350"/>
            <a:endParaRPr lang="ru-RU" sz="105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r>
              <a:rPr lang="ru-RU" b="1" dirty="0" smtClean="0">
                <a:solidFill>
                  <a:srgbClr val="FF0000"/>
                </a:solidFill>
                <a:latin typeface="Bahnschrift Condensed" pitchFamily="34" charset="0"/>
              </a:rPr>
              <a:t>              </a:t>
            </a:r>
            <a:r>
              <a:rPr lang="ru-RU" sz="2000" b="1" dirty="0" smtClean="0">
                <a:solidFill>
                  <a:schemeClr val="tx1"/>
                </a:solidFill>
                <a:latin typeface="Bahnschrift Condensed" pitchFamily="34" charset="0"/>
              </a:rPr>
              <a:t>Массовый спорт</a:t>
            </a:r>
            <a:endParaRPr lang="ru-RU" sz="20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1500" dirty="0" smtClean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srgbClr val="FF0000"/>
              </a:solidFill>
              <a:latin typeface="Bahnschrift Condensed" pitchFamily="34" charset="0"/>
            </a:endParaRP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Чемпионат и Первенство по кикбоксингу</a:t>
            </a: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г. Ковдор (2 золотых медалей)</a:t>
            </a:r>
          </a:p>
          <a:p>
            <a:pPr marL="26670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Соревнования по плаванию на приз Снегурочки (4 </a:t>
            </a:r>
            <a:r>
              <a:rPr lang="ru-RU" sz="1500" dirty="0">
                <a:solidFill>
                  <a:schemeClr val="tx1"/>
                </a:solidFill>
                <a:latin typeface="Bahnschrift Condensed" pitchFamily="34" charset="0"/>
              </a:rPr>
              <a:t>золотых, 3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серебряная,  бронзовая  медалей)</a:t>
            </a:r>
          </a:p>
          <a:p>
            <a:pPr marL="266700"/>
            <a:r>
              <a:rPr lang="en-US" sz="1500" dirty="0" smtClean="0">
                <a:solidFill>
                  <a:schemeClr val="tx1"/>
                </a:solidFill>
                <a:latin typeface="Bahnschrift Condensed" pitchFamily="34" charset="0"/>
              </a:rPr>
              <a:t>VII 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Всероссийские «Старты мечты» для детей с ОВЗ, г. Горно-Алтайск – спортивная реабилитация и социализация людей с ДЦП </a:t>
            </a:r>
          </a:p>
          <a:p>
            <a:pPr marL="266700"/>
            <a:endParaRPr lang="ru-RU" sz="15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266700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260133" y="1900914"/>
            <a:ext cx="1242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3,2</a:t>
            </a:r>
            <a:endParaRPr lang="ru-RU" sz="3200" u="sng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algn="ctr"/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 flipH="1">
            <a:off x="6049392" y="2573404"/>
            <a:ext cx="1728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9,8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129" y="2858967"/>
            <a:ext cx="201069" cy="201069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325" y="3297436"/>
            <a:ext cx="201069" cy="201069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129" y="3505344"/>
            <a:ext cx="201069" cy="201069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17E502BD-3D90-0C41-8437-FE8095357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479" y="2082228"/>
            <a:ext cx="468370" cy="46837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0501" y="3774771"/>
            <a:ext cx="201069" cy="201069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960" y="4242325"/>
            <a:ext cx="201069" cy="201069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429" y="4897542"/>
            <a:ext cx="201069" cy="201069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924" y="1278419"/>
            <a:ext cx="648337" cy="580800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350" y="3746013"/>
            <a:ext cx="201069" cy="20106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010078" y="3189996"/>
            <a:ext cx="2007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3,7</a:t>
            </a:r>
            <a:r>
              <a:rPr lang="ru-RU" sz="32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97D38951-28F7-2A4E-914D-D771A3A47A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9330" y="1417432"/>
            <a:ext cx="491886" cy="456751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6" y="4141519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6" y="4556379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883" y="3213322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490" y="3482383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321" y="4069719"/>
            <a:ext cx="2917989" cy="266217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360" y="4897542"/>
            <a:ext cx="1519251" cy="11579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464" y="4862790"/>
            <a:ext cx="1662983" cy="18219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20" y="5650935"/>
            <a:ext cx="1322203" cy="10809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906" y="5573963"/>
            <a:ext cx="2051424" cy="115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7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20130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МОЛОДЕЖНАЯ ПОЛИТИКА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3" y="1243350"/>
            <a:ext cx="2880321" cy="594439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en-US" sz="3500" dirty="0" smtClean="0">
                <a:solidFill>
                  <a:schemeClr val="bg1"/>
                </a:solidFill>
                <a:latin typeface="Bahnschrift Condensed" pitchFamily="34" charset="0"/>
              </a:rPr>
              <a:t>3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0,9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36823" y="1955384"/>
            <a:ext cx="2880321" cy="481341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714375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  Пространство «СОПКИ.МОЛОДЕЖЬ»</a:t>
            </a:r>
          </a:p>
          <a:p>
            <a:pPr marL="714375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   пгт. Печенга</a:t>
            </a:r>
          </a:p>
          <a:p>
            <a:pPr marL="714375" algn="ctr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7143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</a:p>
          <a:p>
            <a:pPr marL="7143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</a:p>
          <a:p>
            <a:pPr marL="714375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7143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7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553448" y="2163133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3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9,0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4033168" y="1243350"/>
            <a:ext cx="7488832" cy="404682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700" b="1" dirty="0" smtClean="0">
                <a:solidFill>
                  <a:prstClr val="black"/>
                </a:solidFill>
                <a:latin typeface="Bahnschrift Condensed" pitchFamily="34" charset="0"/>
              </a:rPr>
              <a:t>Оснащение Комнат Всероссийского Военно-патриотического движения «ЮНАРМИЯ» </a:t>
            </a:r>
          </a:p>
          <a:p>
            <a:pPr marL="361950" lvl="0" algn="just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just"/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Приобретение формы, учебно-наглядного</a:t>
            </a:r>
          </a:p>
          <a:p>
            <a:pPr marL="361950" lvl="0" algn="just"/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пособия на базе МБУ СОШ №№ 3,  19</a:t>
            </a:r>
          </a:p>
          <a:p>
            <a:pPr marL="361950" lvl="0" algn="just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1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1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ctr"/>
            <a:r>
              <a:rPr lang="ru-RU" sz="1700" b="1" dirty="0" smtClean="0">
                <a:solidFill>
                  <a:prstClr val="black"/>
                </a:solidFill>
                <a:latin typeface="Bahnschrift Condensed" pitchFamily="34" charset="0"/>
              </a:rPr>
              <a:t>Открытие отделений Движение Первых»</a:t>
            </a:r>
          </a:p>
          <a:p>
            <a:pPr marL="361950" lvl="0" algn="just"/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Ремонт и оснащение  кабинетов для ООГДиМ </a:t>
            </a:r>
          </a:p>
          <a:p>
            <a:pPr marL="361950" lvl="0" algn="just"/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МБУ ДО ДДТ № 1, пгт. Никель</a:t>
            </a:r>
          </a:p>
          <a:p>
            <a:pPr marL="361950" lvl="0" algn="just"/>
            <a:r>
              <a:rPr lang="ru-RU" sz="1700" dirty="0" smtClean="0">
                <a:solidFill>
                  <a:prstClr val="black"/>
                </a:solidFill>
                <a:latin typeface="Bahnschrift Condensed" pitchFamily="34" charset="0"/>
              </a:rPr>
              <a:t>СК Строитель, г. Заполярный</a:t>
            </a:r>
          </a:p>
          <a:p>
            <a:pPr marL="361950" lvl="0" algn="just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1,3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рублей</a:t>
            </a:r>
          </a:p>
          <a:p>
            <a:pPr marL="361950" lvl="0" algn="ctr"/>
            <a:endParaRPr lang="ru-RU" sz="1700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44936" y="2841461"/>
            <a:ext cx="1072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10,2</a:t>
            </a: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208200" y="2336761"/>
            <a:ext cx="182505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  1,4</a:t>
            </a:r>
            <a:r>
              <a:rPr lang="ru-RU" sz="33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58" y="1204224"/>
            <a:ext cx="648072" cy="7059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21" y="1863486"/>
            <a:ext cx="675147" cy="6221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05" y="1282894"/>
            <a:ext cx="505926" cy="548595"/>
          </a:xfrm>
          <a:prstGeom prst="rect">
            <a:avLst/>
          </a:prstGeom>
        </p:spPr>
      </p:pic>
      <p:sp>
        <p:nvSpPr>
          <p:cNvPr id="46" name="Прямоугольник 45"/>
          <p:cNvSpPr/>
          <p:nvPr/>
        </p:nvSpPr>
        <p:spPr>
          <a:xfrm>
            <a:off x="4046787" y="5328642"/>
            <a:ext cx="7488831" cy="144016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Разработка ПСД, дизайн-проекта</a:t>
            </a:r>
          </a:p>
          <a:p>
            <a:pPr marL="361950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воинского захоронения в пгт Печенга </a:t>
            </a:r>
          </a:p>
          <a:p>
            <a:pPr marL="99060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99060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942" y="5305159"/>
            <a:ext cx="552073" cy="598079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6648490" y="5217765"/>
            <a:ext cx="20651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2,0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979" y="3804082"/>
            <a:ext cx="201069" cy="20106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7049" y="5948187"/>
            <a:ext cx="201069" cy="20106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065616" y="5817928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Bahnschrift Condensed" pitchFamily="34" charset="0"/>
              </a:rPr>
              <a:t>Разработка ПСД мемориального комплекса «Героям подводникам Северного флота» нп Лиинахамари</a:t>
            </a:r>
            <a:endParaRPr lang="ru-RU" dirty="0">
              <a:latin typeface="Bahnschrift Condensed" pitchFamily="34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3242" y="6032357"/>
            <a:ext cx="201069" cy="20106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394" y="1831489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608" y="1540569"/>
            <a:ext cx="3240360" cy="17454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608" y="3672458"/>
            <a:ext cx="3240360" cy="15316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371" y="3736074"/>
            <a:ext cx="2691223" cy="2962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1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2013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ТРАНСПОРТНАЯ СИСТЕМА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5649" y="1243350"/>
            <a:ext cx="2929879" cy="506659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250,0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895650" y="1933194"/>
            <a:ext cx="2929878" cy="228042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Дорожный фонд Печенгского муниципального округа</a:t>
            </a:r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033168" y="4330472"/>
            <a:ext cx="7416823" cy="258234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26670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Проведение капитального ремонта мостовых сооружений </a:t>
            </a:r>
          </a:p>
          <a:p>
            <a:pPr marL="266700" algn="ctr"/>
            <a:endParaRPr lang="ru-RU" sz="7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 algn="ctr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* р Колосйоки                                              * р Хауки-Йоки</a:t>
            </a:r>
          </a:p>
          <a:p>
            <a:pPr marL="266700" algn="ctr"/>
            <a:endParaRPr lang="ru-RU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628650" lvl="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26670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26670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51426" y="5321563"/>
            <a:ext cx="1321902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122,4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</a:p>
          <a:p>
            <a:pPr algn="ctr"/>
            <a:r>
              <a:rPr lang="ru-RU" sz="1600" u="sng" dirty="0" smtClean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рублей</a:t>
            </a:r>
            <a:endParaRPr lang="ru-RU" sz="1200" u="sng" dirty="0"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18148" y="2486476"/>
            <a:ext cx="235498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186,2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0921" y="3047773"/>
            <a:ext cx="2091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Bahnschrift Condensed" pitchFamily="34" charset="0"/>
              </a:rPr>
              <a:t>а</a:t>
            </a:r>
            <a:r>
              <a:rPr lang="ru-RU" sz="1600" dirty="0" smtClean="0">
                <a:latin typeface="Bahnschrift Condensed" pitchFamily="34" charset="0"/>
              </a:rPr>
              <a:t>кцизы на нефтепродукты</a:t>
            </a:r>
          </a:p>
          <a:p>
            <a:pPr algn="ctr"/>
            <a:endParaRPr lang="ru-RU" sz="12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Субсидии областного бюджета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3962128" y="1274604"/>
            <a:ext cx="7416823" cy="289773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Ремонт автодорог местного значения</a:t>
            </a:r>
            <a:endParaRPr lang="en-US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en-US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г. Заполярный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- внутриквартальная</a:t>
            </a:r>
            <a:r>
              <a:rPr lang="en-US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дорога ул. Ленина , 21-29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пгт. Никель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- внутриквартальная дорога по ул. Бредова, 8-18</a:t>
            </a:r>
          </a:p>
          <a:p>
            <a:pPr marL="447675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- автотранспортная дорога к больничному городку</a:t>
            </a:r>
            <a:endParaRPr lang="ru-RU" sz="14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Отремонтировано :</a:t>
            </a:r>
            <a:r>
              <a:rPr lang="en-US" sz="1400" dirty="0" smtClean="0">
                <a:solidFill>
                  <a:prstClr val="black"/>
                </a:solidFill>
                <a:latin typeface="Bahnschrift Condensed" pitchFamily="34" charset="0"/>
              </a:rPr>
              <a:t>   </a:t>
            </a:r>
            <a:r>
              <a:rPr lang="en-US" sz="1400" b="1" dirty="0" smtClean="0">
                <a:solidFill>
                  <a:prstClr val="black"/>
                </a:solidFill>
                <a:latin typeface="Bahnschrift Condensed" pitchFamily="34" charset="0"/>
              </a:rPr>
              <a:t>S </a:t>
            </a:r>
            <a:r>
              <a:rPr lang="ru-RU" sz="1400" b="1" dirty="0" smtClean="0">
                <a:solidFill>
                  <a:prstClr val="black"/>
                </a:solidFill>
                <a:latin typeface="Bahnschrift Condensed" pitchFamily="34" charset="0"/>
              </a:rPr>
              <a:t>проезжей части</a:t>
            </a:r>
            <a:r>
              <a:rPr lang="en-US" sz="1400" b="1" dirty="0" smtClean="0">
                <a:solidFill>
                  <a:prstClr val="black"/>
                </a:solidFill>
                <a:latin typeface="Bahnschrift Condensed" pitchFamily="34" charset="0"/>
              </a:rPr>
              <a:t> - 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8 183,00 м </a:t>
            </a:r>
            <a:r>
              <a:rPr lang="ru-RU" sz="1400" b="1" baseline="30000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2</a:t>
            </a:r>
            <a:endParaRPr lang="en-US" sz="1400" b="1" baseline="30000" dirty="0" smtClean="0">
              <a:solidFill>
                <a:srgbClr val="F79646">
                  <a:lumMod val="75000"/>
                </a:srgbClr>
              </a:solidFill>
              <a:latin typeface="Bahnschrift Condensed" pitchFamily="34" charset="0"/>
            </a:endParaRPr>
          </a:p>
          <a:p>
            <a:pPr marL="108000"/>
            <a:r>
              <a:rPr lang="en-US" sz="1400" b="1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Bahnschrift Condensed" pitchFamily="34" charset="0"/>
              </a:rPr>
              <a:t>                                 L</a:t>
            </a:r>
            <a:r>
              <a:rPr lang="ru-RU" sz="1400" b="1" dirty="0" smtClean="0">
                <a:solidFill>
                  <a:schemeClr val="tx1"/>
                </a:solidFill>
                <a:latin typeface="Bahnschrift Condensed" pitchFamily="34" charset="0"/>
              </a:rPr>
              <a:t> проезжей части </a:t>
            </a:r>
            <a:r>
              <a:rPr lang="ru-RU" sz="14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– 0,67 км </a:t>
            </a:r>
            <a:endParaRPr lang="en-US" sz="14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r>
              <a:rPr lang="en-US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</a:t>
            </a:r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08000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</a:t>
            </a:r>
          </a:p>
          <a:p>
            <a:pPr marL="108000"/>
            <a:r>
              <a:rPr lang="ru-RU" sz="14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</a:t>
            </a:r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412501" y="1558630"/>
            <a:ext cx="3021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42,5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62729" y="2968453"/>
            <a:ext cx="8381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19,2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62729" y="3523452"/>
            <a:ext cx="8381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16</a:t>
            </a:r>
            <a:r>
              <a:rPr lang="en-US" sz="2200" b="1" dirty="0" smtClean="0">
                <a:solidFill>
                  <a:srgbClr val="4482E6"/>
                </a:solidFill>
                <a:latin typeface="Bahnschrift Condensed" pitchFamily="34" charset="0"/>
              </a:rPr>
              <a:t>7,</a:t>
            </a:r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0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775" y="1274604"/>
            <a:ext cx="491673" cy="4916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498" y="4277751"/>
            <a:ext cx="568156" cy="473464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5A9898F7-7832-7143-AC98-A2F3B64080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729" y="1261904"/>
            <a:ext cx="462211" cy="462211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895650" y="4330472"/>
            <a:ext cx="2929878" cy="2582346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Обустройство автомобильных дорого общего пользования</a:t>
            </a:r>
          </a:p>
          <a:p>
            <a:pPr marL="361950" algn="ctr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карточный (ямочный) ремонт</a:t>
            </a: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нанесение дорожной разметки</a:t>
            </a:r>
          </a:p>
          <a:p>
            <a:pPr marL="361950" algn="just"/>
            <a:r>
              <a:rPr lang="en-US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поставка дорожных знаков</a:t>
            </a: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ремонт остановочных павильонов</a:t>
            </a:r>
          </a:p>
          <a:p>
            <a:pPr marL="361950" algn="just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регулировка высотного</a:t>
            </a: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положения крышек колодцев</a:t>
            </a:r>
          </a:p>
          <a:p>
            <a:pPr marL="361950" algn="ctr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17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58" y="4208671"/>
            <a:ext cx="529290" cy="61162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2671" y="5452497"/>
            <a:ext cx="201069" cy="201069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3180" y="5749036"/>
            <a:ext cx="201069" cy="20106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3180" y="6009101"/>
            <a:ext cx="201069" cy="201069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4897" y="2195309"/>
            <a:ext cx="201069" cy="20106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4897" y="2585489"/>
            <a:ext cx="201069" cy="20106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381825" y="4820296"/>
            <a:ext cx="24437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6,7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2130" y="1867064"/>
            <a:ext cx="480234" cy="42878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28" y="6227732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49" y="6480770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656" y="5120379"/>
            <a:ext cx="2952328" cy="17204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328" y="5137730"/>
            <a:ext cx="2808312" cy="168572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579" y="2090610"/>
            <a:ext cx="3204357" cy="197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60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00046" y="720130"/>
            <a:ext cx="10837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5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6822" y="1296194"/>
            <a:ext cx="2952329" cy="585819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</a:t>
            </a:r>
            <a:r>
              <a:rPr lang="en-US" sz="3500" dirty="0" smtClean="0">
                <a:solidFill>
                  <a:schemeClr val="bg1"/>
                </a:solidFill>
                <a:latin typeface="Bahnschrift Condensed" pitchFamily="34" charset="0"/>
              </a:rPr>
              <a:t>410,7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14841" y="2056471"/>
            <a:ext cx="2974311" cy="233606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indent="8572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Инвестиционные проекты</a:t>
            </a: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0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«Реконструкция котельных в нп ж/д ст Печенга, нп Спутник, пгт Печенга»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(Концессия)</a:t>
            </a: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Новое </a:t>
            </a:r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кладбище МОГП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Никель</a:t>
            </a:r>
          </a:p>
          <a:p>
            <a:pPr marL="361950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(3 этап)</a:t>
            </a: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975" lvl="0">
              <a:tabLst>
                <a:tab pos="180975" algn="l"/>
              </a:tabLst>
            </a:pPr>
            <a:endParaRPr lang="ru-RU" sz="2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20480" y="2347601"/>
            <a:ext cx="2444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123,9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7489552" y="1368202"/>
            <a:ext cx="4069347" cy="1171252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Ответственное отношение к животным</a:t>
            </a:r>
          </a:p>
          <a:p>
            <a:pPr marL="36195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отловлено животных без владельцев 67 единиц</a:t>
            </a:r>
          </a:p>
          <a:p>
            <a:pPr marL="36195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</a:t>
            </a:r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60" y="1296194"/>
            <a:ext cx="611730" cy="611730"/>
          </a:xfrm>
          <a:prstGeom prst="rect">
            <a:avLst/>
          </a:prstGeom>
        </p:spPr>
      </p:pic>
      <p:sp>
        <p:nvSpPr>
          <p:cNvPr id="70" name="Прямоугольник 69"/>
          <p:cNvSpPr/>
          <p:nvPr/>
        </p:nvSpPr>
        <p:spPr>
          <a:xfrm>
            <a:off x="900046" y="4542138"/>
            <a:ext cx="2989106" cy="218075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Охрана окружающей среды</a:t>
            </a:r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контейнерных площадок, оборудование их основания</a:t>
            </a:r>
          </a:p>
          <a:p>
            <a:pPr marL="361950" lvl="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lvl="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г Заполярный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(1 шт)</a:t>
            </a:r>
          </a:p>
          <a:p>
            <a:pPr marL="361950" lvl="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пгт Никель 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(</a:t>
            </a:r>
            <a:r>
              <a:rPr lang="ru-RU" sz="1600" b="1" dirty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9</a:t>
            </a:r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</a:t>
            </a:r>
            <a:r>
              <a:rPr lang="ru-RU" sz="1600" b="1" dirty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шт)</a:t>
            </a:r>
          </a:p>
          <a:p>
            <a:pPr marL="361950" algn="just"/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 algn="just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237129" y="4754535"/>
            <a:ext cx="23721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9,6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089828" y="1296194"/>
            <a:ext cx="3174670" cy="538666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85725" algn="ctr">
              <a:tabLst>
                <a:tab pos="85725" algn="l"/>
              </a:tabLst>
            </a:pPr>
            <a:r>
              <a:rPr lang="ru-RU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бесперебойного прохождения отопительного сезона</a:t>
            </a:r>
          </a:p>
          <a:p>
            <a:pPr marL="36195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endParaRPr lang="ru-RU" sz="10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endParaRPr lang="ru-RU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Ремонт 3 зоны теплоснабжения и ГВС наружной водопроводной сети пгт.  Никель</a:t>
            </a:r>
          </a:p>
          <a:p>
            <a:pPr marL="360000" lvl="0" algn="just"/>
            <a:endParaRPr lang="ru-RU" sz="1600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dirty="0" smtClean="0">
                <a:solidFill>
                  <a:schemeClr val="tx1"/>
                </a:solidFill>
                <a:latin typeface="Bahnschrift Condensed" pitchFamily="34" charset="0"/>
              </a:rPr>
              <a:t>Ремонт наружной водопроводной сети нп. Раякоски</a:t>
            </a:r>
            <a:endParaRPr lang="ru-RU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0FB3D8E8-9501-F944-88F5-024A2B6A9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170" y="1942327"/>
            <a:ext cx="524483" cy="54321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411" y="3095016"/>
            <a:ext cx="201069" cy="201069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412" y="5410503"/>
            <a:ext cx="201069" cy="20106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8302122" y="1629159"/>
            <a:ext cx="2444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1,9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90" name="Рисунок 8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53" y="4407663"/>
            <a:ext cx="580854" cy="538610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4681240" y="1948594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38,5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93" name="Рисунок 9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3068" y="2831841"/>
            <a:ext cx="201069" cy="201069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7489552" y="2639988"/>
            <a:ext cx="4069347" cy="408290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Приобретение коммунальной техники</a:t>
            </a:r>
          </a:p>
          <a:p>
            <a:pPr marL="361950" algn="ctr"/>
            <a:r>
              <a:rPr lang="ru-RU" sz="800" b="1" dirty="0" smtClean="0">
                <a:solidFill>
                  <a:schemeClr val="tx1"/>
                </a:solidFill>
                <a:latin typeface="Bahnschrift Condensed" pitchFamily="34" charset="0"/>
              </a:rPr>
              <a:t>=</a:t>
            </a:r>
          </a:p>
          <a:p>
            <a:pPr marL="361950" algn="ctr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lvl="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Самосвал МАЗ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987021" y="2996003"/>
            <a:ext cx="22043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7,6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8823" y="2240982"/>
            <a:ext cx="201069" cy="201069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8822" y="3495632"/>
            <a:ext cx="201069" cy="2010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36" y="1216236"/>
            <a:ext cx="438150" cy="4953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498" y="2630463"/>
            <a:ext cx="628650" cy="46455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218" y="1219634"/>
            <a:ext cx="648770" cy="51901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868" y="3794390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217" y="3911487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23" y="4499578"/>
            <a:ext cx="2838489" cy="19811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069" y="4248522"/>
            <a:ext cx="3763255" cy="237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47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00046" y="720130"/>
            <a:ext cx="10837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5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6899" y="532864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Налог на доходы физических лиц</a:t>
            </a:r>
          </a:p>
          <a:p>
            <a:pPr algn="ctr"/>
            <a:r>
              <a:rPr lang="ru-RU" sz="1400" b="1" dirty="0" smtClean="0">
                <a:solidFill>
                  <a:srgbClr val="FFFFFF"/>
                </a:solidFill>
                <a:latin typeface="Arial Narrow" pitchFamily="34" charset="0"/>
              </a:rPr>
              <a:t>68,6%</a:t>
            </a:r>
            <a:endParaRPr lang="ru-RU" sz="1400" b="1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02089" y="1330306"/>
            <a:ext cx="3032230" cy="263018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indent="8572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Проект «Работа рядом»  </a:t>
            </a:r>
          </a:p>
          <a:p>
            <a:pPr marL="361950" indent="85725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indent="85725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0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endParaRPr lang="ru-RU" sz="1600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Трудоустройство 950 человек</a:t>
            </a:r>
            <a:endParaRPr lang="ru-RU" sz="1600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4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180975" lvl="0">
              <a:tabLst>
                <a:tab pos="180975" algn="l"/>
              </a:tabLst>
            </a:pPr>
            <a:endParaRPr lang="ru-RU" sz="2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53830" y="1621836"/>
            <a:ext cx="2551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14,2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702088" y="4141268"/>
            <a:ext cx="2989106" cy="269954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Ремонт лестничных спусков</a:t>
            </a:r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</a:t>
            </a:r>
          </a:p>
          <a:p>
            <a:pPr marL="360000" lvl="0" algn="just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г  Заполярный,  ул. Мира, 8</a:t>
            </a:r>
          </a:p>
          <a:p>
            <a:pPr marL="360000" lvl="0" algn="just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ул. Бабикова, 19</a:t>
            </a: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074952" y="4358539"/>
            <a:ext cx="23721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0,7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805725" y="1336229"/>
            <a:ext cx="7788283" cy="2624260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Благоустройство детских игровых, спортивных площадок (устройство основания)</a:t>
            </a:r>
          </a:p>
          <a:p>
            <a:pPr marL="361950"/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пгт Никель, ул. Спортивная, 1а         г Заполярный, ул. Юбилейная, 6          нп  Луостари, ул Нижняя, 10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856" y="2314613"/>
            <a:ext cx="201069" cy="201069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="" xmlns:a16="http://schemas.microsoft.com/office/drawing/2014/main" id="{F124DFA3-69CE-7F4B-B972-ECF4C6CD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1654" y="4599922"/>
            <a:ext cx="454695" cy="4546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2" name="TextBox 91"/>
          <p:cNvSpPr txBox="1"/>
          <p:nvPr/>
        </p:nvSpPr>
        <p:spPr>
          <a:xfrm>
            <a:off x="6769472" y="1633570"/>
            <a:ext cx="211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12,8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93" name="Рисунок 92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144" y="2117823"/>
            <a:ext cx="201069" cy="201069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6969498" y="4141268"/>
            <a:ext cx="4624510" cy="2688409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b="1" dirty="0" smtClean="0">
                <a:solidFill>
                  <a:schemeClr val="tx1"/>
                </a:solidFill>
                <a:latin typeface="Bahnschrift Condensed" pitchFamily="34" charset="0"/>
              </a:rPr>
              <a:t>Ремонт пешеходных зон, тротуаров</a:t>
            </a:r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 smtClean="0">
              <a:solidFill>
                <a:schemeClr val="tx1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302328" y="4358539"/>
            <a:ext cx="22043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20,2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777596" y="4130137"/>
            <a:ext cx="3085463" cy="269954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8097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Устройство (ремонт) освещения, </a:t>
            </a:r>
            <a:endParaRPr lang="ru-RU" sz="15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0000" lvl="0" algn="just"/>
            <a:r>
              <a:rPr lang="ru-RU" sz="10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62715" y="4366233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5,0</a:t>
            </a:r>
            <a:r>
              <a:rPr lang="ru-RU" sz="30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 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F124DFA3-69CE-7F4B-B972-ECF4C6CD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596" y="1230076"/>
            <a:ext cx="458553" cy="458553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6309FDBA-0D53-C441-9535-E6CA08B236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201" y="1253433"/>
            <a:ext cx="407045" cy="4191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9" name="Рисунок 48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015" y="4019253"/>
            <a:ext cx="469785" cy="4697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8" name="Рисунок 47">
            <a:extLst>
              <a:ext uri="{FF2B5EF4-FFF2-40B4-BE49-F238E27FC236}">
                <a16:creationId xmlns="" xmlns:a16="http://schemas.microsoft.com/office/drawing/2014/main" id="{5CDA2C7E-BEAA-C546-A8C4-1667A8E679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4318" y="4069996"/>
            <a:ext cx="368300" cy="3683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4E626B38-DEC4-F04E-A753-D788CC5792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138" y="4032395"/>
            <a:ext cx="389086" cy="389086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80" y="5018301"/>
            <a:ext cx="201612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5736" y="2469562"/>
            <a:ext cx="2340868" cy="13571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667" y="4958703"/>
            <a:ext cx="2751805" cy="17143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08" y="2469562"/>
            <a:ext cx="2638384" cy="13571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907" y="4953964"/>
            <a:ext cx="4322697" cy="171913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31" y="5462769"/>
            <a:ext cx="2601722" cy="12103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05" y="2648359"/>
            <a:ext cx="2723108" cy="117838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468" y="2469562"/>
            <a:ext cx="2504487" cy="135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4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65016" y="79213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КОМФОРТНАЯ СРЕДА ПРОЖИВАНИЯ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 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68872" y="2653884"/>
            <a:ext cx="1031022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900" dirty="0" smtClean="0">
                <a:solidFill>
                  <a:srgbClr val="0070C0"/>
                </a:solidFill>
                <a:latin typeface="Bahnschrift Condensed" pitchFamily="34" charset="0"/>
              </a:rPr>
              <a:t>24,8</a:t>
            </a:r>
          </a:p>
          <a:p>
            <a:pPr algn="ctr"/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4A964AC8-80D9-6D4D-B5F9-BB612B830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812" y="1417540"/>
            <a:ext cx="496551" cy="496551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890874" y="1417540"/>
            <a:ext cx="4366430" cy="527925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lvl="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Благоустройство общественной территории в </a:t>
            </a:r>
          </a:p>
          <a:p>
            <a:pPr marL="361950" lvl="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нп. Спутник</a:t>
            </a:r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  <a:endParaRPr lang="ru-RU" b="1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473328" y="4579837"/>
            <a:ext cx="6048672" cy="2116957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42925" lvl="0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Благоустройство дворовых территорий</a:t>
            </a:r>
          </a:p>
          <a:p>
            <a:pPr marL="809625" lvl="0" algn="just"/>
            <a:endParaRPr lang="ru-RU" sz="24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г. Заполярный,  Бабикова 11, 19</a:t>
            </a:r>
          </a:p>
          <a:p>
            <a:pPr marL="809625" lvl="0" algn="just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09625" lvl="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809625" lvl="0" algn="ctr"/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DBEBBFFF-1450-6647-8AE8-F2AFA946B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495" y="1273655"/>
            <a:ext cx="604868" cy="6404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F124DFA3-69CE-7F4B-B972-ECF4C6CD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1242" y="4540770"/>
            <a:ext cx="588150" cy="58815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3" name="TextBox 32"/>
          <p:cNvSpPr txBox="1"/>
          <p:nvPr/>
        </p:nvSpPr>
        <p:spPr>
          <a:xfrm>
            <a:off x="2143610" y="2225094"/>
            <a:ext cx="2249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 </a:t>
            </a:r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13,8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51703" y="4881814"/>
            <a:ext cx="2098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15,2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473328" y="1417540"/>
            <a:ext cx="6048672" cy="3003723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42925" lvl="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Ямочный ремонт,  ремонт проездов к дворовым территориям, устройство наружного освещения</a:t>
            </a: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09625" lvl="0" algn="just"/>
            <a:endParaRPr lang="ru-RU" sz="1400" b="1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>
              <a:buFont typeface="Arial" panose="020B0604020202020204" pitchFamily="34" charset="0"/>
              <a:buChar char="•"/>
            </a:pPr>
            <a:endParaRPr lang="ru-RU" sz="1400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/>
            <a:r>
              <a:rPr lang="ru-RU" sz="1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пгт. Никель:</a:t>
            </a:r>
          </a:p>
          <a:p>
            <a:pPr marL="85725" lvl="0" algn="just"/>
            <a:r>
              <a:rPr lang="ru-RU" sz="1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пр-т Гвардейский, 25, </a:t>
            </a:r>
          </a:p>
          <a:p>
            <a:pPr marL="85725" lvl="0" algn="just"/>
            <a:r>
              <a:rPr lang="ru-RU" sz="1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ул. Бредова,15, 17, </a:t>
            </a:r>
          </a:p>
          <a:p>
            <a:pPr marL="85725" lvl="0" algn="just"/>
            <a:r>
              <a:rPr lang="ru-RU" sz="1400" dirty="0" smtClean="0">
                <a:solidFill>
                  <a:schemeClr val="tx1"/>
                </a:solidFill>
                <a:latin typeface="Bahnschrift Condensed" panose="020B0502040204020203" pitchFamily="34" charset="0"/>
              </a:rPr>
              <a:t>ул. Печенгская 16, 18/9</a:t>
            </a:r>
          </a:p>
          <a:p>
            <a:pPr marL="85725" lvl="0" algn="just"/>
            <a:endParaRPr lang="ru-RU" sz="1400" dirty="0" smtClean="0">
              <a:solidFill>
                <a:schemeClr val="tx1"/>
              </a:solidFill>
              <a:latin typeface="Bahnschrift Condensed" panose="020B0502040204020203" pitchFamily="34" charset="0"/>
            </a:endParaRPr>
          </a:p>
          <a:p>
            <a:pPr marL="85725" lvl="0" algn="just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г. Заполярный, ул. Мира, 13</a:t>
            </a:r>
          </a:p>
          <a:p>
            <a:pPr marL="809625" lvl="0" algn="just"/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Condensed" pitchFamily="34" charset="0"/>
            </a:endParaRPr>
          </a:p>
          <a:p>
            <a:pPr marL="809625" lvl="0" algn="just"/>
            <a:endParaRPr lang="ru-RU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</a:p>
          <a:p>
            <a:pPr marL="809625" lvl="0" algn="ctr"/>
            <a:endParaRPr lang="ru-RU" b="1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35393" y="1932707"/>
            <a:ext cx="2098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24,8</a:t>
            </a:r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CB1F856B-CDE4-B843-9D8C-41D467013A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2259" y="1385800"/>
            <a:ext cx="528291" cy="52829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38" y="2849054"/>
            <a:ext cx="2965422" cy="1953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383" y="4421263"/>
            <a:ext cx="3228905" cy="21315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774" y="2498432"/>
            <a:ext cx="1981373" cy="18296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847" y="2498431"/>
            <a:ext cx="2098375" cy="182965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078" y="4921633"/>
            <a:ext cx="3337069" cy="163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2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724160" y="772270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ОБЕСПЕЧЕНИЕ СОЦИАЛЬНОЙ СТАБИЛЬНОСТИ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44462" y="1378066"/>
            <a:ext cx="3257377" cy="682220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/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        </a:t>
            </a:r>
            <a:r>
              <a:rPr lang="ru-RU" sz="3500" dirty="0" smtClean="0">
                <a:solidFill>
                  <a:schemeClr val="bg1"/>
                </a:solidFill>
                <a:latin typeface="Bahnschrift Condensed" pitchFamily="34" charset="0"/>
              </a:rPr>
              <a:t>88,4 </a:t>
            </a:r>
            <a:r>
              <a:rPr lang="ru-RU" sz="1600" dirty="0" smtClean="0">
                <a:solidFill>
                  <a:schemeClr val="bg1"/>
                </a:solidFill>
                <a:latin typeface="Bahnschrift Condensed" pitchFamily="34" charset="0"/>
              </a:rPr>
              <a:t>млн рублей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936823" y="2327549"/>
            <a:ext cx="3265016" cy="2353021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indent="8572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Поддержка семей с детьми</a:t>
            </a:r>
          </a:p>
          <a:p>
            <a:pPr marL="361950"/>
            <a:endParaRPr lang="ru-RU" sz="17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2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216000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       </a:t>
            </a:r>
            <a:endParaRPr lang="ru-RU" sz="8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О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существление постинтернатного патроната несовершеннолетних</a:t>
            </a:r>
          </a:p>
          <a:p>
            <a:pPr marL="809625" lvl="0"/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(7 человек)</a:t>
            </a: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8268530" y="1497014"/>
            <a:ext cx="3333982" cy="5055765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ctr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Поддержка граждан по оплате ЖКУ, жилых помещений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Предоставление ЕЖКВ на оплату жилого помещения и коммунальных услуг </a:t>
            </a:r>
            <a:endParaRPr lang="ru-RU" sz="3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3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                        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363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человека</a:t>
            </a:r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Компенсация педагогическим работникам расходов на оплату жилых помещений</a:t>
            </a:r>
          </a:p>
          <a:p>
            <a:pPr marL="361950"/>
            <a:r>
              <a:rPr lang="ru-RU" sz="3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                                      </a:t>
            </a:r>
            <a:r>
              <a:rPr lang="ru-RU" b="1" dirty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2</a:t>
            </a:r>
            <a:r>
              <a:rPr lang="ru-RU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педагога</a:t>
            </a:r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610550" y="2531774"/>
            <a:ext cx="1873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0,2</a:t>
            </a:r>
            <a:r>
              <a:rPr lang="ru-RU" sz="27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млн рублей</a:t>
            </a:r>
            <a:endParaRPr lang="ru-RU" sz="1600" u="sng" dirty="0" smtClean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831099" y="2183411"/>
            <a:ext cx="22088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23,3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65554" y="3320796"/>
            <a:ext cx="766557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0,2</a:t>
            </a:r>
          </a:p>
          <a:p>
            <a:r>
              <a:rPr lang="ru-RU" sz="1200" dirty="0">
                <a:latin typeface="Bahnschrift Condensed" pitchFamily="34" charset="0"/>
              </a:rPr>
              <a:t>м</a:t>
            </a:r>
            <a:r>
              <a:rPr lang="ru-RU" sz="1200" dirty="0" smtClean="0">
                <a:latin typeface="Bahnschrift Condensed" pitchFamily="34" charset="0"/>
              </a:rPr>
              <a:t>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1" y="1436657"/>
            <a:ext cx="557505" cy="5650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66" y="2142825"/>
            <a:ext cx="797037" cy="6813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472" y="1386826"/>
            <a:ext cx="544784" cy="544784"/>
          </a:xfrm>
          <a:prstGeom prst="rect">
            <a:avLst/>
          </a:prstGeom>
        </p:spPr>
      </p:pic>
      <p:sp>
        <p:nvSpPr>
          <p:cNvPr id="51" name="Прямоугольник 50"/>
          <p:cNvSpPr/>
          <p:nvPr/>
        </p:nvSpPr>
        <p:spPr>
          <a:xfrm>
            <a:off x="4537224" y="1524411"/>
            <a:ext cx="3528392" cy="5028368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447675" lvl="0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Социальная поддержка детей-сирот, детей, оставшихся без попечения родителей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r>
              <a:rPr lang="ru-RU" dirty="0" smtClean="0">
                <a:solidFill>
                  <a:prstClr val="black"/>
                </a:solidFill>
                <a:latin typeface="Bahnschrift Condensed" pitchFamily="34" charset="0"/>
              </a:rPr>
              <a:t>С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одержание ребенка в семье опекуна</a:t>
            </a:r>
            <a:endParaRPr lang="ru-RU" sz="8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ctr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20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приемных семей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,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53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детей</a:t>
            </a:r>
          </a:p>
          <a:p>
            <a:pPr marL="447675" lvl="0" algn="ctr"/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         38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семей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о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пекунов,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47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ребенка</a:t>
            </a:r>
          </a:p>
          <a:p>
            <a:pPr marL="447675" lvl="0" algn="ctr"/>
            <a:endParaRPr lang="ru-RU" sz="16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Предоставление жилого помещения</a:t>
            </a:r>
          </a:p>
          <a:p>
            <a:pPr marL="447675" lvl="0" algn="just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однокомнатная квартира</a:t>
            </a:r>
          </a:p>
          <a:p>
            <a:pPr marL="447675" lvl="0" algn="just"/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 Предоставление ЕЖКВ на оплату</a:t>
            </a:r>
          </a:p>
          <a:p>
            <a:pPr marL="447675" lvl="0" algn="just"/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  коммунальных услуг </a:t>
            </a:r>
          </a:p>
          <a:p>
            <a:pPr marL="447675" lvl="0" algn="just"/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23 </a:t>
            </a:r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детей-сирот</a:t>
            </a:r>
          </a:p>
          <a:p>
            <a:pPr marL="447675" lvl="0" algn="just"/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lvl="0" algn="just"/>
            <a:r>
              <a:rPr lang="ru-RU" sz="1600" b="1" dirty="0" smtClean="0">
                <a:solidFill>
                  <a:schemeClr val="tx1"/>
                </a:solidFill>
                <a:latin typeface="Bahnschrift Condensed" pitchFamily="34" charset="0"/>
              </a:rPr>
              <a:t>    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Ремонт квартир, собственником</a:t>
            </a:r>
          </a:p>
          <a:p>
            <a:pPr marL="447675" lvl="0" algn="just"/>
            <a:r>
              <a:rPr lang="ru-RU" sz="1600" dirty="0">
                <a:solidFill>
                  <a:schemeClr val="tx1"/>
                </a:solidFill>
                <a:latin typeface="Bahnschrift Conden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ahnschrift Condensed" pitchFamily="34" charset="0"/>
              </a:rPr>
              <a:t>    которых являются дети-сироты</a:t>
            </a:r>
          </a:p>
          <a:p>
            <a:pPr marL="447675" lvl="0" algn="just"/>
            <a:r>
              <a:rPr lang="ru-RU" sz="1600" b="1" dirty="0" smtClean="0">
                <a:solidFill>
                  <a:srgbClr val="F79646">
                    <a:lumMod val="75000"/>
                  </a:srgbClr>
                </a:solidFill>
                <a:latin typeface="Bahnschrift Condensed" pitchFamily="34" charset="0"/>
              </a:rPr>
              <a:t>                     2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квартиры</a:t>
            </a:r>
          </a:p>
          <a:p>
            <a:pPr marL="447675" lvl="0" algn="just"/>
            <a:endParaRPr lang="ru-RU" sz="1600" b="1" dirty="0">
              <a:solidFill>
                <a:schemeClr val="tx1"/>
              </a:solidFill>
              <a:latin typeface="Bahnschrift Condensed" pitchFamily="34" charset="0"/>
            </a:endParaRPr>
          </a:p>
          <a:p>
            <a:pPr marL="447675" algn="ctr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</a:p>
          <a:p>
            <a:pPr marL="4476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endParaRPr lang="ru-RU" sz="15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447675"/>
            <a:r>
              <a:rPr lang="ru-RU" sz="1500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                              </a:t>
            </a:r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0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809625" lvl="0"/>
            <a:endParaRPr lang="ru-RU" sz="10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9329" y="4215004"/>
            <a:ext cx="201069" cy="20106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215313" y="2321909"/>
            <a:ext cx="22088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54,6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40420" y="2831200"/>
            <a:ext cx="8207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51,6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703" y="3202946"/>
            <a:ext cx="201069" cy="201069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704" y="3427504"/>
            <a:ext cx="201069" cy="201069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704" y="4178835"/>
            <a:ext cx="201069" cy="201069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442975" y="3752267"/>
            <a:ext cx="824488" cy="627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4482E6"/>
                </a:solidFill>
                <a:latin typeface="Bahnschrift Condensed" pitchFamily="34" charset="0"/>
              </a:rPr>
              <a:t>0</a:t>
            </a:r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,8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702" y="5135403"/>
            <a:ext cx="201069" cy="201069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4440420" y="4512020"/>
            <a:ext cx="8207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1,2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20544" y="5544657"/>
            <a:ext cx="8207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4482E6"/>
                </a:solidFill>
                <a:latin typeface="Bahnschrift Condensed" pitchFamily="34" charset="0"/>
              </a:rPr>
              <a:t>1,0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5740" y="6160208"/>
            <a:ext cx="201069" cy="201069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E2CC7CA0-0EB6-0142-B5AA-A7754910F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0420" y="1436657"/>
            <a:ext cx="528852" cy="4949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1" name="Прямоугольник 60"/>
          <p:cNvSpPr/>
          <p:nvPr/>
        </p:nvSpPr>
        <p:spPr>
          <a:xfrm>
            <a:off x="936822" y="4896594"/>
            <a:ext cx="3265017" cy="1656184"/>
          </a:xfrm>
          <a:prstGeom prst="rect">
            <a:avLst/>
          </a:prstGeom>
          <a:solidFill>
            <a:schemeClr val="bg1"/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1950" algn="just"/>
            <a:r>
              <a:rPr lang="ru-RU" b="1" dirty="0" smtClean="0">
                <a:solidFill>
                  <a:prstClr val="black"/>
                </a:solidFill>
                <a:latin typeface="Bahnschrift Condensed" pitchFamily="34" charset="0"/>
              </a:rPr>
              <a:t>Социальная интеграция инвалидов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ctr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16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 algn="just"/>
            <a:endParaRPr lang="ru-RU" sz="300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400" dirty="0" smtClean="0">
                <a:solidFill>
                  <a:prstClr val="black"/>
                </a:solidFill>
                <a:latin typeface="Bahnschrift Condensed" pitchFamily="34" charset="0"/>
              </a:rPr>
              <a:t>Обеспечение доступности в МКД (нестационарные средства)</a:t>
            </a:r>
            <a:endParaRPr lang="ru-RU" sz="14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800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</a:p>
          <a:p>
            <a:pPr marL="361950"/>
            <a:r>
              <a:rPr lang="ru-RU" sz="800" b="1" dirty="0" smtClean="0">
                <a:solidFill>
                  <a:prstClr val="black"/>
                </a:solidFill>
                <a:latin typeface="Bahnschrift Condensed" pitchFamily="34" charset="0"/>
              </a:rPr>
              <a:t> 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1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комплект технических средств</a:t>
            </a:r>
          </a:p>
          <a:p>
            <a:pPr marL="361950"/>
            <a:r>
              <a:rPr lang="ru-RU" sz="1600" b="1" dirty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Bahnschrift Condensed" pitchFamily="34" charset="0"/>
              </a:rPr>
              <a:t>                          </a:t>
            </a:r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 smtClean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800" b="1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  <a:p>
            <a:pPr marL="361950"/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 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4E626B38-DEC4-F04E-A753-D788CC5792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816" y="4805332"/>
            <a:ext cx="462924" cy="46292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3" name="TextBox 62"/>
          <p:cNvSpPr txBox="1"/>
          <p:nvPr/>
        </p:nvSpPr>
        <p:spPr>
          <a:xfrm>
            <a:off x="1718536" y="5123854"/>
            <a:ext cx="1873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0,2</a:t>
            </a:r>
            <a:r>
              <a:rPr lang="ru-RU" sz="2700" u="sng" dirty="0" smtClean="0">
                <a:solidFill>
                  <a:srgbClr val="0070C0"/>
                </a:solidFill>
                <a:latin typeface="Bahnschrift Condensed" pitchFamily="34" charset="0"/>
              </a:rPr>
              <a:t> </a:t>
            </a:r>
            <a:r>
              <a:rPr lang="ru-RU" sz="1600" u="sng" dirty="0">
                <a:solidFill>
                  <a:prstClr val="black"/>
                </a:solidFill>
                <a:latin typeface="Bahnschrift Condensed" pitchFamily="34" charset="0"/>
              </a:rPr>
              <a:t>млн рублей</a:t>
            </a:r>
            <a:endParaRPr lang="ru-RU" sz="1600" u="sng" dirty="0" smtClean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327" y="6234986"/>
            <a:ext cx="201069" cy="2010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9329" y="3128644"/>
            <a:ext cx="201069" cy="201069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561" y="4310951"/>
            <a:ext cx="201069" cy="201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3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3008" y="720130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ОСНОВНЫЕ ПАРАМЕТРЫ БЮДЖЕТА ОКРУГА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20800" y="1250085"/>
            <a:ext cx="2624746" cy="841553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400" dirty="0" smtClean="0">
                <a:solidFill>
                  <a:schemeClr val="bg1"/>
                </a:solidFill>
                <a:latin typeface="Bahnschrift Condensed" pitchFamily="34" charset="0"/>
              </a:rPr>
              <a:t>УТОЧНЕННЫЙ ПЛАН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3345545" y="1210423"/>
            <a:ext cx="2448272" cy="88121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800" dirty="0" smtClean="0">
                <a:solidFill>
                  <a:srgbClr val="FFFFFF"/>
                </a:solidFill>
                <a:latin typeface="Bahnschrift Condensed" pitchFamily="34" charset="0"/>
              </a:rPr>
              <a:t>ИСПОЛНЕНО </a:t>
            </a:r>
            <a:r>
              <a:rPr lang="ru-RU" sz="28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</a:p>
          <a:p>
            <a:pPr algn="ctr"/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4AF8B93-A40B-A646-B4A9-983E99F3E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74" y="3469209"/>
            <a:ext cx="355600" cy="3175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793817" y="1243838"/>
            <a:ext cx="5872199" cy="390485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sz="2000" dirty="0" smtClean="0">
                <a:solidFill>
                  <a:schemeClr val="bg1"/>
                </a:solidFill>
                <a:latin typeface="Bahnschrift Condensed" pitchFamily="34" charset="0"/>
              </a:rPr>
              <a:t>МУНИЦИПАЛЬНЫЙ ДОЛГ ПЕЧЕНГСКОГО МУНИЦИПАЛЬНОГО ОКРУГА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AFF71CEA-3B75-474E-9B1C-413E2FA31DA8}"/>
              </a:ext>
            </a:extLst>
          </p:cNvPr>
          <p:cNvSpPr/>
          <p:nvPr/>
        </p:nvSpPr>
        <p:spPr>
          <a:xfrm>
            <a:off x="5833368" y="1667738"/>
            <a:ext cx="2736304" cy="4239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НА 01.01.2024</a:t>
            </a:r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569672" y="1657445"/>
            <a:ext cx="3096344" cy="4238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ru-RU" sz="2000" dirty="0" smtClean="0">
                <a:solidFill>
                  <a:srgbClr val="FFFFFF"/>
                </a:solidFill>
                <a:latin typeface="Bahnschrift Light Condensed" panose="020B0502040204020203" pitchFamily="34" charset="0"/>
              </a:rPr>
              <a:t>НА 01.01.2025 </a:t>
            </a:r>
            <a:endParaRPr lang="ru-RU" sz="2000" dirty="0">
              <a:solidFill>
                <a:srgbClr val="FFFFFF"/>
              </a:solidFill>
              <a:latin typeface="Bahnschrift Light Condensed" panose="020B05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0800" y="2304520"/>
            <a:ext cx="508209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ДОХОДЫ   </a:t>
            </a:r>
            <a:r>
              <a:rPr lang="ru-RU" sz="2400" dirty="0" smtClean="0">
                <a:latin typeface="Bahnschrift Condensed" pitchFamily="34" charset="0"/>
              </a:rPr>
              <a:t>3 804,1 </a:t>
            </a:r>
            <a:r>
              <a:rPr lang="ru-RU" sz="1600" dirty="0" smtClean="0">
                <a:latin typeface="Bahnschrift Condensed" pitchFamily="34" charset="0"/>
              </a:rPr>
              <a:t>млн рублей  </a:t>
            </a:r>
            <a:r>
              <a:rPr lang="en-US" sz="1600" dirty="0" smtClean="0">
                <a:latin typeface="Bahnschrift Condensed" pitchFamily="34" charset="0"/>
              </a:rPr>
              <a:t>  </a:t>
            </a:r>
            <a:r>
              <a:rPr lang="ru-RU" sz="2400" dirty="0" smtClean="0">
                <a:latin typeface="Bahnschrift Condensed" pitchFamily="34" charset="0"/>
              </a:rPr>
              <a:t>3 840,3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</a:p>
          <a:p>
            <a:endParaRPr lang="ru-RU" sz="2000" b="1" dirty="0" smtClean="0">
              <a:solidFill>
                <a:srgbClr val="4482E6"/>
              </a:solidFill>
              <a:latin typeface="Bahnschrift Condensed" pitchFamily="34" charset="0"/>
            </a:endParaRPr>
          </a:p>
          <a:p>
            <a:r>
              <a:rPr lang="ru-RU" sz="2000" b="1" dirty="0" smtClean="0">
                <a:solidFill>
                  <a:srgbClr val="4482E6"/>
                </a:solidFill>
                <a:latin typeface="Bahnschrift Condensed" pitchFamily="34" charset="0"/>
              </a:rPr>
              <a:t>РАСХОДЫ  </a:t>
            </a:r>
            <a:r>
              <a:rPr lang="ru-RU" sz="2400" dirty="0" smtClean="0">
                <a:latin typeface="Bahnschrift Condensed" pitchFamily="34" charset="0"/>
              </a:rPr>
              <a:t>3 940,0 </a:t>
            </a:r>
            <a:r>
              <a:rPr lang="ru-RU" sz="1600" dirty="0" smtClean="0">
                <a:latin typeface="Bahnschrift Condensed" pitchFamily="34" charset="0"/>
              </a:rPr>
              <a:t>млн рублей  </a:t>
            </a:r>
            <a:r>
              <a:rPr lang="en-US" sz="1600" dirty="0" smtClean="0">
                <a:latin typeface="Bahnschrift Condensed" pitchFamily="34" charset="0"/>
              </a:rPr>
              <a:t>  </a:t>
            </a:r>
            <a:r>
              <a:rPr lang="ru-RU" sz="2400" dirty="0" smtClean="0">
                <a:latin typeface="Bahnschrift Condensed" pitchFamily="34" charset="0"/>
              </a:rPr>
              <a:t>3 747,3 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</a:p>
          <a:p>
            <a:r>
              <a:rPr lang="ru-RU" dirty="0">
                <a:latin typeface="Bahnschrift Condensed" pitchFamily="34" charset="0"/>
              </a:rPr>
              <a:t> </a:t>
            </a:r>
            <a:r>
              <a:rPr lang="ru-RU" dirty="0" smtClean="0">
                <a:latin typeface="Bahnschrift Condensed" pitchFamily="34" charset="0"/>
              </a:rPr>
              <a:t>                                        </a:t>
            </a:r>
          </a:p>
          <a:p>
            <a:r>
              <a:rPr lang="ru-RU" sz="2000" b="1" dirty="0" smtClean="0">
                <a:latin typeface="Bahnschrift Condensed" pitchFamily="34" charset="0"/>
              </a:rPr>
              <a:t>ДЕФИЦИТ (-) /  </a:t>
            </a:r>
            <a:r>
              <a:rPr lang="ru-RU" sz="2400" dirty="0" smtClean="0">
                <a:latin typeface="Bahnschrift Condensed" pitchFamily="34" charset="0"/>
              </a:rPr>
              <a:t>-113,1</a:t>
            </a:r>
            <a:r>
              <a:rPr lang="ru-RU" sz="1600" dirty="0" smtClean="0">
                <a:latin typeface="Bahnschrift Condensed" pitchFamily="34" charset="0"/>
              </a:rPr>
              <a:t>млн рублей</a:t>
            </a:r>
            <a:r>
              <a:rPr lang="ru-RU" sz="2000" dirty="0" smtClean="0">
                <a:latin typeface="Bahnschrift Condensed" pitchFamily="34" charset="0"/>
              </a:rPr>
              <a:t>   </a:t>
            </a:r>
          </a:p>
          <a:p>
            <a:pPr lvl="0"/>
            <a:r>
              <a:rPr lang="ru-RU" sz="2000" b="1" dirty="0" smtClean="0">
                <a:latin typeface="Bahnschrift Condensed" pitchFamily="34" charset="0"/>
              </a:rPr>
              <a:t>ПРОФИЦИТ (+</a:t>
            </a:r>
            <a:r>
              <a:rPr lang="ru-RU" sz="2000" dirty="0" smtClean="0">
                <a:latin typeface="Bahnschrift Condensed" pitchFamily="34" charset="0"/>
              </a:rPr>
              <a:t>)                               </a:t>
            </a:r>
            <a:r>
              <a:rPr lang="en-US" sz="2000" dirty="0" smtClean="0">
                <a:latin typeface="Bahnschrift Condensed" pitchFamily="34" charset="0"/>
              </a:rPr>
              <a:t> </a:t>
            </a:r>
            <a:r>
              <a:rPr lang="ru-RU" sz="2000" dirty="0" smtClean="0">
                <a:latin typeface="Bahnschrift Condensed" pitchFamily="34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Bahnschrift Condensed" pitchFamily="34" charset="0"/>
              </a:rPr>
              <a:t>+93,0 </a:t>
            </a:r>
            <a:r>
              <a:rPr lang="ru-RU" sz="1600" dirty="0">
                <a:solidFill>
                  <a:prstClr val="black"/>
                </a:solidFill>
                <a:latin typeface="Bahnschrift Condensed" pitchFamily="34" charset="0"/>
              </a:rPr>
              <a:t>млн </a:t>
            </a:r>
            <a:r>
              <a:rPr lang="ru-RU" sz="1600" dirty="0" smtClean="0">
                <a:solidFill>
                  <a:prstClr val="black"/>
                </a:solidFill>
                <a:latin typeface="Bahnschrift Condensed" pitchFamily="34" charset="0"/>
              </a:rPr>
              <a:t>рублей</a:t>
            </a:r>
            <a:endParaRPr lang="ru-RU" sz="1600" dirty="0">
              <a:solidFill>
                <a:prstClr val="black"/>
              </a:solidFill>
              <a:latin typeface="Bahnschrift Condensed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969272" y="2448322"/>
            <a:ext cx="824545" cy="4792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/>
            <a:r>
              <a:rPr lang="ru-RU" sz="2000" dirty="0" smtClean="0">
                <a:solidFill>
                  <a:srgbClr val="FFFFFF"/>
                </a:solidFill>
                <a:latin typeface="Bahnschrift Condensed" pitchFamily="34" charset="0"/>
              </a:rPr>
              <a:t>100,9% </a:t>
            </a:r>
            <a:r>
              <a:rPr lang="ru-RU" sz="2000" b="1" dirty="0" smtClean="0">
                <a:solidFill>
                  <a:srgbClr val="FFFFFF"/>
                </a:solidFill>
                <a:latin typeface="Arial Narrow" pitchFamily="34" charset="0"/>
              </a:rPr>
              <a:t> </a:t>
            </a:r>
            <a:endParaRPr lang="ru-RU" sz="2000" dirty="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005275" y="3055603"/>
            <a:ext cx="788543" cy="413606"/>
          </a:xfrm>
          <a:prstGeom prst="rect">
            <a:avLst/>
          </a:prstGeom>
          <a:solidFill>
            <a:srgbClr val="007AD6"/>
          </a:solidFill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6000" algn="ctr"/>
            <a:r>
              <a:rPr lang="ru-RU" dirty="0" smtClean="0">
                <a:solidFill>
                  <a:schemeClr val="bg1"/>
                </a:solidFill>
                <a:latin typeface="Bahnschrift Condensed" pitchFamily="34" charset="0"/>
              </a:rPr>
              <a:t>95,1%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60828" y="2311783"/>
            <a:ext cx="220884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53,95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</a:p>
          <a:p>
            <a:pPr algn="ctr"/>
            <a:endParaRPr lang="ru-RU" sz="1600" u="sng" dirty="0" smtClean="0">
              <a:latin typeface="Bahnschrift Condensed" pitchFamily="34" charset="0"/>
            </a:endParaRPr>
          </a:p>
          <a:p>
            <a:pPr algn="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53,95</a:t>
            </a:r>
            <a:r>
              <a:rPr lang="ru-RU" sz="1600" dirty="0" smtClean="0">
                <a:latin typeface="Bahnschrift Condensed" pitchFamily="34" charset="0"/>
              </a:rPr>
              <a:t> – бюджетные кредиты</a:t>
            </a:r>
            <a:endParaRPr lang="ru-RU" sz="1600" dirty="0">
              <a:latin typeface="Bahnschrift Condensed" pitchFamily="34" charset="0"/>
            </a:endParaRPr>
          </a:p>
          <a:p>
            <a:pPr algn="ctr"/>
            <a:endParaRPr lang="ru-RU" sz="1600" u="sng" dirty="0">
              <a:latin typeface="Bahnschrift Condensed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425582" y="2298406"/>
            <a:ext cx="2208844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4482E6"/>
                </a:solidFill>
                <a:latin typeface="Bahnschrift Condensed" pitchFamily="34" charset="0"/>
              </a:rPr>
              <a:t>43,16</a:t>
            </a:r>
            <a:r>
              <a:rPr lang="ru-RU" sz="3300" u="sng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 </a:t>
            </a:r>
            <a:r>
              <a:rPr lang="ru-RU" sz="1600" u="sng" dirty="0" smtClean="0">
                <a:latin typeface="Bahnschrift Condensed" pitchFamily="34" charset="0"/>
              </a:rPr>
              <a:t>млн рублей</a:t>
            </a:r>
          </a:p>
          <a:p>
            <a:pPr algn="r"/>
            <a:endParaRPr lang="ru-RU" sz="1600" u="sng" dirty="0">
              <a:latin typeface="Bahnschrift Condensed" pitchFamily="34" charset="0"/>
            </a:endParaRPr>
          </a:p>
          <a:p>
            <a:pPr algn="r"/>
            <a:r>
              <a:rPr lang="ru-RU" sz="2400" b="1" dirty="0" smtClean="0">
                <a:solidFill>
                  <a:srgbClr val="4482E6"/>
                </a:solidFill>
                <a:latin typeface="Bahnschrift Condensed" pitchFamily="34" charset="0"/>
              </a:rPr>
              <a:t>43,16</a:t>
            </a:r>
            <a:r>
              <a:rPr lang="ru-RU" sz="2400" dirty="0" smtClean="0">
                <a:latin typeface="Bahnschrift Condensed" pitchFamily="34" charset="0"/>
              </a:rPr>
              <a:t> </a:t>
            </a:r>
            <a:r>
              <a:rPr lang="ru-RU" sz="1600" dirty="0" smtClean="0">
                <a:latin typeface="Bahnschrift Condensed" pitchFamily="34" charset="0"/>
              </a:rPr>
              <a:t>– бюджетные кредиты</a:t>
            </a:r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91154" y="3467980"/>
            <a:ext cx="820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937824" y="3462537"/>
            <a:ext cx="820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Bahnschrift Condensed" pitchFamily="34" charset="0"/>
              </a:rPr>
              <a:t>млн рублей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833368" y="3964903"/>
            <a:ext cx="5801058" cy="57165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vl="0" algn="ctr"/>
            <a:r>
              <a:rPr lang="ru-RU" sz="3200" b="1" dirty="0" smtClean="0">
                <a:solidFill>
                  <a:srgbClr val="4482E6"/>
                </a:solidFill>
                <a:latin typeface="Bahnschrift Condensed" pitchFamily="34" charset="0"/>
              </a:rPr>
              <a:t>3,6 % </a:t>
            </a:r>
            <a:r>
              <a:rPr lang="ru-RU" sz="3200" dirty="0" smtClean="0">
                <a:solidFill>
                  <a:schemeClr val="tx1"/>
                </a:solidFill>
                <a:latin typeface="Bahnschrift Condensed" pitchFamily="34" charset="0"/>
              </a:rPr>
              <a:t>долговая нагрузка </a:t>
            </a:r>
            <a:r>
              <a:rPr lang="ru-RU" sz="15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(-1,1% снижение к 01.01.2024г)</a:t>
            </a:r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</a:t>
            </a:r>
          </a:p>
          <a:p>
            <a:pPr lvl="0"/>
            <a:r>
              <a:rPr lang="ru-RU" sz="1500" dirty="0" smtClean="0">
                <a:solidFill>
                  <a:schemeClr val="tx1"/>
                </a:solidFill>
                <a:latin typeface="Bahnschrift Condensed" pitchFamily="34" charset="0"/>
              </a:rPr>
              <a:t>             </a:t>
            </a:r>
            <a:endParaRPr lang="ru-RU" sz="1500" dirty="0">
              <a:solidFill>
                <a:schemeClr val="tx1"/>
              </a:solidFill>
              <a:latin typeface="Bahnschrift Condensed" pitchFamily="34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AFF71CEA-3B75-474E-9B1C-413E2FA31DA8}"/>
              </a:ext>
            </a:extLst>
          </p:cNvPr>
          <p:cNvSpPr/>
          <p:nvPr/>
        </p:nvSpPr>
        <p:spPr>
          <a:xfrm>
            <a:off x="780423" y="4619203"/>
            <a:ext cx="5022468" cy="2088232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КЛЮЧЕВЫЕ ОРИЕНТИРЫ ПРИ ИСПОЛНЕНИИ БЮДЖЕТА ОКРУГА В 202</a:t>
            </a:r>
            <a:r>
              <a:rPr lang="ru-RU" b="1" dirty="0">
                <a:solidFill>
                  <a:schemeClr val="tx1"/>
                </a:solidFill>
                <a:latin typeface="Bahnschrift Light Condensed" panose="020B0502040204020203" pitchFamily="34" charset="0"/>
              </a:rPr>
              <a:t>4</a:t>
            </a:r>
            <a:r>
              <a:rPr lang="ru-RU" b="1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 ГОДУ</a:t>
            </a: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       ДЕФИЦИТ  </a:t>
            </a:r>
            <a:r>
              <a:rPr lang="en-US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≤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Bahnschrift Light Condensed" panose="020B0502040204020203" pitchFamily="34" charset="0"/>
                <a:cs typeface="Times New Roman"/>
              </a:rPr>
              <a:t>10%</a:t>
            </a:r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</a:rPr>
              <a:t>       МУНИЦИПАЛЬНЫЙ ДОЛГ </a:t>
            </a:r>
            <a:r>
              <a:rPr lang="ru-RU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≤</a:t>
            </a:r>
            <a:r>
              <a:rPr lang="en-US" dirty="0" smtClean="0">
                <a:solidFill>
                  <a:schemeClr val="tx1"/>
                </a:solidFill>
                <a:latin typeface="Bahnschrift Light Condensed" panose="020B0502040204020203" pitchFamily="34" charset="0"/>
                <a:cs typeface="Times New Roman"/>
              </a:rPr>
              <a:t>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Bahnschrift Light Condensed" panose="020B0502040204020203" pitchFamily="34" charset="0"/>
                <a:cs typeface="Times New Roman"/>
              </a:rPr>
              <a:t>27%</a:t>
            </a:r>
            <a:endParaRPr lang="ru-RU" b="1" dirty="0" smtClean="0">
              <a:solidFill>
                <a:schemeClr val="accent6">
                  <a:lumMod val="75000"/>
                </a:schemeClr>
              </a:solidFill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  <a:p>
            <a:endParaRPr lang="ru-RU" dirty="0">
              <a:solidFill>
                <a:schemeClr val="tx1"/>
              </a:solidFill>
              <a:latin typeface="Bahnschrift Light Condensed" panose="020B0502040204020203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79" y="5554852"/>
            <a:ext cx="201069" cy="20106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78" y="6092453"/>
            <a:ext cx="201069" cy="20106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817144" y="518462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От объема налоговых и неналоговых доходов</a:t>
            </a:r>
          </a:p>
          <a:p>
            <a:pPr algn="ctr"/>
            <a:endParaRPr lang="ru-RU" sz="1600" dirty="0">
              <a:latin typeface="Bahnschrift Condensed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4C2EB147-1F2C-8642-B97F-FE9494036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1154" y="5079322"/>
            <a:ext cx="896100" cy="576064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A3F6151-10FF-8647-876A-743D25164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7824" y="5020439"/>
            <a:ext cx="702838" cy="70283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370973" y="5753622"/>
            <a:ext cx="2045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СОБЛЮДЕНИЕ УСЛОВИЙ СОГЛАШЕНИЙ С МИНФИНОМ МУРМАНСКОЙ ОБЛАСТИ</a:t>
            </a:r>
          </a:p>
          <a:p>
            <a:pPr algn="ctr"/>
            <a:endParaRPr lang="ru-RU" sz="1600" dirty="0">
              <a:latin typeface="Bahnschrift Condensed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145736" y="5839044"/>
            <a:ext cx="23762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800" dirty="0" smtClean="0">
              <a:latin typeface="Bahnschrift Condensed" pitchFamily="34" charset="0"/>
            </a:endParaRPr>
          </a:p>
          <a:p>
            <a:pPr algn="ctr"/>
            <a:r>
              <a:rPr lang="ru-RU" sz="1600" dirty="0" smtClean="0">
                <a:latin typeface="Bahnschrift Condensed" pitchFamily="34" charset="0"/>
              </a:rPr>
              <a:t>ВЫСОКИЙ УРОВЕНЬ ДОЛГОВОЙ УСТОЙЧИВОСТИ</a:t>
            </a:r>
          </a:p>
          <a:p>
            <a:pPr algn="ctr"/>
            <a:r>
              <a:rPr lang="ru-RU" sz="1200" dirty="0" smtClean="0">
                <a:latin typeface="Bahnschrift Condensed" pitchFamily="34" charset="0"/>
              </a:rPr>
              <a:t>(приказ Минфина МО от 01.10.24 № 148н)</a:t>
            </a:r>
            <a:endParaRPr lang="ru-RU" sz="12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23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12140" y="288370"/>
            <a:ext cx="11018520" cy="647784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</a:pP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ИСПОЛНЕНИЕ БЮДЖЕТА </a:t>
            </a:r>
            <a:r>
              <a:rPr lang="ru-RU" sz="2500" dirty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ОКРУГА </a:t>
            </a:r>
            <a:r>
              <a:rPr lang="ru-RU" sz="2500" dirty="0" smtClean="0">
                <a:solidFill>
                  <a:prstClr val="black">
                    <a:tint val="75000"/>
                  </a:prstClr>
                </a:solidFill>
                <a:latin typeface="Bahnschrift Condensed" pitchFamily="34" charset="0"/>
                <a:ea typeface="+mn-ea"/>
                <a:cs typeface="+mn-cs"/>
              </a:rPr>
              <a:t>ЗА 2024 ГОД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088952" y="772270"/>
            <a:ext cx="9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r>
              <a:rPr lang="ru-RU" sz="2800" dirty="0" smtClean="0">
                <a:latin typeface="Bahnschrift Condensed" pitchFamily="34" charset="0"/>
              </a:rPr>
              <a:t> 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Bahnschrift Condensed" pitchFamily="34" charset="0"/>
              </a:rPr>
              <a:t>РЕЗУЛЬТАТЫ ДЕЯТЕЛЬНОСТИ, ОПУБЛИКОВАННЫЕ В ТЕЧЕНИЕ 2024 ГОДА </a:t>
            </a:r>
            <a:r>
              <a:rPr lang="ru-RU" sz="2800" dirty="0" smtClean="0">
                <a:solidFill>
                  <a:srgbClr val="0070C0"/>
                </a:solidFill>
                <a:latin typeface="Bahnschrift Condensed" pitchFamily="34" charset="0"/>
              </a:rPr>
              <a:t>-</a:t>
            </a:r>
            <a:endParaRPr lang="ru-RU" sz="28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374" y="1781620"/>
            <a:ext cx="360040" cy="36004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953046" y="1700030"/>
            <a:ext cx="10409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800" dirty="0" smtClean="0">
              <a:latin typeface="Bahnschrift Condensed" pitchFamily="34" charset="0"/>
            </a:endParaRPr>
          </a:p>
          <a:p>
            <a:pPr algn="just"/>
            <a:r>
              <a:rPr lang="ru-RU" sz="2000" dirty="0" smtClean="0">
                <a:solidFill>
                  <a:srgbClr val="4482E6"/>
                </a:solidFill>
                <a:latin typeface="Bahnschrift Condensed" pitchFamily="34" charset="0"/>
              </a:rPr>
              <a:t>МУНИЦИПАЛЬНОЕ ОБРАЗОВАНИЕ С ВЫСОКИМ КАЧЕСТВОМ УПРАВЛЕНИЯ МУНИЦИПАЛЬНЫМИ ФИНАНСАМИ (1 степень)</a:t>
            </a:r>
            <a:endParaRPr lang="ru-RU" sz="2000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7563" y="2304306"/>
            <a:ext cx="3825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ahnschrift Condensed" pitchFamily="34" charset="0"/>
              </a:rPr>
              <a:t>Печенгский округ улучшил результат </a:t>
            </a:r>
          </a:p>
          <a:p>
            <a:pPr algn="ctr"/>
            <a:r>
              <a:rPr lang="ru-RU" sz="2000" dirty="0" smtClean="0">
                <a:latin typeface="Bahnschrift Condensed" pitchFamily="34" charset="0"/>
              </a:rPr>
              <a:t>к 2022 году </a:t>
            </a:r>
            <a:r>
              <a:rPr lang="ru-RU" sz="2000" dirty="0">
                <a:latin typeface="Bahnschrift Condensed" pitchFamily="34" charset="0"/>
              </a:rPr>
              <a:t>-</a:t>
            </a:r>
            <a:r>
              <a:rPr lang="ru-RU" sz="2000" dirty="0" smtClean="0">
                <a:latin typeface="Bahnschrift Condensed" pitchFamily="34" charset="0"/>
              </a:rPr>
              <a:t>97,61</a:t>
            </a:r>
          </a:p>
          <a:p>
            <a:pPr algn="ctr"/>
            <a:r>
              <a:rPr lang="ru-RU" sz="2000" dirty="0" smtClean="0">
                <a:latin typeface="Bahnschrift Condensed" pitchFamily="34" charset="0"/>
              </a:rPr>
              <a:t>2023 год – 104,57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9771DE4-C9D2-E44B-BD36-6E885F223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374" y="4161324"/>
            <a:ext cx="360040" cy="3600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7564" y="4027131"/>
            <a:ext cx="4736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800" dirty="0" smtClean="0">
              <a:latin typeface="Bahnschrift Condensed" pitchFamily="34" charset="0"/>
            </a:endParaRPr>
          </a:p>
          <a:p>
            <a:pPr algn="just"/>
            <a:r>
              <a:rPr lang="ru-RU" sz="2000" dirty="0" smtClean="0">
                <a:solidFill>
                  <a:srgbClr val="4482E6"/>
                </a:solidFill>
                <a:latin typeface="Bahnschrift Condensed" pitchFamily="34" charset="0"/>
              </a:rPr>
              <a:t>РЕЙТИНГ ОТКРЫТОСТИ БЮДЖЕТНЫХ ДАННЫХ </a:t>
            </a:r>
            <a:endParaRPr lang="ru-RU" sz="2000" dirty="0">
              <a:solidFill>
                <a:srgbClr val="4482E6"/>
              </a:solidFill>
              <a:latin typeface="Bahnschrift Condensed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6824" y="4598937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ahnschrift Condensed" pitchFamily="34" charset="0"/>
              </a:rPr>
              <a:t>По итогам оценки муниципальных образований по уровню открытости бюджетных данных за 2023 год Печенгский округ занимает 5 место (всего 36 муниципальных образований)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34" y="3654585"/>
            <a:ext cx="324036" cy="43204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7" y="1267982"/>
            <a:ext cx="324036" cy="43204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27563" y="1345506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Bahnschrift Condensed" pitchFamily="34" charset="0"/>
              </a:rPr>
              <a:t>МИНФИН МУРМАНСКОЙ ОБЛАСТИ</a:t>
            </a:r>
            <a:endParaRPr lang="ru-RU" sz="1200" dirty="0">
              <a:latin typeface="Bahnschrift Condensed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4170" y="3755499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>
                <a:latin typeface="Bahnschrift Condensed" pitchFamily="34" charset="0"/>
              </a:rPr>
              <a:t>МИНФИН МУРМАНСКОЙ ОБЛАСТИ</a:t>
            </a:r>
            <a:endParaRPr lang="ru-RU" sz="1200" dirty="0">
              <a:latin typeface="Bahnschrift Condensed" pitchFamily="34" charset="0"/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096" y="4574287"/>
            <a:ext cx="6733133" cy="182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/>
          <p:nvPr/>
        </p:nvPicPr>
        <p:blipFill>
          <a:blip r:embed="rId5"/>
          <a:stretch>
            <a:fillRect/>
          </a:stretch>
        </p:blipFill>
        <p:spPr>
          <a:xfrm>
            <a:off x="5182097" y="2223250"/>
            <a:ext cx="6733132" cy="237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40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:\Авакова\ЭБ\Герб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832" y="1452381"/>
            <a:ext cx="744754" cy="8519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TextBox 3"/>
          <p:cNvSpPr txBox="1"/>
          <p:nvPr/>
        </p:nvSpPr>
        <p:spPr>
          <a:xfrm>
            <a:off x="1944936" y="1452381"/>
            <a:ext cx="3907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образование </a:t>
            </a:r>
            <a:r>
              <a:rPr lang="ru-RU" sz="2000" dirty="0" err="1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Печенгский</a:t>
            </a:r>
            <a:r>
              <a:rPr lang="ru-RU" sz="2000" dirty="0" smtClean="0">
                <a:latin typeface="Bahnschrift Condensed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муниципальный округ</a:t>
            </a:r>
            <a:endParaRPr lang="ru-RU" sz="2000" dirty="0">
              <a:latin typeface="Bahnschrift Condensed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8832" y="3096394"/>
            <a:ext cx="86409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300" dirty="0" smtClean="0">
                <a:solidFill>
                  <a:srgbClr val="0070C0"/>
                </a:solidFill>
                <a:latin typeface="Bahnschrift Condensed" pitchFamily="34" charset="0"/>
              </a:rPr>
              <a:t>СПАСИБО ЗА ВНИМАНИЕ!</a:t>
            </a:r>
            <a:endParaRPr lang="ru-RU" sz="4300" dirty="0">
              <a:solidFill>
                <a:srgbClr val="0070C0"/>
              </a:solidFill>
              <a:latin typeface="Bahnschrift Condensed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0549" y="4608562"/>
            <a:ext cx="6624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Контактная информация для обращения граждан: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Начальник финансового управления </a:t>
            </a:r>
            <a:endParaRPr lang="ru-RU" b="1" kern="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kern="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Ионова Ольга Валерьевна 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Тел.  81554  5-02-70</a:t>
            </a:r>
            <a:b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fino@pechengamr.ru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8034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14537</TotalTime>
  <Words>3404</Words>
  <Application>Microsoft Office PowerPoint</Application>
  <PresentationFormat>Произвольный</PresentationFormat>
  <Paragraphs>1031</Paragraphs>
  <Slides>25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ИСПОЛНЕНИЕ БЮДЖЕТА ОКРУГА ЗА 2024 ГОД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Анна Неспанова</cp:lastModifiedBy>
  <cp:revision>780</cp:revision>
  <cp:lastPrinted>2025-04-30T12:01:32Z</cp:lastPrinted>
  <dcterms:created xsi:type="dcterms:W3CDTF">2022-04-18T14:32:00Z</dcterms:created>
  <dcterms:modified xsi:type="dcterms:W3CDTF">2025-06-24T11:21:39Z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2021-06-02T00:00:00Z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2022-04-18T00:00:00Z</vt:filetime>
  </property>
</Properties>
</file>