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drawings/drawing2.xml" ContentType="application/vnd.openxmlformats-officedocument.drawingml.chartshapes+xml"/>
  <Override PartName="/ppt/charts/chart4.xml" ContentType="application/vnd.openxmlformats-officedocument.drawingml.chart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79" r:id="rId1"/>
  </p:sldMasterIdLst>
  <p:notesMasterIdLst>
    <p:notesMasterId r:id="rId26"/>
  </p:notesMasterIdLst>
  <p:handoutMasterIdLst>
    <p:handoutMasterId r:id="rId27"/>
  </p:handoutMasterIdLst>
  <p:sldIdLst>
    <p:sldId id="256" r:id="rId2"/>
    <p:sldId id="338" r:id="rId3"/>
    <p:sldId id="328" r:id="rId4"/>
    <p:sldId id="329" r:id="rId5"/>
    <p:sldId id="339" r:id="rId6"/>
    <p:sldId id="334" r:id="rId7"/>
    <p:sldId id="335" r:id="rId8"/>
    <p:sldId id="336" r:id="rId9"/>
    <p:sldId id="340" r:id="rId10"/>
    <p:sldId id="341" r:id="rId11"/>
    <p:sldId id="342" r:id="rId12"/>
    <p:sldId id="343" r:id="rId13"/>
    <p:sldId id="344" r:id="rId14"/>
    <p:sldId id="345" r:id="rId15"/>
    <p:sldId id="346" r:id="rId16"/>
    <p:sldId id="347" r:id="rId17"/>
    <p:sldId id="348" r:id="rId18"/>
    <p:sldId id="349" r:id="rId19"/>
    <p:sldId id="350" r:id="rId20"/>
    <p:sldId id="351" r:id="rId21"/>
    <p:sldId id="352" r:id="rId22"/>
    <p:sldId id="353" r:id="rId23"/>
    <p:sldId id="354" r:id="rId24"/>
    <p:sldId id="311" r:id="rId25"/>
  </p:sldIdLst>
  <p:sldSz cx="12242800" cy="7200900"/>
  <p:notesSz cx="9929813" cy="67976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0C0"/>
    <a:srgbClr val="4482E6"/>
    <a:srgbClr val="007AD6"/>
    <a:srgbClr val="ECECEC"/>
    <a:srgbClr val="E6E6E6"/>
    <a:srgbClr val="FFFFFF"/>
    <a:srgbClr val="EAEAEA"/>
    <a:srgbClr val="EEEEEE"/>
    <a:srgbClr val="E0E0E0"/>
    <a:srgbClr val="D818C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FABFCF23-3B69-468F-B69F-88F6DE6A72F2}" styleName="Средний стиль 1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593" autoAdjust="0"/>
    <p:restoredTop sz="94664" autoAdjust="0"/>
  </p:normalViewPr>
  <p:slideViewPr>
    <p:cSldViewPr>
      <p:cViewPr>
        <p:scale>
          <a:sx n="75" d="100"/>
          <a:sy n="75" d="100"/>
        </p:scale>
        <p:origin x="-2136" y="-780"/>
      </p:cViewPr>
      <p:guideLst>
        <p:guide orient="horz" pos="2880"/>
        <p:guide pos="216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115" d="100"/>
          <a:sy n="115" d="100"/>
        </p:scale>
        <p:origin x="-1410" y="-96"/>
      </p:cViewPr>
      <p:guideLst>
        <p:guide orient="horz" pos="2141"/>
        <p:guide pos="312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7386278234427249E-2"/>
          <c:y val="8.6942584465048683E-2"/>
          <c:w val="0.87331751872882601"/>
          <c:h val="0.9060005926108059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1"/>
          <c:dPt>
            <c:idx val="0"/>
            <c:bubble3D val="0"/>
            <c:explosion val="0"/>
            <c:spPr>
              <a:solidFill>
                <a:schemeClr val="accent6">
                  <a:lumMod val="75000"/>
                </a:schemeClr>
              </a:solidFill>
            </c:spPr>
          </c:dPt>
          <c:dPt>
            <c:idx val="1"/>
            <c:bubble3D val="0"/>
            <c:spPr>
              <a:solidFill>
                <a:srgbClr val="4482E6"/>
              </a:solidFill>
            </c:spPr>
          </c:dPt>
          <c:dPt>
            <c:idx val="2"/>
            <c:bubble3D val="0"/>
            <c:spPr>
              <a:solidFill>
                <a:schemeClr val="bg1">
                  <a:lumMod val="75000"/>
                </a:schemeClr>
              </a:solidFill>
            </c:spPr>
          </c:dPt>
          <c:dPt>
            <c:idx val="3"/>
            <c:bubble3D val="0"/>
            <c:explosion val="2"/>
            <c:spPr>
              <a:solidFill>
                <a:schemeClr val="tx1">
                  <a:lumMod val="50000"/>
                  <a:lumOff val="50000"/>
                </a:schemeClr>
              </a:solidFill>
            </c:spPr>
          </c:dPt>
          <c:dPt>
            <c:idx val="4"/>
            <c:bubble3D val="0"/>
            <c:explosion val="2"/>
          </c:dPt>
          <c:cat>
            <c:strRef>
              <c:f>Лист1!$A$2:$A$6</c:f>
              <c:strCache>
                <c:ptCount val="5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  <c:pt idx="3">
                  <c:v>Кв. 4</c:v>
                </c:pt>
                <c:pt idx="4">
                  <c:v>Кв. 5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763.3</c:v>
                </c:pt>
                <c:pt idx="1">
                  <c:v>161.30000000000001</c:v>
                </c:pt>
                <c:pt idx="2">
                  <c:v>126.2</c:v>
                </c:pt>
                <c:pt idx="3">
                  <c:v>74.8</c:v>
                </c:pt>
                <c:pt idx="4">
                  <c:v>12.4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7340618937831992"/>
          <c:y val="0.26096194270755207"/>
          <c:w val="0.58869377101128384"/>
          <c:h val="0.59550898880329428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rgbClr val="0070C0"/>
            </a:solidFill>
            <a:ln w="34925" cmpd="sng">
              <a:solidFill>
                <a:srgbClr val="FFFFFF"/>
              </a:solidFill>
            </a:ln>
          </c:spPr>
          <c:explosion val="19"/>
          <c:cat>
            <c:strRef>
              <c:f>Лист1!$A$2:$A$5</c:f>
              <c:strCache>
                <c:ptCount val="2"/>
                <c:pt idx="0">
                  <c:v>Кв. 1</c:v>
                </c:pt>
                <c:pt idx="1">
                  <c:v>Кв. 2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14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7386278234427249E-2"/>
          <c:y val="8.6942584465048683E-2"/>
          <c:w val="0.87331751872882601"/>
          <c:h val="0.9060005926108059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Pt>
            <c:idx val="0"/>
            <c:bubble3D val="0"/>
            <c:spPr>
              <a:solidFill>
                <a:schemeClr val="accent6">
                  <a:lumMod val="75000"/>
                </a:schemeClr>
              </a:solidFill>
            </c:spPr>
          </c:dPt>
          <c:dPt>
            <c:idx val="1"/>
            <c:bubble3D val="0"/>
            <c:spPr>
              <a:solidFill>
                <a:srgbClr val="4482E6"/>
              </a:solidFill>
            </c:spPr>
          </c:dPt>
          <c:dPt>
            <c:idx val="2"/>
            <c:bubble3D val="0"/>
            <c:spPr>
              <a:solidFill>
                <a:schemeClr val="bg1">
                  <a:lumMod val="75000"/>
                </a:schemeClr>
              </a:solidFill>
            </c:spPr>
          </c:dPt>
          <c:dPt>
            <c:idx val="3"/>
            <c:bubble3D val="0"/>
            <c:spPr>
              <a:solidFill>
                <a:schemeClr val="tx1">
                  <a:lumMod val="50000"/>
                  <a:lumOff val="50000"/>
                </a:schemeClr>
              </a:solidFill>
            </c:spPr>
          </c:dPt>
          <c:dPt>
            <c:idx val="4"/>
            <c:bubble3D val="0"/>
          </c:dPt>
          <c:cat>
            <c:strRef>
              <c:f>Лист1!$A$2:$A$6</c:f>
              <c:strCache>
                <c:ptCount val="5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  <c:pt idx="3">
                  <c:v>Кв. 4</c:v>
                </c:pt>
                <c:pt idx="4">
                  <c:v>Кв. 5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346.3</c:v>
                </c:pt>
                <c:pt idx="1">
                  <c:v>976.2</c:v>
                </c:pt>
                <c:pt idx="2">
                  <c:v>641.5</c:v>
                </c:pt>
                <c:pt idx="3">
                  <c:v>50.4</c:v>
                </c:pt>
                <c:pt idx="4">
                  <c:v>31.5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7340618937831992"/>
          <c:y val="0.26096194270755207"/>
          <c:w val="0.58869377101128384"/>
          <c:h val="0.59550898880329428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rgbClr val="0070C0"/>
            </a:solidFill>
            <a:ln w="34925" cmpd="sng">
              <a:solidFill>
                <a:srgbClr val="FFFFFF"/>
              </a:solidFill>
            </a:ln>
          </c:spPr>
          <c:explosion val="19"/>
          <c:cat>
            <c:strRef>
              <c:f>Лист1!$A$2:$A$5</c:f>
              <c:strCache>
                <c:ptCount val="2"/>
                <c:pt idx="0">
                  <c:v>Кв. 1</c:v>
                </c:pt>
                <c:pt idx="1">
                  <c:v>Кв. 2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14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rawing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1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0.30357</cdr:x>
      <cdr:y>0.37996</cdr:y>
    </cdr:from>
    <cdr:to>
      <cdr:x>0.7089</cdr:x>
      <cdr:y>0.72096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224135" y="1500326"/>
          <a:ext cx="1634480" cy="134644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0.33929</cdr:x>
      <cdr:y>0.37996</cdr:y>
    </cdr:from>
    <cdr:to>
      <cdr:x>0.73214</cdr:x>
      <cdr:y>0.74469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1368151" y="1500326"/>
          <a:ext cx="1584176" cy="144016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0.33333</cdr:x>
      <cdr:y>0.09717</cdr:y>
    </cdr:from>
    <cdr:to>
      <cdr:x>0.46582</cdr:x>
      <cdr:y>0.12184</cdr:y>
    </cdr:to>
    <cdr:cxnSp macro="">
      <cdr:nvCxnSpPr>
        <cdr:cNvPr id="4" name="Прямая соединительная линия 3"/>
        <cdr:cNvCxnSpPr>
          <a:endCxn xmlns:a="http://schemas.openxmlformats.org/drawingml/2006/main" id="6" idx="2"/>
        </cdr:cNvCxnSpPr>
      </cdr:nvCxnSpPr>
      <cdr:spPr>
        <a:xfrm xmlns:a="http://schemas.openxmlformats.org/drawingml/2006/main">
          <a:off x="1440160" y="404672"/>
          <a:ext cx="572411" cy="102729"/>
        </a:xfrm>
        <a:prstGeom xmlns:a="http://schemas.openxmlformats.org/drawingml/2006/main" prst="line">
          <a:avLst/>
        </a:prstGeom>
        <a:ln xmlns:a="http://schemas.openxmlformats.org/drawingml/2006/main" w="22225">
          <a:solidFill>
            <a:schemeClr val="accent6">
              <a:lumMod val="75000"/>
            </a:schemeClr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0.43333</cdr:x>
      <cdr:y>0.05749</cdr:y>
    </cdr:from>
    <cdr:to>
      <cdr:x>0.49831</cdr:x>
      <cdr:y>0.12184</cdr:y>
    </cdr:to>
    <cdr:pic>
      <cdr:nvPicPr>
        <cdr:cNvPr id="6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1872208" y="239435"/>
          <a:ext cx="280725" cy="267966"/>
        </a:xfrm>
        <a:prstGeom xmlns:a="http://schemas.openxmlformats.org/drawingml/2006/main" prst="rect">
          <a:avLst/>
        </a:prstGeom>
      </cdr:spPr>
    </cdr:pic>
  </cdr:relSizeAnchor>
  <cdr:relSizeAnchor xmlns:cdr="http://schemas.openxmlformats.org/drawingml/2006/chartDrawing">
    <cdr:from>
      <cdr:x>0.06154</cdr:x>
      <cdr:y>0.45597</cdr:y>
    </cdr:from>
    <cdr:to>
      <cdr:x>0.29443</cdr:x>
      <cdr:y>0.61667</cdr:y>
    </cdr:to>
    <cdr:sp macro="" textlink="">
      <cdr:nvSpPr>
        <cdr:cNvPr id="7" name="TextBox 3"/>
        <cdr:cNvSpPr txBox="1"/>
      </cdr:nvSpPr>
      <cdr:spPr>
        <a:xfrm xmlns:a="http://schemas.openxmlformats.org/drawingml/2006/main">
          <a:off x="288040" y="2095944"/>
          <a:ext cx="1090057" cy="73868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400" b="1" dirty="0" smtClean="0">
              <a:latin typeface="Arial Narrow" pitchFamily="34" charset="0"/>
            </a:rPr>
            <a:t>Арендные платежи</a:t>
          </a:r>
        </a:p>
        <a:p xmlns:a="http://schemas.openxmlformats.org/drawingml/2006/main">
          <a:pPr algn="ctr"/>
          <a:r>
            <a:rPr lang="ru-RU" sz="1400" b="1" dirty="0" smtClean="0">
              <a:latin typeface="Arial Narrow" pitchFamily="34" charset="0"/>
            </a:rPr>
            <a:t>25,6%</a:t>
          </a:r>
          <a:endParaRPr lang="ru-RU" sz="1400" b="1" dirty="0">
            <a:latin typeface="Arial Narrow" pitchFamily="34" charset="0"/>
          </a:endParaRPr>
        </a:p>
      </cdr:txBody>
    </cdr:sp>
  </cdr:relSizeAnchor>
  <cdr:relSizeAnchor xmlns:cdr="http://schemas.openxmlformats.org/drawingml/2006/chartDrawing">
    <cdr:from>
      <cdr:x>0.11465</cdr:x>
      <cdr:y>0.05336</cdr:y>
    </cdr:from>
    <cdr:to>
      <cdr:x>0.33216</cdr:x>
      <cdr:y>0.19726</cdr:y>
    </cdr:to>
    <cdr:sp macro="" textlink="">
      <cdr:nvSpPr>
        <cdr:cNvPr id="8" name="TextBox 7"/>
        <cdr:cNvSpPr txBox="1"/>
      </cdr:nvSpPr>
      <cdr:spPr>
        <a:xfrm xmlns:a="http://schemas.openxmlformats.org/drawingml/2006/main">
          <a:off x="536618" y="245288"/>
          <a:ext cx="1018056" cy="66146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400" b="1" dirty="0" smtClean="0">
              <a:latin typeface="Arial Narrow" panose="020B0606020202030204" pitchFamily="34" charset="0"/>
            </a:rPr>
            <a:t>УСНО  4,5%</a:t>
          </a:r>
          <a:endParaRPr lang="ru-RU" sz="1400" b="1" dirty="0">
            <a:latin typeface="Arial Narrow" panose="020B0606020202030204" pitchFamily="34" charset="0"/>
          </a:endParaRPr>
        </a:p>
      </cdr:txBody>
    </cdr:sp>
  </cdr:relSizeAnchor>
  <cdr:relSizeAnchor xmlns:cdr="http://schemas.openxmlformats.org/drawingml/2006/chartDrawing">
    <cdr:from>
      <cdr:x>0.4</cdr:x>
      <cdr:y>0</cdr:y>
    </cdr:from>
    <cdr:to>
      <cdr:x>0.97136</cdr:x>
      <cdr:y>0.11658</cdr:y>
    </cdr:to>
    <cdr:sp macro="" textlink="">
      <cdr:nvSpPr>
        <cdr:cNvPr id="10" name="TextBox 9"/>
        <cdr:cNvSpPr txBox="1"/>
      </cdr:nvSpPr>
      <cdr:spPr>
        <a:xfrm xmlns:a="http://schemas.openxmlformats.org/drawingml/2006/main">
          <a:off x="1872208" y="0"/>
          <a:ext cx="2674241" cy="53588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l"/>
          <a:r>
            <a:rPr lang="ru-RU" sz="1400" b="1" dirty="0" smtClean="0">
              <a:latin typeface="Arial Narrow" panose="020B0606020202030204" pitchFamily="34" charset="0"/>
            </a:rPr>
            <a:t>Имущественные </a:t>
          </a:r>
          <a:r>
            <a:rPr lang="ru-RU" sz="1400" b="1" smtClean="0">
              <a:latin typeface="Arial Narrow" panose="020B0606020202030204" pitchFamily="34" charset="0"/>
            </a:rPr>
            <a:t>налоги 1,0%</a:t>
          </a:r>
          <a:endParaRPr lang="ru-RU" sz="1400" b="1" dirty="0">
            <a:latin typeface="Arial Narrow" panose="020B0606020202030204" pitchFamily="34" charset="0"/>
          </a:endParaRPr>
        </a:p>
      </cdr:txBody>
    </cdr:sp>
  </cdr:relSizeAnchor>
  <cdr:relSizeAnchor xmlns:cdr="http://schemas.openxmlformats.org/drawingml/2006/chartDrawing">
    <cdr:from>
      <cdr:x>0.12494</cdr:x>
      <cdr:y>0.22914</cdr:y>
    </cdr:from>
    <cdr:to>
      <cdr:x>0.40186</cdr:x>
      <cdr:y>0.43279</cdr:y>
    </cdr:to>
    <cdr:sp macro="" textlink="">
      <cdr:nvSpPr>
        <cdr:cNvPr id="18" name="TextBox 17"/>
        <cdr:cNvSpPr txBox="1"/>
      </cdr:nvSpPr>
      <cdr:spPr>
        <a:xfrm xmlns:a="http://schemas.openxmlformats.org/drawingml/2006/main">
          <a:off x="586010" y="1078737"/>
          <a:ext cx="1298884" cy="95873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1400" b="1" dirty="0" smtClean="0">
              <a:solidFill>
                <a:schemeClr val="tx1"/>
              </a:solidFill>
              <a:latin typeface="Arial Narrow" pitchFamily="34" charset="0"/>
            </a:rPr>
            <a:t>Прочие доходы</a:t>
          </a:r>
        </a:p>
        <a:p xmlns:a="http://schemas.openxmlformats.org/drawingml/2006/main">
          <a:pPr algn="ctr"/>
          <a:r>
            <a:rPr lang="ru-RU" sz="1400" b="1" dirty="0" smtClean="0">
              <a:solidFill>
                <a:schemeClr val="tx1"/>
              </a:solidFill>
              <a:latin typeface="Arial Narrow" pitchFamily="34" charset="0"/>
            </a:rPr>
            <a:t>5,6%</a:t>
          </a:r>
          <a:endParaRPr lang="ru-RU" sz="1400" b="1" dirty="0">
            <a:solidFill>
              <a:schemeClr val="tx1"/>
            </a:solidFill>
            <a:latin typeface="Arial Narrow" pitchFamily="34" charset="0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0.30357</cdr:x>
      <cdr:y>0.37996</cdr:y>
    </cdr:from>
    <cdr:to>
      <cdr:x>0.7089</cdr:x>
      <cdr:y>0.72096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224135" y="1500326"/>
          <a:ext cx="1634480" cy="134644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0.33929</cdr:x>
      <cdr:y>0.37996</cdr:y>
    </cdr:from>
    <cdr:to>
      <cdr:x>0.73214</cdr:x>
      <cdr:y>0.74469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1368151" y="1500326"/>
          <a:ext cx="1584176" cy="144016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0.33333</cdr:x>
      <cdr:y>0.09717</cdr:y>
    </cdr:from>
    <cdr:to>
      <cdr:x>0.43289</cdr:x>
      <cdr:y>0.13125</cdr:y>
    </cdr:to>
    <cdr:cxnSp macro="">
      <cdr:nvCxnSpPr>
        <cdr:cNvPr id="4" name="Прямая соединительная линия 3"/>
        <cdr:cNvCxnSpPr/>
      </cdr:nvCxnSpPr>
      <cdr:spPr>
        <a:xfrm xmlns:a="http://schemas.openxmlformats.org/drawingml/2006/main">
          <a:off x="1560158" y="446658"/>
          <a:ext cx="466011" cy="156660"/>
        </a:xfrm>
        <a:prstGeom xmlns:a="http://schemas.openxmlformats.org/drawingml/2006/main" prst="line">
          <a:avLst/>
        </a:prstGeom>
        <a:ln xmlns:a="http://schemas.openxmlformats.org/drawingml/2006/main" w="22225">
          <a:solidFill>
            <a:schemeClr val="accent6">
              <a:lumMod val="75000"/>
            </a:schemeClr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0.43333</cdr:x>
      <cdr:y>0.05749</cdr:y>
    </cdr:from>
    <cdr:to>
      <cdr:x>0.49831</cdr:x>
      <cdr:y>0.12184</cdr:y>
    </cdr:to>
    <cdr:pic>
      <cdr:nvPicPr>
        <cdr:cNvPr id="6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2028210" y="264263"/>
          <a:ext cx="304140" cy="295795"/>
        </a:xfrm>
        <a:prstGeom xmlns:a="http://schemas.openxmlformats.org/drawingml/2006/main" prst="rect">
          <a:avLst/>
        </a:prstGeom>
      </cdr:spPr>
    </cdr:pic>
  </cdr:relSizeAnchor>
  <cdr:relSizeAnchor xmlns:cdr="http://schemas.openxmlformats.org/drawingml/2006/chartDrawing">
    <cdr:from>
      <cdr:x>0.06154</cdr:x>
      <cdr:y>0.45597</cdr:y>
    </cdr:from>
    <cdr:to>
      <cdr:x>0.33333</cdr:x>
      <cdr:y>0.5698</cdr:y>
    </cdr:to>
    <cdr:sp macro="" textlink="">
      <cdr:nvSpPr>
        <cdr:cNvPr id="7" name="TextBox 3"/>
        <cdr:cNvSpPr txBox="1"/>
      </cdr:nvSpPr>
      <cdr:spPr>
        <a:xfrm xmlns:a="http://schemas.openxmlformats.org/drawingml/2006/main">
          <a:off x="288039" y="2095944"/>
          <a:ext cx="1272119" cy="52322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400" b="1" dirty="0" smtClean="0">
              <a:latin typeface="Arial Narrow" pitchFamily="34" charset="0"/>
            </a:rPr>
            <a:t>Субсидии</a:t>
          </a:r>
        </a:p>
        <a:p xmlns:a="http://schemas.openxmlformats.org/drawingml/2006/main">
          <a:pPr algn="ctr"/>
          <a:r>
            <a:rPr lang="ru-RU" sz="1400" b="1" dirty="0" smtClean="0">
              <a:latin typeface="Arial Narrow" pitchFamily="34" charset="0"/>
            </a:rPr>
            <a:t>35,2%</a:t>
          </a:r>
          <a:endParaRPr lang="ru-RU" sz="1400" b="1" dirty="0">
            <a:latin typeface="Arial Narrow" pitchFamily="34" charset="0"/>
          </a:endParaRPr>
        </a:p>
      </cdr:txBody>
    </cdr:sp>
  </cdr:relSizeAnchor>
  <cdr:relSizeAnchor xmlns:cdr="http://schemas.openxmlformats.org/drawingml/2006/chartDrawing">
    <cdr:from>
      <cdr:x>0</cdr:x>
      <cdr:y>0.01544</cdr:y>
    </cdr:from>
    <cdr:to>
      <cdr:x>0.4</cdr:x>
      <cdr:y>0.15934</cdr:y>
    </cdr:to>
    <cdr:sp macro="" textlink="">
      <cdr:nvSpPr>
        <cdr:cNvPr id="8" name="TextBox 7"/>
        <cdr:cNvSpPr txBox="1"/>
      </cdr:nvSpPr>
      <cdr:spPr>
        <a:xfrm xmlns:a="http://schemas.openxmlformats.org/drawingml/2006/main">
          <a:off x="-206799" y="70957"/>
          <a:ext cx="1872207" cy="66146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1400" b="1" dirty="0" smtClean="0">
              <a:latin typeface="Arial Narrow" panose="020B0606020202030204" pitchFamily="34" charset="0"/>
            </a:rPr>
            <a:t>Спонсорская помощь 0,1%</a:t>
          </a:r>
          <a:r>
            <a:rPr lang="en-US" sz="1400" b="1" dirty="0" smtClean="0">
              <a:latin typeface="Arial Narrow" panose="020B0606020202030204" pitchFamily="34" charset="0"/>
            </a:rPr>
            <a:t>    </a:t>
          </a:r>
          <a:endParaRPr lang="ru-RU" sz="1400" b="1" dirty="0">
            <a:latin typeface="Arial Narrow" panose="020B0606020202030204" pitchFamily="34" charset="0"/>
          </a:endParaRPr>
        </a:p>
      </cdr:txBody>
    </cdr:sp>
  </cdr:relSizeAnchor>
  <cdr:relSizeAnchor xmlns:cdr="http://schemas.openxmlformats.org/drawingml/2006/chartDrawing">
    <cdr:from>
      <cdr:x>0.43289</cdr:x>
      <cdr:y>0</cdr:y>
    </cdr:from>
    <cdr:to>
      <cdr:x>0.84828</cdr:x>
      <cdr:y>0.11658</cdr:y>
    </cdr:to>
    <cdr:sp macro="" textlink="">
      <cdr:nvSpPr>
        <cdr:cNvPr id="10" name="TextBox 9"/>
        <cdr:cNvSpPr txBox="1"/>
      </cdr:nvSpPr>
      <cdr:spPr>
        <a:xfrm xmlns:a="http://schemas.openxmlformats.org/drawingml/2006/main">
          <a:off x="2026170" y="0"/>
          <a:ext cx="1944222" cy="53588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l"/>
          <a:r>
            <a:rPr lang="ru-RU" sz="1400" b="1" dirty="0" smtClean="0">
              <a:latin typeface="Arial Narrow" panose="020B0606020202030204" pitchFamily="34" charset="0"/>
            </a:rPr>
            <a:t>Иные МБТ </a:t>
          </a:r>
          <a:r>
            <a:rPr lang="en-US" sz="1400" b="1" dirty="0" smtClean="0">
              <a:latin typeface="Arial Narrow" panose="020B0606020202030204" pitchFamily="34" charset="0"/>
            </a:rPr>
            <a:t> </a:t>
          </a:r>
          <a:r>
            <a:rPr lang="ru-RU" sz="1400" b="1" dirty="0" smtClean="0">
              <a:latin typeface="Arial Narrow" panose="020B0606020202030204" pitchFamily="34" charset="0"/>
            </a:rPr>
            <a:t>3,7%  </a:t>
          </a:r>
          <a:endParaRPr lang="ru-RU" sz="1400" b="1" dirty="0">
            <a:latin typeface="Arial Narrow" panose="020B0606020202030204" pitchFamily="34" charset="0"/>
          </a:endParaRPr>
        </a:p>
      </cdr:txBody>
    </cdr:sp>
  </cdr:relSizeAnchor>
  <cdr:relSizeAnchor xmlns:cdr="http://schemas.openxmlformats.org/drawingml/2006/chartDrawing">
    <cdr:from>
      <cdr:x>0.5252</cdr:x>
      <cdr:y>0.17825</cdr:y>
    </cdr:from>
    <cdr:to>
      <cdr:x>0.80171</cdr:x>
      <cdr:y>0.34996</cdr:y>
    </cdr:to>
    <cdr:sp macro="" textlink="">
      <cdr:nvSpPr>
        <cdr:cNvPr id="18" name="TextBox 17"/>
        <cdr:cNvSpPr txBox="1"/>
      </cdr:nvSpPr>
      <cdr:spPr>
        <a:xfrm xmlns:a="http://schemas.openxmlformats.org/drawingml/2006/main">
          <a:off x="2458210" y="819341"/>
          <a:ext cx="1294208" cy="78930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1400" b="1" dirty="0" smtClean="0">
              <a:solidFill>
                <a:schemeClr val="tx1"/>
              </a:solidFill>
              <a:latin typeface="Arial Narrow" pitchFamily="34" charset="0"/>
            </a:rPr>
            <a:t>Дотации </a:t>
          </a:r>
        </a:p>
        <a:p xmlns:a="http://schemas.openxmlformats.org/drawingml/2006/main">
          <a:pPr algn="ctr"/>
          <a:r>
            <a:rPr lang="ru-RU" sz="1400" b="1" dirty="0" smtClean="0">
              <a:solidFill>
                <a:schemeClr val="tx1"/>
              </a:solidFill>
              <a:latin typeface="Arial Narrow" pitchFamily="34" charset="0"/>
            </a:rPr>
            <a:t>14,9%</a:t>
          </a:r>
          <a:endParaRPr lang="ru-RU" sz="1400" b="1" dirty="0">
            <a:solidFill>
              <a:schemeClr val="tx1"/>
            </a:solidFill>
            <a:latin typeface="Arial Narrow" pitchFamily="34" charset="0"/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4302813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ru-RU" dirty="0" smtClean="0"/>
              <a:t>ПРОЕКТ БЮДЖЕТА ОКРУГА НА 2023-2025 годы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23825" y="1"/>
            <a:ext cx="4304401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8A587D-D604-45DB-96AC-1EF3CED36835}" type="datetimeFigureOut">
              <a:rPr lang="ru-RU" smtClean="0"/>
              <a:pPr/>
              <a:t>06.07.2026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" y="6456364"/>
            <a:ext cx="4302813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23825" y="6456364"/>
            <a:ext cx="4304401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AC73C8-F35C-4800-93D6-30FCD0DA89ED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1227751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4302813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ru-RU" dirty="0" smtClean="0"/>
              <a:t>ПРОЕКТ БЮДЖЕТА ОКРУГА НА 2023-2025 годы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23825" y="1"/>
            <a:ext cx="4304401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3EF6C4-8CEF-47E8-A48E-12EC4F4B4ED6}" type="datetimeFigureOut">
              <a:rPr lang="ru-RU" smtClean="0"/>
              <a:pPr/>
              <a:t>06.07.2026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797175" y="509588"/>
            <a:ext cx="4335463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2347" y="3228976"/>
            <a:ext cx="7945121" cy="30591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6456364"/>
            <a:ext cx="4302813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23825" y="6456364"/>
            <a:ext cx="4304401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78DC81-5719-4B41-97B9-1C148EE83FF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1248525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8DC81-5719-4B41-97B9-1C148EE83FF0}" type="slidenum">
              <a:rPr lang="ru-RU" smtClean="0"/>
              <a:pPr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711387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78DC81-5719-4B41-97B9-1C148EE83FF0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13128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78DC81-5719-4B41-97B9-1C148EE83FF0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60666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78DC81-5719-4B41-97B9-1C148EE83FF0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58061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78DC81-5719-4B41-97B9-1C148EE83FF0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58061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78DC81-5719-4B41-97B9-1C148EE83FF0}" type="slidenum">
              <a:rPr lang="ru-RU" smtClean="0"/>
              <a:pPr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55855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78DC81-5719-4B41-97B9-1C148EE83FF0}" type="slidenum">
              <a:rPr lang="ru-RU" smtClean="0"/>
              <a:pPr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65614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8210" y="2236948"/>
            <a:ext cx="10406380" cy="154352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36420" y="4080510"/>
            <a:ext cx="8569960" cy="184023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55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10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66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22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77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332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87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4431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E4F63-2CBF-4212-A378-53E9BB177F72}" type="datetime1">
              <a:rPr lang="en-US" smtClean="0"/>
              <a:t>7/6/2026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ПРОЕКТ БЮДЖЕТА ОКРУГА НА 2023-2025 ГОДЫ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lang="ru-RU" spc="-60" smtClean="0"/>
              <a:pPr marL="38100">
                <a:lnSpc>
                  <a:spcPts val="1240"/>
                </a:lnSpc>
              </a:pPr>
              <a:t>‹#›</a:t>
            </a:fld>
            <a:endParaRPr lang="ru-RU" spc="-60" dirty="0"/>
          </a:p>
        </p:txBody>
      </p:sp>
    </p:spTree>
    <p:extLst>
      <p:ext uri="{BB962C8B-B14F-4D97-AF65-F5344CB8AC3E}">
        <p14:creationId xmlns:p14="http://schemas.microsoft.com/office/powerpoint/2010/main" val="29486038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8F457-4C15-4B22-80E4-F58482E15368}" type="datetime1">
              <a:rPr lang="en-US" smtClean="0"/>
              <a:t>7/6/2026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ПРОЕКТ БЮДЖЕТА ОКРУГА НА 2023-2025 ГОДЫ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lang="ru-RU" spc="-60" smtClean="0"/>
              <a:pPr marL="38100">
                <a:lnSpc>
                  <a:spcPts val="1240"/>
                </a:lnSpc>
              </a:pPr>
              <a:t>‹#›</a:t>
            </a:fld>
            <a:endParaRPr lang="ru-RU" spc="-60" dirty="0"/>
          </a:p>
        </p:txBody>
      </p:sp>
    </p:spTree>
    <p:extLst>
      <p:ext uri="{BB962C8B-B14F-4D97-AF65-F5344CB8AC3E}">
        <p14:creationId xmlns:p14="http://schemas.microsoft.com/office/powerpoint/2010/main" val="3467150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7097" y="4627246"/>
            <a:ext cx="10406380" cy="1430179"/>
          </a:xfrm>
        </p:spPr>
        <p:txBody>
          <a:bodyPr anchor="t"/>
          <a:lstStyle>
            <a:lvl1pPr algn="l">
              <a:defRPr sz="49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7097" y="3052049"/>
            <a:ext cx="10406380" cy="1575196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5540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2pPr>
            <a:lvl3pPr marL="11108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6620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22160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7700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33240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8780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44319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F7171-85F6-4760-85FE-BF5521DB22B8}" type="datetime1">
              <a:rPr lang="en-US" smtClean="0"/>
              <a:t>7/6/2026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ПРОЕКТ БЮДЖЕТА ОКРУГА НА 2023-2025 ГОДЫ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lang="ru-RU" spc="-60" smtClean="0"/>
              <a:pPr marL="38100">
                <a:lnSpc>
                  <a:spcPts val="1240"/>
                </a:lnSpc>
              </a:pPr>
              <a:t>‹#›</a:t>
            </a:fld>
            <a:endParaRPr lang="ru-RU" spc="-60" dirty="0"/>
          </a:p>
        </p:txBody>
      </p:sp>
    </p:spTree>
    <p:extLst>
      <p:ext uri="{BB962C8B-B14F-4D97-AF65-F5344CB8AC3E}">
        <p14:creationId xmlns:p14="http://schemas.microsoft.com/office/powerpoint/2010/main" val="27029332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20440" y="1763554"/>
            <a:ext cx="7273413" cy="4990624"/>
          </a:xfrm>
        </p:spPr>
        <p:txBody>
          <a:bodyPr/>
          <a:lstStyle>
            <a:lvl1pPr>
              <a:defRPr sz="3400"/>
            </a:lvl1pPr>
            <a:lvl2pPr>
              <a:defRPr sz="29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297900" y="1763554"/>
            <a:ext cx="7273413" cy="4990624"/>
          </a:xfrm>
        </p:spPr>
        <p:txBody>
          <a:bodyPr/>
          <a:lstStyle>
            <a:lvl1pPr>
              <a:defRPr sz="3400"/>
            </a:lvl1pPr>
            <a:lvl2pPr>
              <a:defRPr sz="29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45C10-5637-4377-8193-CB4DDAC18508}" type="datetime1">
              <a:rPr lang="en-US" smtClean="0"/>
              <a:t>7/6/2026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ПРОЕКТ БЮДЖЕТА ОКРУГА НА 2023-2025 ГОДЫ</a:t>
            </a: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lang="ru-RU" spc="-60" smtClean="0"/>
              <a:pPr marL="38100">
                <a:lnSpc>
                  <a:spcPts val="1240"/>
                </a:lnSpc>
              </a:pPr>
              <a:t>‹#›</a:t>
            </a:fld>
            <a:endParaRPr lang="ru-RU" spc="-60" dirty="0"/>
          </a:p>
        </p:txBody>
      </p:sp>
    </p:spTree>
    <p:extLst>
      <p:ext uri="{BB962C8B-B14F-4D97-AF65-F5344CB8AC3E}">
        <p14:creationId xmlns:p14="http://schemas.microsoft.com/office/powerpoint/2010/main" val="20432292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140" y="288370"/>
            <a:ext cx="11018520" cy="12001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12140" y="1611869"/>
            <a:ext cx="5409363" cy="671750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55400" indent="0">
              <a:buNone/>
              <a:defRPr sz="2400" b="1"/>
            </a:lvl2pPr>
            <a:lvl3pPr marL="1110800" indent="0">
              <a:buNone/>
              <a:defRPr sz="2200" b="1"/>
            </a:lvl3pPr>
            <a:lvl4pPr marL="1666200" indent="0">
              <a:buNone/>
              <a:defRPr sz="1900" b="1"/>
            </a:lvl4pPr>
            <a:lvl5pPr marL="2221600" indent="0">
              <a:buNone/>
              <a:defRPr sz="1900" b="1"/>
            </a:lvl5pPr>
            <a:lvl6pPr marL="2777000" indent="0">
              <a:buNone/>
              <a:defRPr sz="1900" b="1"/>
            </a:lvl6pPr>
            <a:lvl7pPr marL="3332400" indent="0">
              <a:buNone/>
              <a:defRPr sz="1900" b="1"/>
            </a:lvl7pPr>
            <a:lvl8pPr marL="3887800" indent="0">
              <a:buNone/>
              <a:defRPr sz="1900" b="1"/>
            </a:lvl8pPr>
            <a:lvl9pPr marL="4443199" indent="0">
              <a:buNone/>
              <a:defRPr sz="19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2140" y="2283619"/>
            <a:ext cx="5409363" cy="4148852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219174" y="1611869"/>
            <a:ext cx="5411488" cy="671750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55400" indent="0">
              <a:buNone/>
              <a:defRPr sz="2400" b="1"/>
            </a:lvl2pPr>
            <a:lvl3pPr marL="1110800" indent="0">
              <a:buNone/>
              <a:defRPr sz="2200" b="1"/>
            </a:lvl3pPr>
            <a:lvl4pPr marL="1666200" indent="0">
              <a:buNone/>
              <a:defRPr sz="1900" b="1"/>
            </a:lvl4pPr>
            <a:lvl5pPr marL="2221600" indent="0">
              <a:buNone/>
              <a:defRPr sz="1900" b="1"/>
            </a:lvl5pPr>
            <a:lvl6pPr marL="2777000" indent="0">
              <a:buNone/>
              <a:defRPr sz="1900" b="1"/>
            </a:lvl6pPr>
            <a:lvl7pPr marL="3332400" indent="0">
              <a:buNone/>
              <a:defRPr sz="1900" b="1"/>
            </a:lvl7pPr>
            <a:lvl8pPr marL="3887800" indent="0">
              <a:buNone/>
              <a:defRPr sz="1900" b="1"/>
            </a:lvl8pPr>
            <a:lvl9pPr marL="4443199" indent="0">
              <a:buNone/>
              <a:defRPr sz="19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219174" y="2283619"/>
            <a:ext cx="5411488" cy="4148852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A5769-756F-416A-ABA2-6CB657961F1B}" type="datetime1">
              <a:rPr lang="en-US" smtClean="0"/>
              <a:t>7/6/2026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ПРОЕКТ БЮДЖЕТА ОКРУГА НА 2023-2025 ГОДЫ</a:t>
            </a:r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lang="ru-RU" spc="-60" smtClean="0"/>
              <a:pPr marL="38100">
                <a:lnSpc>
                  <a:spcPts val="1240"/>
                </a:lnSpc>
              </a:pPr>
              <a:t>‹#›</a:t>
            </a:fld>
            <a:endParaRPr lang="ru-RU" spc="-60" dirty="0"/>
          </a:p>
        </p:txBody>
      </p:sp>
    </p:spTree>
    <p:extLst>
      <p:ext uri="{BB962C8B-B14F-4D97-AF65-F5344CB8AC3E}">
        <p14:creationId xmlns:p14="http://schemas.microsoft.com/office/powerpoint/2010/main" val="25216323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A731F-9AA5-4DBA-8D23-7A585A86B9C1}" type="datetime1">
              <a:rPr lang="en-US" smtClean="0"/>
              <a:t>7/6/2026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ПРОЕКТ БЮДЖЕТА ОКРУГА НА 2023-2025 ГОДЫ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lang="ru-RU" spc="-60" smtClean="0"/>
              <a:pPr marL="38100">
                <a:lnSpc>
                  <a:spcPts val="1240"/>
                </a:lnSpc>
              </a:pPr>
              <a:t>‹#›</a:t>
            </a:fld>
            <a:endParaRPr lang="ru-RU" spc="-60" dirty="0"/>
          </a:p>
        </p:txBody>
      </p:sp>
    </p:spTree>
    <p:extLst>
      <p:ext uri="{BB962C8B-B14F-4D97-AF65-F5344CB8AC3E}">
        <p14:creationId xmlns:p14="http://schemas.microsoft.com/office/powerpoint/2010/main" val="204045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E233A-A752-4C36-AAA3-116A872304BE}" type="datetime1">
              <a:rPr lang="en-US" smtClean="0"/>
              <a:t>7/6/2026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ПРОЕКТ БЮДЖЕТА ОКРУГА НА 2023-2025 ГОДЫ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lang="ru-RU" spc="-60" smtClean="0"/>
              <a:pPr marL="38100">
                <a:lnSpc>
                  <a:spcPts val="1240"/>
                </a:lnSpc>
              </a:pPr>
              <a:t>‹#›</a:t>
            </a:fld>
            <a:endParaRPr lang="ru-RU" spc="-60" dirty="0"/>
          </a:p>
        </p:txBody>
      </p:sp>
    </p:spTree>
    <p:extLst>
      <p:ext uri="{BB962C8B-B14F-4D97-AF65-F5344CB8AC3E}">
        <p14:creationId xmlns:p14="http://schemas.microsoft.com/office/powerpoint/2010/main" val="22015310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142" y="286702"/>
            <a:ext cx="4027797" cy="1220153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86595" y="286704"/>
            <a:ext cx="6844065" cy="6145769"/>
          </a:xfrm>
        </p:spPr>
        <p:txBody>
          <a:bodyPr/>
          <a:lstStyle>
            <a:lvl1pPr>
              <a:defRPr sz="3900"/>
            </a:lvl1pPr>
            <a:lvl2pPr>
              <a:defRPr sz="34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12142" y="1506857"/>
            <a:ext cx="4027797" cy="4925616"/>
          </a:xfrm>
        </p:spPr>
        <p:txBody>
          <a:bodyPr/>
          <a:lstStyle>
            <a:lvl1pPr marL="0" indent="0">
              <a:buNone/>
              <a:defRPr sz="1700"/>
            </a:lvl1pPr>
            <a:lvl2pPr marL="555400" indent="0">
              <a:buNone/>
              <a:defRPr sz="1500"/>
            </a:lvl2pPr>
            <a:lvl3pPr marL="1110800" indent="0">
              <a:buNone/>
              <a:defRPr sz="1200"/>
            </a:lvl3pPr>
            <a:lvl4pPr marL="1666200" indent="0">
              <a:buNone/>
              <a:defRPr sz="1100"/>
            </a:lvl4pPr>
            <a:lvl5pPr marL="2221600" indent="0">
              <a:buNone/>
              <a:defRPr sz="1100"/>
            </a:lvl5pPr>
            <a:lvl6pPr marL="2777000" indent="0">
              <a:buNone/>
              <a:defRPr sz="1100"/>
            </a:lvl6pPr>
            <a:lvl7pPr marL="3332400" indent="0">
              <a:buNone/>
              <a:defRPr sz="1100"/>
            </a:lvl7pPr>
            <a:lvl8pPr marL="3887800" indent="0">
              <a:buNone/>
              <a:defRPr sz="1100"/>
            </a:lvl8pPr>
            <a:lvl9pPr marL="4443199" indent="0">
              <a:buNone/>
              <a:defRPr sz="11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13A02-8D82-4B0E-8C5D-1E35504A92F4}" type="datetime1">
              <a:rPr lang="en-US" smtClean="0"/>
              <a:t>7/6/2026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ПРОЕКТ БЮДЖЕТА ОКРУГА НА 2023-2025 ГОДЫ</a:t>
            </a: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lang="ru-RU" spc="-60" smtClean="0"/>
              <a:pPr marL="38100">
                <a:lnSpc>
                  <a:spcPts val="1240"/>
                </a:lnSpc>
              </a:pPr>
              <a:t>‹#›</a:t>
            </a:fld>
            <a:endParaRPr lang="ru-RU" spc="-60" dirty="0"/>
          </a:p>
        </p:txBody>
      </p:sp>
    </p:spTree>
    <p:extLst>
      <p:ext uri="{BB962C8B-B14F-4D97-AF65-F5344CB8AC3E}">
        <p14:creationId xmlns:p14="http://schemas.microsoft.com/office/powerpoint/2010/main" val="13511896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99674" y="5040631"/>
            <a:ext cx="7345680" cy="59507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99674" y="643414"/>
            <a:ext cx="7345680" cy="4320540"/>
          </a:xfrm>
        </p:spPr>
        <p:txBody>
          <a:bodyPr/>
          <a:lstStyle>
            <a:lvl1pPr marL="0" indent="0">
              <a:buNone/>
              <a:defRPr sz="3900"/>
            </a:lvl1pPr>
            <a:lvl2pPr marL="555400" indent="0">
              <a:buNone/>
              <a:defRPr sz="3400"/>
            </a:lvl2pPr>
            <a:lvl3pPr marL="1110800" indent="0">
              <a:buNone/>
              <a:defRPr sz="2900"/>
            </a:lvl3pPr>
            <a:lvl4pPr marL="1666200" indent="0">
              <a:buNone/>
              <a:defRPr sz="2400"/>
            </a:lvl4pPr>
            <a:lvl5pPr marL="2221600" indent="0">
              <a:buNone/>
              <a:defRPr sz="2400"/>
            </a:lvl5pPr>
            <a:lvl6pPr marL="2777000" indent="0">
              <a:buNone/>
              <a:defRPr sz="2400"/>
            </a:lvl6pPr>
            <a:lvl7pPr marL="3332400" indent="0">
              <a:buNone/>
              <a:defRPr sz="2400"/>
            </a:lvl7pPr>
            <a:lvl8pPr marL="3887800" indent="0">
              <a:buNone/>
              <a:defRPr sz="2400"/>
            </a:lvl8pPr>
            <a:lvl9pPr marL="4443199" indent="0">
              <a:buNone/>
              <a:defRPr sz="24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99674" y="5635706"/>
            <a:ext cx="7345680" cy="845105"/>
          </a:xfrm>
        </p:spPr>
        <p:txBody>
          <a:bodyPr/>
          <a:lstStyle>
            <a:lvl1pPr marL="0" indent="0">
              <a:buNone/>
              <a:defRPr sz="1700"/>
            </a:lvl1pPr>
            <a:lvl2pPr marL="555400" indent="0">
              <a:buNone/>
              <a:defRPr sz="1500"/>
            </a:lvl2pPr>
            <a:lvl3pPr marL="1110800" indent="0">
              <a:buNone/>
              <a:defRPr sz="1200"/>
            </a:lvl3pPr>
            <a:lvl4pPr marL="1666200" indent="0">
              <a:buNone/>
              <a:defRPr sz="1100"/>
            </a:lvl4pPr>
            <a:lvl5pPr marL="2221600" indent="0">
              <a:buNone/>
              <a:defRPr sz="1100"/>
            </a:lvl5pPr>
            <a:lvl6pPr marL="2777000" indent="0">
              <a:buNone/>
              <a:defRPr sz="1100"/>
            </a:lvl6pPr>
            <a:lvl7pPr marL="3332400" indent="0">
              <a:buNone/>
              <a:defRPr sz="1100"/>
            </a:lvl7pPr>
            <a:lvl8pPr marL="3887800" indent="0">
              <a:buNone/>
              <a:defRPr sz="1100"/>
            </a:lvl8pPr>
            <a:lvl9pPr marL="4443199" indent="0">
              <a:buNone/>
              <a:defRPr sz="11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91284-1B10-4787-95B9-C287015109DB}" type="datetime1">
              <a:rPr lang="en-US" smtClean="0"/>
              <a:t>7/6/2026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ПРОЕКТ БЮДЖЕТА ОКРУГА НА 2023-2025 ГОДЫ</a:t>
            </a: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lang="ru-RU" spc="-60" smtClean="0"/>
              <a:pPr marL="38100">
                <a:lnSpc>
                  <a:spcPts val="1240"/>
                </a:lnSpc>
              </a:pPr>
              <a:t>‹#›</a:t>
            </a:fld>
            <a:endParaRPr lang="ru-RU" spc="-60" dirty="0"/>
          </a:p>
        </p:txBody>
      </p:sp>
    </p:spTree>
    <p:extLst>
      <p:ext uri="{BB962C8B-B14F-4D97-AF65-F5344CB8AC3E}">
        <p14:creationId xmlns:p14="http://schemas.microsoft.com/office/powerpoint/2010/main" val="2911618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AD768-8358-4302-8764-627072A2AC6C}" type="datetime1">
              <a:rPr lang="en-US" smtClean="0"/>
              <a:t>7/6/2026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ПРОЕКТ БЮДЖЕТА ОКРУГА НА 2023-2025 ГОДЫ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lang="ru-RU" spc="-60" smtClean="0"/>
              <a:pPr marL="38100">
                <a:lnSpc>
                  <a:spcPts val="1240"/>
                </a:lnSpc>
              </a:pPr>
              <a:t>‹#›</a:t>
            </a:fld>
            <a:endParaRPr lang="ru-RU" spc="-60" dirty="0"/>
          </a:p>
        </p:txBody>
      </p:sp>
    </p:spTree>
    <p:extLst>
      <p:ext uri="{BB962C8B-B14F-4D97-AF65-F5344CB8AC3E}">
        <p14:creationId xmlns:p14="http://schemas.microsoft.com/office/powerpoint/2010/main" val="37354859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11883593" y="303373"/>
            <a:ext cx="3687718" cy="6450806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20439" y="303373"/>
            <a:ext cx="10859109" cy="6450806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0AA0A-3917-42FE-B982-17CAE878AF7B}" type="datetime1">
              <a:rPr lang="en-US" smtClean="0"/>
              <a:t>7/6/2026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ПРОЕКТ БЮДЖЕТА ОКРУГА НА 2023-2025 ГОДЫ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lang="ru-RU" spc="-60" smtClean="0"/>
              <a:pPr marL="38100">
                <a:lnSpc>
                  <a:spcPts val="1240"/>
                </a:lnSpc>
              </a:pPr>
              <a:t>‹#›</a:t>
            </a:fld>
            <a:endParaRPr lang="ru-RU" spc="-60" dirty="0"/>
          </a:p>
        </p:txBody>
      </p:sp>
    </p:spTree>
    <p:extLst>
      <p:ext uri="{BB962C8B-B14F-4D97-AF65-F5344CB8AC3E}">
        <p14:creationId xmlns:p14="http://schemas.microsoft.com/office/powerpoint/2010/main" val="5041247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 dirty="0" smtClean="0"/>
              <a:t>ПРОЕКТ БЮДЖЕТА ОКРУГА НА 2023-2025 ГОДЫ</a:t>
            </a:r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E57CED-CE6F-4BAC-B28D-D85A81D7DA50}" type="datetime1">
              <a:rPr lang="en-US" smtClean="0"/>
              <a:t>7/6/2026</a:t>
            </a:fld>
            <a:endParaRPr lang="en-US" dirty="0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Arial"/>
                <a:cs typeface="Arial"/>
              </a:defRPr>
            </a:lvl1pPr>
          </a:lstStyle>
          <a:p>
            <a:pPr marL="38100">
              <a:lnSpc>
                <a:spcPts val="1240"/>
              </a:lnSpc>
            </a:pPr>
            <a:fld id="{81D60167-4931-47E6-BA6A-407CBD079E47}" type="slidenum">
              <a:rPr spc="-60" dirty="0"/>
              <a:pPr marL="38100">
                <a:lnSpc>
                  <a:spcPts val="1240"/>
                </a:lnSpc>
              </a:pPr>
              <a:t>‹#›</a:t>
            </a:fld>
            <a:endParaRPr spc="-60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140" y="288370"/>
            <a:ext cx="11018520" cy="1200150"/>
          </a:xfrm>
          <a:prstGeom prst="rect">
            <a:avLst/>
          </a:prstGeom>
        </p:spPr>
        <p:txBody>
          <a:bodyPr vert="horz" lIns="111080" tIns="55540" rIns="111080" bIns="5554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12140" y="1680212"/>
            <a:ext cx="11018520" cy="4752261"/>
          </a:xfrm>
          <a:prstGeom prst="rect">
            <a:avLst/>
          </a:prstGeom>
        </p:spPr>
        <p:txBody>
          <a:bodyPr vert="horz" lIns="111080" tIns="55540" rIns="111080" bIns="5554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12140" y="6674169"/>
            <a:ext cx="2856653" cy="383381"/>
          </a:xfrm>
          <a:prstGeom prst="rect">
            <a:avLst/>
          </a:prstGeom>
        </p:spPr>
        <p:txBody>
          <a:bodyPr vert="horz" lIns="111080" tIns="55540" rIns="111080" bIns="55540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2C15EC-06A9-4C31-908B-A19864F1F754}" type="datetime1">
              <a:rPr lang="en-US" smtClean="0"/>
              <a:t>7/6/2026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82958" y="6674169"/>
            <a:ext cx="3876887" cy="383381"/>
          </a:xfrm>
          <a:prstGeom prst="rect">
            <a:avLst/>
          </a:prstGeom>
        </p:spPr>
        <p:txBody>
          <a:bodyPr vert="horz" lIns="111080" tIns="55540" rIns="111080" bIns="55540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 dirty="0" smtClean="0"/>
              <a:t>ПРОЕКТ БЮДЖЕТА ОКРУГА НА 2023-2025 ГОДЫ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74007" y="6674169"/>
            <a:ext cx="2856653" cy="383381"/>
          </a:xfrm>
          <a:prstGeom prst="rect">
            <a:avLst/>
          </a:prstGeom>
        </p:spPr>
        <p:txBody>
          <a:bodyPr vert="horz" lIns="111080" tIns="55540" rIns="111080" bIns="55540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38100">
              <a:lnSpc>
                <a:spcPts val="1240"/>
              </a:lnSpc>
            </a:pPr>
            <a:fld id="{81D60167-4931-47E6-BA6A-407CBD079E47}" type="slidenum">
              <a:rPr lang="ru-RU" spc="-60" smtClean="0"/>
              <a:pPr marL="38100">
                <a:lnSpc>
                  <a:spcPts val="1240"/>
                </a:lnSpc>
              </a:pPr>
              <a:t>‹#›</a:t>
            </a:fld>
            <a:endParaRPr lang="ru-RU" spc="-60" dirty="0"/>
          </a:p>
        </p:txBody>
      </p:sp>
    </p:spTree>
    <p:extLst>
      <p:ext uri="{BB962C8B-B14F-4D97-AF65-F5344CB8AC3E}">
        <p14:creationId xmlns:p14="http://schemas.microsoft.com/office/powerpoint/2010/main" val="24573181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91" r:id="rId12"/>
  </p:sldLayoutIdLst>
  <p:hf sldNum="0" hdr="0" dt="0"/>
  <p:txStyles>
    <p:titleStyle>
      <a:lvl1pPr algn="ctr" defTabSz="1110800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16551" indent="-416551" algn="l" defTabSz="1110800" rtl="0" eaLnBrk="1" latinLnBrk="0" hangingPunct="1">
        <a:spcBef>
          <a:spcPct val="20000"/>
        </a:spcBef>
        <a:buFont typeface="Arial" pitchFamily="34" charset="0"/>
        <a:buChar char="•"/>
        <a:defRPr sz="3900" kern="1200">
          <a:solidFill>
            <a:schemeClr val="tx1"/>
          </a:solidFill>
          <a:latin typeface="+mn-lt"/>
          <a:ea typeface="+mn-ea"/>
          <a:cs typeface="+mn-cs"/>
        </a:defRPr>
      </a:lvl1pPr>
      <a:lvl2pPr marL="902525" indent="-347124" algn="l" defTabSz="1110800" rtl="0" eaLnBrk="1" latinLnBrk="0" hangingPunct="1">
        <a:spcBef>
          <a:spcPct val="20000"/>
        </a:spcBef>
        <a:buFont typeface="Arial" pitchFamily="34" charset="0"/>
        <a:buChar char="–"/>
        <a:defRPr sz="3400" kern="1200">
          <a:solidFill>
            <a:schemeClr val="tx1"/>
          </a:solidFill>
          <a:latin typeface="+mn-lt"/>
          <a:ea typeface="+mn-ea"/>
          <a:cs typeface="+mn-cs"/>
        </a:defRPr>
      </a:lvl2pPr>
      <a:lvl3pPr marL="1388500" indent="-277700" algn="l" defTabSz="111080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43900" indent="-277700" algn="l" defTabSz="11108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99300" indent="-277700" algn="l" defTabSz="1110800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54700" indent="-277700" algn="l" defTabSz="11108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10099" indent="-277700" algn="l" defTabSz="11108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165500" indent="-277700" algn="l" defTabSz="11108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720900" indent="-277700" algn="l" defTabSz="11108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11080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55400" algn="l" defTabSz="111080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110800" algn="l" defTabSz="111080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666200" algn="l" defTabSz="111080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21600" algn="l" defTabSz="111080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77000" algn="l" defTabSz="111080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332400" algn="l" defTabSz="111080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887800" algn="l" defTabSz="111080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443199" algn="l" defTabSz="111080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3" Type="http://schemas.openxmlformats.org/officeDocument/2006/relationships/image" Target="../media/image3.png"/><Relationship Id="rId7" Type="http://schemas.openxmlformats.org/officeDocument/2006/relationships/image" Target="../media/image6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Relationship Id="rId6" Type="http://schemas.openxmlformats.org/officeDocument/2006/relationships/chart" Target="../charts/char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jpe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png"/><Relationship Id="rId11" Type="http://schemas.openxmlformats.org/officeDocument/2006/relationships/image" Target="../media/image18.jpeg"/><Relationship Id="rId5" Type="http://schemas.openxmlformats.org/officeDocument/2006/relationships/image" Target="../media/image12.png"/><Relationship Id="rId10" Type="http://schemas.openxmlformats.org/officeDocument/2006/relationships/image" Target="../media/image17.jpeg"/><Relationship Id="rId4" Type="http://schemas.openxmlformats.org/officeDocument/2006/relationships/image" Target="../media/image11.png"/><Relationship Id="rId9" Type="http://schemas.openxmlformats.org/officeDocument/2006/relationships/image" Target="../media/image16.jp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0.emf"/><Relationship Id="rId18" Type="http://schemas.openxmlformats.org/officeDocument/2006/relationships/image" Target="../media/image34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12" Type="http://schemas.openxmlformats.org/officeDocument/2006/relationships/image" Target="../media/image29.png"/><Relationship Id="rId17" Type="http://schemas.openxmlformats.org/officeDocument/2006/relationships/image" Target="../media/image33.emf"/><Relationship Id="rId2" Type="http://schemas.openxmlformats.org/officeDocument/2006/relationships/image" Target="../media/image20.png"/><Relationship Id="rId16" Type="http://schemas.openxmlformats.org/officeDocument/2006/relationships/image" Target="../media/image9.e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4.png"/><Relationship Id="rId11" Type="http://schemas.openxmlformats.org/officeDocument/2006/relationships/image" Target="../media/image28.png"/><Relationship Id="rId5" Type="http://schemas.openxmlformats.org/officeDocument/2006/relationships/image" Target="../media/image23.png"/><Relationship Id="rId15" Type="http://schemas.openxmlformats.org/officeDocument/2006/relationships/image" Target="../media/image32.emf"/><Relationship Id="rId10" Type="http://schemas.openxmlformats.org/officeDocument/2006/relationships/image" Target="../media/image4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Relationship Id="rId14" Type="http://schemas.openxmlformats.org/officeDocument/2006/relationships/image" Target="../media/image31.e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emf"/><Relationship Id="rId3" Type="http://schemas.openxmlformats.org/officeDocument/2006/relationships/image" Target="../media/image36.png"/><Relationship Id="rId7" Type="http://schemas.openxmlformats.org/officeDocument/2006/relationships/image" Target="../media/image33.emf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10" Type="http://schemas.openxmlformats.org/officeDocument/2006/relationships/image" Target="../media/image42.jpeg"/><Relationship Id="rId4" Type="http://schemas.openxmlformats.org/officeDocument/2006/relationships/image" Target="../media/image37.png"/><Relationship Id="rId9" Type="http://schemas.openxmlformats.org/officeDocument/2006/relationships/image" Target="../media/image4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image" Target="../media/image51.jpg"/><Relationship Id="rId3" Type="http://schemas.openxmlformats.org/officeDocument/2006/relationships/image" Target="../media/image43.png"/><Relationship Id="rId7" Type="http://schemas.openxmlformats.org/officeDocument/2006/relationships/image" Target="../media/image45.jpeg"/><Relationship Id="rId12" Type="http://schemas.openxmlformats.org/officeDocument/2006/relationships/image" Target="../media/image50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png"/><Relationship Id="rId11" Type="http://schemas.openxmlformats.org/officeDocument/2006/relationships/image" Target="../media/image49.jpeg"/><Relationship Id="rId5" Type="http://schemas.openxmlformats.org/officeDocument/2006/relationships/image" Target="../media/image33.emf"/><Relationship Id="rId15" Type="http://schemas.openxmlformats.org/officeDocument/2006/relationships/image" Target="../media/image53.jpeg"/><Relationship Id="rId10" Type="http://schemas.openxmlformats.org/officeDocument/2006/relationships/image" Target="../media/image48.jpg"/><Relationship Id="rId4" Type="http://schemas.openxmlformats.org/officeDocument/2006/relationships/image" Target="../media/image44.emf"/><Relationship Id="rId9" Type="http://schemas.openxmlformats.org/officeDocument/2006/relationships/image" Target="../media/image47.jpeg"/><Relationship Id="rId14" Type="http://schemas.openxmlformats.org/officeDocument/2006/relationships/image" Target="../media/image52.e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jpeg"/><Relationship Id="rId3" Type="http://schemas.openxmlformats.org/officeDocument/2006/relationships/image" Target="../media/image55.png"/><Relationship Id="rId7" Type="http://schemas.openxmlformats.org/officeDocument/2006/relationships/image" Target="../media/image57.jpe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6.jpeg"/><Relationship Id="rId5" Type="http://schemas.openxmlformats.org/officeDocument/2006/relationships/image" Target="../media/image43.png"/><Relationship Id="rId10" Type="http://schemas.openxmlformats.org/officeDocument/2006/relationships/image" Target="../media/image60.emf"/><Relationship Id="rId4" Type="http://schemas.openxmlformats.org/officeDocument/2006/relationships/image" Target="../media/image33.emf"/><Relationship Id="rId9" Type="http://schemas.openxmlformats.org/officeDocument/2006/relationships/image" Target="../media/image59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jpeg"/><Relationship Id="rId3" Type="http://schemas.openxmlformats.org/officeDocument/2006/relationships/image" Target="../media/image33.emf"/><Relationship Id="rId7" Type="http://schemas.openxmlformats.org/officeDocument/2006/relationships/image" Target="../media/image64.jpe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3.png"/><Relationship Id="rId5" Type="http://schemas.openxmlformats.org/officeDocument/2006/relationships/image" Target="../media/image27.png"/><Relationship Id="rId10" Type="http://schemas.openxmlformats.org/officeDocument/2006/relationships/image" Target="../media/image67.png"/><Relationship Id="rId4" Type="http://schemas.openxmlformats.org/officeDocument/2006/relationships/image" Target="../media/image62.emf"/><Relationship Id="rId9" Type="http://schemas.openxmlformats.org/officeDocument/2006/relationships/image" Target="../media/image66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jpeg"/><Relationship Id="rId3" Type="http://schemas.openxmlformats.org/officeDocument/2006/relationships/image" Target="../media/image69.png"/><Relationship Id="rId7" Type="http://schemas.openxmlformats.org/officeDocument/2006/relationships/image" Target="../media/image72.jpeg"/><Relationship Id="rId12" Type="http://schemas.openxmlformats.org/officeDocument/2006/relationships/image" Target="../media/image77.emf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1.png"/><Relationship Id="rId11" Type="http://schemas.openxmlformats.org/officeDocument/2006/relationships/image" Target="../media/image76.jpeg"/><Relationship Id="rId5" Type="http://schemas.openxmlformats.org/officeDocument/2006/relationships/image" Target="../media/image33.emf"/><Relationship Id="rId10" Type="http://schemas.openxmlformats.org/officeDocument/2006/relationships/image" Target="../media/image75.jpg"/><Relationship Id="rId4" Type="http://schemas.openxmlformats.org/officeDocument/2006/relationships/image" Target="../media/image70.png"/><Relationship Id="rId9" Type="http://schemas.openxmlformats.org/officeDocument/2006/relationships/image" Target="../media/image7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13" Type="http://schemas.openxmlformats.org/officeDocument/2006/relationships/image" Target="../media/image86.emf"/><Relationship Id="rId3" Type="http://schemas.openxmlformats.org/officeDocument/2006/relationships/image" Target="../media/image78.png"/><Relationship Id="rId7" Type="http://schemas.openxmlformats.org/officeDocument/2006/relationships/image" Target="../media/image81.emf"/><Relationship Id="rId12" Type="http://schemas.openxmlformats.org/officeDocument/2006/relationships/image" Target="../media/image8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3.emf"/><Relationship Id="rId11" Type="http://schemas.openxmlformats.org/officeDocument/2006/relationships/image" Target="../media/image84.jpeg"/><Relationship Id="rId5" Type="http://schemas.openxmlformats.org/officeDocument/2006/relationships/image" Target="../media/image80.png"/><Relationship Id="rId10" Type="http://schemas.openxmlformats.org/officeDocument/2006/relationships/image" Target="../media/image83.jpg"/><Relationship Id="rId4" Type="http://schemas.openxmlformats.org/officeDocument/2006/relationships/image" Target="../media/image79.emf"/><Relationship Id="rId9" Type="http://schemas.openxmlformats.org/officeDocument/2006/relationships/image" Target="../media/image82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3" Type="http://schemas.openxmlformats.org/officeDocument/2006/relationships/image" Target="../media/image87.png"/><Relationship Id="rId7" Type="http://schemas.openxmlformats.org/officeDocument/2006/relationships/image" Target="../media/image90.png"/><Relationship Id="rId12" Type="http://schemas.openxmlformats.org/officeDocument/2006/relationships/image" Target="../media/image9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9.png"/><Relationship Id="rId11" Type="http://schemas.openxmlformats.org/officeDocument/2006/relationships/image" Target="../media/image93.jpeg"/><Relationship Id="rId5" Type="http://schemas.openxmlformats.org/officeDocument/2006/relationships/image" Target="../media/image88.png"/><Relationship Id="rId10" Type="http://schemas.openxmlformats.org/officeDocument/2006/relationships/image" Target="../media/image92.jpeg"/><Relationship Id="rId4" Type="http://schemas.openxmlformats.org/officeDocument/2006/relationships/image" Target="../media/image33.emf"/><Relationship Id="rId9" Type="http://schemas.openxmlformats.org/officeDocument/2006/relationships/image" Target="../media/image91.e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9.jpeg"/><Relationship Id="rId13" Type="http://schemas.openxmlformats.org/officeDocument/2006/relationships/image" Target="../media/image104.jpeg"/><Relationship Id="rId3" Type="http://schemas.openxmlformats.org/officeDocument/2006/relationships/image" Target="../media/image33.emf"/><Relationship Id="rId7" Type="http://schemas.openxmlformats.org/officeDocument/2006/relationships/image" Target="../media/image98.emf"/><Relationship Id="rId12" Type="http://schemas.openxmlformats.org/officeDocument/2006/relationships/image" Target="../media/image10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7.emf"/><Relationship Id="rId11" Type="http://schemas.openxmlformats.org/officeDocument/2006/relationships/image" Target="../media/image102.jpeg"/><Relationship Id="rId5" Type="http://schemas.openxmlformats.org/officeDocument/2006/relationships/image" Target="../media/image96.emf"/><Relationship Id="rId10" Type="http://schemas.openxmlformats.org/officeDocument/2006/relationships/image" Target="../media/image101.jpeg"/><Relationship Id="rId4" Type="http://schemas.openxmlformats.org/officeDocument/2006/relationships/image" Target="../media/image95.emf"/><Relationship Id="rId9" Type="http://schemas.openxmlformats.org/officeDocument/2006/relationships/image" Target="../media/image100.jpeg"/><Relationship Id="rId14" Type="http://schemas.openxmlformats.org/officeDocument/2006/relationships/image" Target="../media/image105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0.jpeg"/><Relationship Id="rId3" Type="http://schemas.openxmlformats.org/officeDocument/2006/relationships/image" Target="../media/image107.emf"/><Relationship Id="rId7" Type="http://schemas.openxmlformats.org/officeDocument/2006/relationships/image" Target="../media/image33.emf"/><Relationship Id="rId12" Type="http://schemas.openxmlformats.org/officeDocument/2006/relationships/image" Target="../media/image114.jpeg"/><Relationship Id="rId2" Type="http://schemas.openxmlformats.org/officeDocument/2006/relationships/image" Target="../media/image106.e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9.emf"/><Relationship Id="rId11" Type="http://schemas.openxmlformats.org/officeDocument/2006/relationships/image" Target="../media/image113.jpeg"/><Relationship Id="rId5" Type="http://schemas.openxmlformats.org/officeDocument/2006/relationships/image" Target="../media/image108.jpeg"/><Relationship Id="rId10" Type="http://schemas.openxmlformats.org/officeDocument/2006/relationships/image" Target="../media/image112.jpeg"/><Relationship Id="rId4" Type="http://schemas.openxmlformats.org/officeDocument/2006/relationships/image" Target="../media/image97.emf"/><Relationship Id="rId9" Type="http://schemas.openxmlformats.org/officeDocument/2006/relationships/image" Target="../media/image111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3" Type="http://schemas.openxmlformats.org/officeDocument/2006/relationships/image" Target="../media/image116.png"/><Relationship Id="rId7" Type="http://schemas.openxmlformats.org/officeDocument/2006/relationships/image" Target="../media/image118.emf"/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0.emf"/><Relationship Id="rId5" Type="http://schemas.openxmlformats.org/officeDocument/2006/relationships/image" Target="../media/image33.emf"/><Relationship Id="rId4" Type="http://schemas.openxmlformats.org/officeDocument/2006/relationships/image" Target="../media/image117.png"/><Relationship Id="rId9" Type="http://schemas.openxmlformats.org/officeDocument/2006/relationships/image" Target="../media/image119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3.emf"/><Relationship Id="rId13" Type="http://schemas.openxmlformats.org/officeDocument/2006/relationships/image" Target="../media/image127.emf"/><Relationship Id="rId3" Type="http://schemas.openxmlformats.org/officeDocument/2006/relationships/image" Target="../media/image63.png"/><Relationship Id="rId7" Type="http://schemas.openxmlformats.org/officeDocument/2006/relationships/image" Target="../media/image122.emf"/><Relationship Id="rId12" Type="http://schemas.openxmlformats.org/officeDocument/2006/relationships/image" Target="../media/image126.jpeg"/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2.emf"/><Relationship Id="rId11" Type="http://schemas.openxmlformats.org/officeDocument/2006/relationships/image" Target="../media/image125.png"/><Relationship Id="rId5" Type="http://schemas.openxmlformats.org/officeDocument/2006/relationships/image" Target="../media/image121.png"/><Relationship Id="rId10" Type="http://schemas.openxmlformats.org/officeDocument/2006/relationships/image" Target="../media/image124.jpeg"/><Relationship Id="rId4" Type="http://schemas.openxmlformats.org/officeDocument/2006/relationships/image" Target="../media/image120.png"/><Relationship Id="rId9" Type="http://schemas.openxmlformats.org/officeDocument/2006/relationships/image" Target="../media/image30.emf"/><Relationship Id="rId14" Type="http://schemas.openxmlformats.org/officeDocument/2006/relationships/image" Target="../media/image12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0.emf"/><Relationship Id="rId5" Type="http://schemas.openxmlformats.org/officeDocument/2006/relationships/image" Target="../media/image129.emf"/><Relationship Id="rId4" Type="http://schemas.openxmlformats.org/officeDocument/2006/relationships/image" Target="../media/image33.e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3.jpeg"/><Relationship Id="rId3" Type="http://schemas.openxmlformats.org/officeDocument/2006/relationships/notesSlide" Target="../notesSlides/notesSlide7.xml"/><Relationship Id="rId7" Type="http://schemas.openxmlformats.org/officeDocument/2006/relationships/image" Target="../media/image131.e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6" Type="http://schemas.openxmlformats.org/officeDocument/2006/relationships/package" Target="../embeddings/Microsoft_Excel_Worksheet5.xlsx"/><Relationship Id="rId5" Type="http://schemas.openxmlformats.org/officeDocument/2006/relationships/image" Target="../media/image132.png"/><Relationship Id="rId4" Type="http://schemas.openxmlformats.org/officeDocument/2006/relationships/image" Target="../media/image33.emf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2380488"/>
            <a:ext cx="12237720" cy="4819015"/>
          </a:xfrm>
          <a:custGeom>
            <a:avLst/>
            <a:gdLst/>
            <a:ahLst/>
            <a:cxnLst/>
            <a:rect l="l" t="t" r="r" b="b"/>
            <a:pathLst>
              <a:path w="12237720" h="4819015">
                <a:moveTo>
                  <a:pt x="12237720" y="0"/>
                </a:moveTo>
                <a:lnTo>
                  <a:pt x="0" y="0"/>
                </a:lnTo>
                <a:lnTo>
                  <a:pt x="0" y="4818888"/>
                </a:lnTo>
                <a:lnTo>
                  <a:pt x="12237720" y="4818888"/>
                </a:lnTo>
                <a:lnTo>
                  <a:pt x="12237720" y="0"/>
                </a:lnTo>
                <a:close/>
              </a:path>
            </a:pathLst>
          </a:custGeom>
          <a:noFill/>
        </p:spPr>
        <p:txBody>
          <a:bodyPr wrap="square" lIns="0" tIns="0" rIns="0" bIns="0" rtlCol="0"/>
          <a:lstStyle/>
          <a:p>
            <a:endParaRPr lang="ru-RU" dirty="0" smtClean="0">
              <a:latin typeface="Bahnschrift Condensed" pitchFamily="34" charset="0"/>
            </a:endParaRPr>
          </a:p>
          <a:p>
            <a:endParaRPr lang="ru-RU" dirty="0">
              <a:latin typeface="Bahnschrift Condensed" pitchFamily="34" charset="0"/>
            </a:endParaRPr>
          </a:p>
          <a:p>
            <a:endParaRPr lang="ru-RU" dirty="0" smtClean="0">
              <a:latin typeface="Bahnschrift Condensed" pitchFamily="34" charset="0"/>
            </a:endParaRPr>
          </a:p>
          <a:p>
            <a:endParaRPr lang="ru-RU" dirty="0">
              <a:latin typeface="Bahnschrift Condensed" pitchFamily="34" charset="0"/>
            </a:endParaRPr>
          </a:p>
          <a:p>
            <a:endParaRPr lang="ru-RU" dirty="0" smtClean="0">
              <a:latin typeface="Bahnschrift Condensed" pitchFamily="34" charset="0"/>
            </a:endParaRPr>
          </a:p>
          <a:p>
            <a:endParaRPr lang="ru-RU" dirty="0">
              <a:latin typeface="Bahnschrift Condensed" pitchFamily="34" charset="0"/>
            </a:endParaRPr>
          </a:p>
          <a:p>
            <a:endParaRPr lang="ru-RU" dirty="0" smtClean="0">
              <a:latin typeface="Bahnschrift Condensed" pitchFamily="34" charset="0"/>
            </a:endParaRPr>
          </a:p>
          <a:p>
            <a:endParaRPr dirty="0">
              <a:latin typeface="Bahnschrift Condensed" pitchFamily="34" charset="0"/>
            </a:endParaRPr>
          </a:p>
        </p:txBody>
      </p:sp>
      <p:pic>
        <p:nvPicPr>
          <p:cNvPr id="23" name="Рисунок 22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0" y="552450"/>
            <a:ext cx="954800" cy="1091977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27" name="TextBox 26"/>
          <p:cNvSpPr txBox="1"/>
          <p:nvPr/>
        </p:nvSpPr>
        <p:spPr>
          <a:xfrm>
            <a:off x="1746482" y="744495"/>
            <a:ext cx="390798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Bahnschrift Condensed" pitchFamily="34" charset="0"/>
                <a:ea typeface="Tahoma" panose="020B0604030504040204" pitchFamily="34" charset="0"/>
                <a:cs typeface="Tahoma" panose="020B0604030504040204" pitchFamily="34" charset="0"/>
              </a:rPr>
              <a:t>Муниципальное образование </a:t>
            </a:r>
            <a:r>
              <a:rPr lang="ru-RU" sz="2000" dirty="0" err="1" smtClean="0">
                <a:latin typeface="Bahnschrift Condensed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Печенгский</a:t>
            </a:r>
            <a:r>
              <a:rPr lang="ru-RU" sz="2000" dirty="0" smtClean="0">
                <a:latin typeface="Bahnschrift Condensed" pitchFamily="34" charset="0"/>
                <a:ea typeface="Tahoma" panose="020B0604030504040204" pitchFamily="34" charset="0"/>
                <a:cs typeface="Tahoma" panose="020B0604030504040204" pitchFamily="34" charset="0"/>
              </a:rPr>
              <a:t> муниципальный округ</a:t>
            </a:r>
            <a:endParaRPr lang="ru-RU" sz="2000" dirty="0">
              <a:latin typeface="Bahnschrift Condensed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97000" y="3510991"/>
            <a:ext cx="81123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792808" y="2756938"/>
            <a:ext cx="8192846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dirty="0" smtClean="0">
                <a:solidFill>
                  <a:srgbClr val="0070C0"/>
                </a:solidFill>
                <a:latin typeface="Bahnschrift Condensed" pitchFamily="34" charset="0"/>
                <a:ea typeface="Microsoft JhengHei UI" pitchFamily="34" charset="-120"/>
              </a:rPr>
              <a:t>ОБ ИСПОЛНЕНИИ БЮДЖЕТА ОКРУГА ЗА 2025 ГОД  </a:t>
            </a:r>
          </a:p>
          <a:p>
            <a:endParaRPr lang="ru-RU" sz="3200" dirty="0" smtClean="0">
              <a:solidFill>
                <a:srgbClr val="0070C0"/>
              </a:solidFill>
              <a:latin typeface="Bahnschrift Condensed" pitchFamily="34" charset="0"/>
              <a:ea typeface="Microsoft JhengHei UI" pitchFamily="34" charset="-120"/>
            </a:endParaRPr>
          </a:p>
          <a:p>
            <a:r>
              <a:rPr lang="ru-RU" sz="3200" dirty="0" smtClean="0">
                <a:solidFill>
                  <a:srgbClr val="0070C0"/>
                </a:solidFill>
                <a:latin typeface="Bahnschrift Condensed" pitchFamily="34" charset="0"/>
                <a:ea typeface="Microsoft JhengHei UI" pitchFamily="34" charset="-120"/>
              </a:rPr>
              <a:t>Утв. Решением Совета депутатов Печенгского муниципального округа №  </a:t>
            </a:r>
            <a:r>
              <a:rPr lang="ru-RU" sz="3200" dirty="0">
                <a:solidFill>
                  <a:srgbClr val="0070C0"/>
                </a:solidFill>
                <a:latin typeface="Bahnschrift Condensed" pitchFamily="34" charset="0"/>
                <a:ea typeface="Microsoft JhengHei UI" pitchFamily="34" charset="-120"/>
              </a:rPr>
              <a:t>72  от</a:t>
            </a:r>
            <a:r>
              <a:rPr lang="en-US" sz="3200" dirty="0">
                <a:solidFill>
                  <a:srgbClr val="0070C0"/>
                </a:solidFill>
                <a:latin typeface="Bahnschrift Condensed" pitchFamily="34" charset="0"/>
                <a:ea typeface="Microsoft JhengHei UI" pitchFamily="34" charset="-120"/>
              </a:rPr>
              <a:t> </a:t>
            </a:r>
            <a:r>
              <a:rPr lang="ru-RU" sz="3200" dirty="0">
                <a:solidFill>
                  <a:srgbClr val="0070C0"/>
                </a:solidFill>
                <a:latin typeface="Bahnschrift Condensed" pitchFamily="34" charset="0"/>
                <a:ea typeface="Microsoft JhengHei UI" pitchFamily="34" charset="-120"/>
              </a:rPr>
              <a:t>26.06.2026</a:t>
            </a:r>
            <a:r>
              <a:rPr lang="en-US" sz="3200" dirty="0">
                <a:solidFill>
                  <a:srgbClr val="0070C0"/>
                </a:solidFill>
                <a:latin typeface="Bahnschrift Condensed" pitchFamily="34" charset="0"/>
                <a:ea typeface="Microsoft JhengHei UI" pitchFamily="34" charset="-120"/>
              </a:rPr>
              <a:t> </a:t>
            </a:r>
            <a:r>
              <a:rPr lang="ru-RU" sz="3200" dirty="0" smtClean="0">
                <a:solidFill>
                  <a:srgbClr val="0070C0"/>
                </a:solidFill>
                <a:latin typeface="Bahnschrift Condensed" pitchFamily="34" charset="0"/>
                <a:ea typeface="Microsoft JhengHei UI" pitchFamily="34" charset="-120"/>
              </a:rPr>
              <a:t>года</a:t>
            </a:r>
            <a:endParaRPr lang="ru-RU" sz="3200" dirty="0">
              <a:solidFill>
                <a:srgbClr val="0070C0"/>
              </a:solidFill>
              <a:latin typeface="Bahnschrift Condensed" pitchFamily="34" charset="0"/>
              <a:ea typeface="Microsoft JhengHei UI" pitchFamily="34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12140" y="288370"/>
            <a:ext cx="11018520" cy="647784"/>
          </a:xfrm>
        </p:spPr>
        <p:txBody>
          <a:bodyPr>
            <a:normAutofit/>
          </a:bodyPr>
          <a:lstStyle/>
          <a:p>
            <a:pPr lvl="0" defTabSz="914400">
              <a:spcBef>
                <a:spcPts val="0"/>
              </a:spcBef>
            </a:pP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ИСПОЛНЕНИЕ </a:t>
            </a:r>
            <a:r>
              <a:rPr lang="ru-RU" sz="2500" dirty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БЮДЖЕТА ОКРУГА </a:t>
            </a: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ЗА 2025 ГОД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2737024" y="792138"/>
            <a:ext cx="66866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ahnschrift Condensed" pitchFamily="34" charset="0"/>
              </a:rPr>
              <a:t>-</a:t>
            </a:r>
            <a:r>
              <a:rPr lang="ru-RU" sz="2800" dirty="0" smtClean="0">
                <a:latin typeface="Bahnschrift Condensed" pitchFamily="34" charset="0"/>
              </a:rPr>
              <a:t> </a:t>
            </a:r>
            <a:r>
              <a:rPr lang="ru-RU" sz="3200" b="1" dirty="0" smtClean="0">
                <a:solidFill>
                  <a:srgbClr val="0070C0"/>
                </a:solidFill>
                <a:latin typeface="Bahnschrift Condensed" pitchFamily="34" charset="0"/>
              </a:rPr>
              <a:t>НАЛОГОВЫЕ И НЕНАЛОГОВЫЕ ДОХО</a:t>
            </a:r>
            <a:r>
              <a:rPr lang="ru-RU" sz="3000" b="1" dirty="0" smtClean="0">
                <a:solidFill>
                  <a:srgbClr val="0070C0"/>
                </a:solidFill>
                <a:latin typeface="Bahnschrift Condensed" pitchFamily="34" charset="0"/>
              </a:rPr>
              <a:t>ДЫ </a:t>
            </a:r>
            <a:r>
              <a:rPr lang="ru-RU" sz="28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ahnschrift Condensed" pitchFamily="34" charset="0"/>
              </a:rPr>
              <a:t>-</a:t>
            </a:r>
            <a:endParaRPr lang="ru-RU" sz="2800" dirty="0">
              <a:solidFill>
                <a:schemeClr val="accent2">
                  <a:lumMod val="60000"/>
                  <a:lumOff val="40000"/>
                </a:schemeClr>
              </a:solidFill>
              <a:latin typeface="Bahnschrift Condensed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838066476"/>
              </p:ext>
            </p:extLst>
          </p:nvPr>
        </p:nvGraphicFramePr>
        <p:xfrm>
          <a:off x="206798" y="1700988"/>
          <a:ext cx="4690465" cy="47077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723801" y="3600450"/>
            <a:ext cx="1590500" cy="11951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500" b="1" dirty="0" smtClean="0">
                <a:solidFill>
                  <a:srgbClr val="0070C0"/>
                </a:solidFill>
                <a:latin typeface="Arial Narrow" pitchFamily="34" charset="0"/>
              </a:rPr>
              <a:t>1 392</a:t>
            </a:r>
            <a:r>
              <a:rPr lang="en-US" sz="3500" b="1" dirty="0" smtClean="0">
                <a:solidFill>
                  <a:srgbClr val="0070C0"/>
                </a:solidFill>
                <a:latin typeface="Arial Narrow" pitchFamily="34" charset="0"/>
              </a:rPr>
              <a:t>,</a:t>
            </a:r>
            <a:r>
              <a:rPr lang="ru-RU" sz="3500" b="1" dirty="0" smtClean="0">
                <a:solidFill>
                  <a:srgbClr val="0070C0"/>
                </a:solidFill>
                <a:latin typeface="Arial Narrow" pitchFamily="34" charset="0"/>
              </a:rPr>
              <a:t>4</a:t>
            </a:r>
            <a:r>
              <a:rPr lang="ru-RU" sz="3500" dirty="0" smtClean="0"/>
              <a:t> </a:t>
            </a:r>
          </a:p>
          <a:p>
            <a:pPr algn="ctr">
              <a:lnSpc>
                <a:spcPts val="1400"/>
              </a:lnSpc>
            </a:pPr>
            <a:r>
              <a:rPr lang="ru-RU" u="sng" dirty="0" smtClean="0">
                <a:uFill>
                  <a:solidFill>
                    <a:schemeClr val="accent6">
                      <a:lumMod val="75000"/>
                    </a:schemeClr>
                  </a:solidFill>
                </a:uFill>
              </a:rPr>
              <a:t>млн. рублей</a:t>
            </a:r>
          </a:p>
          <a:p>
            <a:pPr algn="ctr"/>
            <a:r>
              <a:rPr lang="ru-RU" sz="13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     +180</a:t>
            </a:r>
            <a:r>
              <a:rPr lang="en-US" sz="13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,7</a:t>
            </a:r>
            <a:r>
              <a:rPr lang="ru-RU" sz="1300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 </a:t>
            </a:r>
            <a:r>
              <a:rPr lang="ru-RU" sz="1200" dirty="0" smtClean="0">
                <a:latin typeface="Arial Narrow" pitchFamily="34" charset="0"/>
              </a:rPr>
              <a:t>млн. рублей </a:t>
            </a:r>
          </a:p>
          <a:p>
            <a:pPr algn="ctr"/>
            <a:r>
              <a:rPr lang="ru-RU" sz="1200" dirty="0" smtClean="0">
                <a:latin typeface="Arial Narrow" pitchFamily="34" charset="0"/>
              </a:rPr>
              <a:t>к 2024 году</a:t>
            </a:r>
            <a:endParaRPr lang="ru-RU" sz="1200" dirty="0">
              <a:latin typeface="Arial Narrow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06898" y="5328642"/>
            <a:ext cx="29982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Arial Narrow" pitchFamily="34" charset="0"/>
              </a:rPr>
              <a:t>Налог на доходы физических лиц</a:t>
            </a:r>
          </a:p>
          <a:p>
            <a:pPr algn="ctr"/>
            <a:r>
              <a:rPr lang="ru-RU" sz="1400" b="1" dirty="0" smtClean="0">
                <a:latin typeface="Arial Narrow" pitchFamily="34" charset="0"/>
              </a:rPr>
              <a:t>63,3%</a:t>
            </a:r>
            <a:endParaRPr lang="ru-RU" sz="1400" b="1" dirty="0">
              <a:latin typeface="Arial Narrow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329312" y="2088282"/>
            <a:ext cx="2664296" cy="1296144"/>
          </a:xfrm>
          <a:prstGeom prst="rect">
            <a:avLst/>
          </a:prstGeom>
          <a:solidFill>
            <a:schemeClr val="bg1"/>
          </a:solidFill>
          <a:ln w="19050">
            <a:solidFill>
              <a:srgbClr val="4482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600" dirty="0" smtClean="0">
                <a:solidFill>
                  <a:schemeClr val="tx1"/>
                </a:solidFill>
                <a:latin typeface="Arial Narrow" pitchFamily="34" charset="0"/>
              </a:rPr>
              <a:t>Налог на доходы физических лиц</a:t>
            </a:r>
          </a:p>
          <a:p>
            <a:pPr marL="447675"/>
            <a:endParaRPr lang="ru-RU" sz="200" dirty="0" smtClean="0">
              <a:solidFill>
                <a:schemeClr val="tx1"/>
              </a:solidFill>
              <a:latin typeface="Arial Narrow" pitchFamily="34" charset="0"/>
            </a:endParaRPr>
          </a:p>
          <a:p>
            <a:pPr algn="ctr"/>
            <a:r>
              <a:rPr lang="ru-RU" sz="2500" b="1" dirty="0" smtClean="0">
                <a:solidFill>
                  <a:srgbClr val="0070C0"/>
                </a:solidFill>
                <a:latin typeface="Arial Narrow" pitchFamily="34" charset="0"/>
              </a:rPr>
              <a:t>881,8</a:t>
            </a:r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ru-RU" sz="1400" dirty="0" err="1" smtClean="0">
                <a:solidFill>
                  <a:schemeClr val="tx1"/>
                </a:solidFill>
                <a:latin typeface="Arial Narrow" pitchFamily="34" charset="0"/>
              </a:rPr>
              <a:t>млн.рублей</a:t>
            </a:r>
            <a:endParaRPr lang="ru-RU" sz="1400" dirty="0" smtClean="0">
              <a:solidFill>
                <a:schemeClr val="tx1"/>
              </a:solidFill>
              <a:latin typeface="Arial Narrow" pitchFamily="34" charset="0"/>
            </a:endParaRPr>
          </a:p>
          <a:p>
            <a:pPr algn="ctr"/>
            <a:r>
              <a:rPr lang="ru-RU" sz="1400" b="1" dirty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+</a:t>
            </a:r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 124,2 </a:t>
            </a:r>
            <a:r>
              <a:rPr lang="ru-RU" sz="1200" dirty="0" smtClean="0">
                <a:solidFill>
                  <a:schemeClr val="tx1"/>
                </a:solidFill>
                <a:latin typeface="Arial Narrow" pitchFamily="34" charset="0"/>
              </a:rPr>
              <a:t>млн. рублей к 2024 году </a:t>
            </a:r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(+16,4%)</a:t>
            </a:r>
            <a:endParaRPr lang="ru-RU" sz="1200" b="1" dirty="0">
              <a:solidFill>
                <a:schemeClr val="accent6">
                  <a:lumMod val="75000"/>
                </a:schemeClr>
              </a:solidFill>
              <a:latin typeface="Arial Narrow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329312" y="3600450"/>
            <a:ext cx="2664296" cy="1296144"/>
          </a:xfrm>
          <a:prstGeom prst="rect">
            <a:avLst/>
          </a:prstGeom>
          <a:solidFill>
            <a:schemeClr val="bg1"/>
          </a:solidFill>
          <a:ln w="19050">
            <a:solidFill>
              <a:srgbClr val="4482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600" dirty="0" smtClean="0">
                <a:solidFill>
                  <a:schemeClr val="tx1"/>
                </a:solidFill>
                <a:latin typeface="Arial Narrow" pitchFamily="34" charset="0"/>
              </a:rPr>
              <a:t>Имущественные налоги</a:t>
            </a:r>
          </a:p>
          <a:p>
            <a:pPr marL="361950"/>
            <a:endParaRPr lang="ru-RU" sz="200" dirty="0" smtClean="0">
              <a:solidFill>
                <a:schemeClr val="tx1"/>
              </a:solidFill>
              <a:latin typeface="Arial Narrow" pitchFamily="34" charset="0"/>
            </a:endParaRPr>
          </a:p>
          <a:p>
            <a:pPr marL="361950"/>
            <a:endParaRPr lang="ru-RU" sz="200" dirty="0" smtClean="0">
              <a:solidFill>
                <a:schemeClr val="tx1"/>
              </a:solidFill>
              <a:latin typeface="Arial Narrow" pitchFamily="34" charset="0"/>
            </a:endParaRPr>
          </a:p>
          <a:p>
            <a:pPr marL="361950"/>
            <a:endParaRPr lang="ru-RU" sz="200" dirty="0">
              <a:solidFill>
                <a:schemeClr val="tx1"/>
              </a:solidFill>
              <a:latin typeface="Arial Narrow" pitchFamily="34" charset="0"/>
            </a:endParaRPr>
          </a:p>
          <a:p>
            <a:pPr marL="361950"/>
            <a:endParaRPr lang="ru-RU" sz="200" dirty="0" smtClean="0">
              <a:solidFill>
                <a:schemeClr val="tx1"/>
              </a:solidFill>
              <a:latin typeface="Arial Narrow" pitchFamily="34" charset="0"/>
            </a:endParaRPr>
          </a:p>
          <a:p>
            <a:pPr algn="ctr"/>
            <a:r>
              <a:rPr lang="ru-RU" sz="2500" b="1" dirty="0" smtClean="0">
                <a:solidFill>
                  <a:srgbClr val="0070C0"/>
                </a:solidFill>
                <a:latin typeface="Arial Narrow" pitchFamily="34" charset="0"/>
              </a:rPr>
              <a:t>13,1</a:t>
            </a:r>
            <a:r>
              <a:rPr lang="ru-RU" b="1" dirty="0" smtClean="0">
                <a:solidFill>
                  <a:schemeClr val="tx1"/>
                </a:solidFill>
                <a:latin typeface="Arial Narrow" pitchFamily="34" charset="0"/>
              </a:rPr>
              <a:t> </a:t>
            </a:r>
            <a:r>
              <a:rPr lang="ru-RU" sz="1400" dirty="0" err="1" smtClean="0">
                <a:solidFill>
                  <a:schemeClr val="tx1"/>
                </a:solidFill>
                <a:latin typeface="Arial Narrow" pitchFamily="34" charset="0"/>
              </a:rPr>
              <a:t>млн.рублей</a:t>
            </a:r>
            <a:endParaRPr lang="ru-RU" sz="1400" dirty="0" smtClean="0">
              <a:solidFill>
                <a:schemeClr val="tx1"/>
              </a:solidFill>
              <a:latin typeface="Arial Narrow" pitchFamily="34" charset="0"/>
            </a:endParaRPr>
          </a:p>
          <a:p>
            <a:pPr algn="ctr"/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+0,1 </a:t>
            </a:r>
            <a:r>
              <a:rPr lang="ru-RU" sz="1200" dirty="0" smtClean="0">
                <a:solidFill>
                  <a:schemeClr val="tx1"/>
                </a:solidFill>
                <a:latin typeface="Arial Narrow" pitchFamily="34" charset="0"/>
              </a:rPr>
              <a:t>млн. рублей к 2024 году </a:t>
            </a:r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(9,2%)</a:t>
            </a:r>
            <a:endParaRPr lang="ru-RU" sz="1200" b="1" dirty="0">
              <a:solidFill>
                <a:schemeClr val="accent6">
                  <a:lumMod val="75000"/>
                </a:schemeClr>
              </a:solidFill>
              <a:latin typeface="Arial Narrow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8425656" y="3600450"/>
            <a:ext cx="2808312" cy="1296144"/>
          </a:xfrm>
          <a:prstGeom prst="rect">
            <a:avLst/>
          </a:prstGeom>
          <a:solidFill>
            <a:schemeClr val="bg1"/>
          </a:solidFill>
          <a:ln w="19050">
            <a:solidFill>
              <a:srgbClr val="4482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600" dirty="0" smtClean="0">
                <a:solidFill>
                  <a:schemeClr val="tx1"/>
                </a:solidFill>
                <a:latin typeface="Arial Narrow" pitchFamily="34" charset="0"/>
              </a:rPr>
              <a:t>Арендные платежи </a:t>
            </a:r>
          </a:p>
          <a:p>
            <a:pPr marL="447675"/>
            <a:endParaRPr lang="ru-RU" sz="200" dirty="0" smtClean="0">
              <a:solidFill>
                <a:schemeClr val="tx1"/>
              </a:solidFill>
              <a:latin typeface="Arial Narrow" pitchFamily="34" charset="0"/>
            </a:endParaRPr>
          </a:p>
          <a:p>
            <a:pPr algn="ctr"/>
            <a:r>
              <a:rPr lang="ru-RU" sz="2500" b="1" dirty="0" smtClean="0">
                <a:solidFill>
                  <a:srgbClr val="0070C0"/>
                </a:solidFill>
                <a:latin typeface="Arial Narrow" pitchFamily="34" charset="0"/>
              </a:rPr>
              <a:t>357,0</a:t>
            </a:r>
            <a:r>
              <a:rPr lang="ru-RU" sz="2500" b="1" dirty="0" smtClean="0">
                <a:solidFill>
                  <a:schemeClr val="tx1"/>
                </a:solidFill>
                <a:latin typeface="Arial Narrow" pitchFamily="34" charset="0"/>
              </a:rPr>
              <a:t> </a:t>
            </a:r>
            <a:r>
              <a:rPr lang="ru-RU" sz="1400" dirty="0" err="1" smtClean="0">
                <a:solidFill>
                  <a:schemeClr val="tx1"/>
                </a:solidFill>
                <a:latin typeface="Arial Narrow" pitchFamily="34" charset="0"/>
              </a:rPr>
              <a:t>млн.рублей</a:t>
            </a:r>
            <a:endParaRPr lang="ru-RU" sz="1400" dirty="0" smtClean="0">
              <a:solidFill>
                <a:schemeClr val="tx1"/>
              </a:solidFill>
              <a:latin typeface="Arial Narrow" pitchFamily="34" charset="0"/>
            </a:endParaRPr>
          </a:p>
          <a:p>
            <a:pPr algn="ctr"/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+ 159,4 </a:t>
            </a:r>
            <a:r>
              <a:rPr lang="ru-RU" sz="1200" dirty="0" smtClean="0">
                <a:solidFill>
                  <a:schemeClr val="tx1"/>
                </a:solidFill>
                <a:latin typeface="Arial Narrow" pitchFamily="34" charset="0"/>
              </a:rPr>
              <a:t>млн. рублей к 2024 году </a:t>
            </a:r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(+80,7%)</a:t>
            </a:r>
            <a:endParaRPr lang="ru-RU" sz="1200" b="1" dirty="0">
              <a:solidFill>
                <a:schemeClr val="accent6">
                  <a:lumMod val="75000"/>
                </a:schemeClr>
              </a:solidFill>
              <a:latin typeface="Arial Narrow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8456364" y="5112618"/>
            <a:ext cx="2777604" cy="1296144"/>
          </a:xfrm>
          <a:prstGeom prst="rect">
            <a:avLst/>
          </a:prstGeom>
          <a:solidFill>
            <a:schemeClr val="bg1"/>
          </a:solidFill>
          <a:ln w="19050">
            <a:solidFill>
              <a:srgbClr val="4482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600" dirty="0" smtClean="0">
                <a:solidFill>
                  <a:schemeClr val="tx1"/>
                </a:solidFill>
                <a:latin typeface="Arial Narrow" pitchFamily="34" charset="0"/>
              </a:rPr>
              <a:t>Прочие доходы</a:t>
            </a:r>
          </a:p>
          <a:p>
            <a:pPr marL="447675"/>
            <a:endParaRPr lang="ru-RU" sz="200" dirty="0" smtClean="0">
              <a:solidFill>
                <a:schemeClr val="tx1"/>
              </a:solidFill>
              <a:latin typeface="Arial Narrow" pitchFamily="34" charset="0"/>
            </a:endParaRPr>
          </a:p>
          <a:p>
            <a:pPr algn="ctr"/>
            <a:r>
              <a:rPr lang="ru-RU" sz="2500" b="1" dirty="0" smtClean="0">
                <a:solidFill>
                  <a:srgbClr val="0070C0"/>
                </a:solidFill>
                <a:latin typeface="Arial Narrow" pitchFamily="34" charset="0"/>
              </a:rPr>
              <a:t>77,5</a:t>
            </a:r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ru-RU" sz="1400" dirty="0" err="1" smtClean="0">
                <a:solidFill>
                  <a:schemeClr val="tx1"/>
                </a:solidFill>
                <a:latin typeface="Arial Narrow" pitchFamily="34" charset="0"/>
              </a:rPr>
              <a:t>млн.рублей</a:t>
            </a:r>
            <a:endParaRPr lang="ru-RU" sz="1400" dirty="0" smtClean="0">
              <a:solidFill>
                <a:schemeClr val="tx1"/>
              </a:solidFill>
              <a:latin typeface="Arial Narrow" pitchFamily="34" charset="0"/>
            </a:endParaRPr>
          </a:p>
          <a:p>
            <a:pPr algn="ctr"/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- 2,5 </a:t>
            </a:r>
            <a:r>
              <a:rPr lang="ru-RU" sz="1200" dirty="0" smtClean="0">
                <a:solidFill>
                  <a:schemeClr val="tx1"/>
                </a:solidFill>
                <a:latin typeface="Arial Narrow" pitchFamily="34" charset="0"/>
              </a:rPr>
              <a:t>млн. рублей к 2024 году </a:t>
            </a:r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(- 3,1%)</a:t>
            </a:r>
            <a:endParaRPr lang="ru-RU" sz="1200" b="1" dirty="0">
              <a:solidFill>
                <a:schemeClr val="accent6">
                  <a:lumMod val="75000"/>
                </a:schemeClr>
              </a:solidFill>
              <a:latin typeface="Arial Narrow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3425" y="3477605"/>
            <a:ext cx="432047" cy="52171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1422" y="4964893"/>
            <a:ext cx="526281" cy="510802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5508" y="1928056"/>
            <a:ext cx="497052" cy="517435"/>
          </a:xfrm>
          <a:prstGeom prst="rect">
            <a:avLst/>
          </a:prstGeom>
        </p:spPr>
      </p:pic>
      <p:sp>
        <p:nvSpPr>
          <p:cNvPr id="22" name="Прямоугольник 21"/>
          <p:cNvSpPr/>
          <p:nvPr/>
        </p:nvSpPr>
        <p:spPr>
          <a:xfrm>
            <a:off x="5339829" y="5112618"/>
            <a:ext cx="2664296" cy="1296144"/>
          </a:xfrm>
          <a:prstGeom prst="rect">
            <a:avLst/>
          </a:prstGeom>
          <a:solidFill>
            <a:srgbClr val="0070C0"/>
          </a:solidFill>
          <a:ln w="19050">
            <a:solidFill>
              <a:srgbClr val="4482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endParaRPr lang="ru-RU" sz="1400" dirty="0">
              <a:solidFill>
                <a:schemeClr val="tx1"/>
              </a:solidFill>
              <a:latin typeface="Arial Narrow" pitchFamily="34" charset="0"/>
            </a:endParaRPr>
          </a:p>
          <a:p>
            <a:pPr algn="ctr"/>
            <a:r>
              <a:rPr lang="ru-RU" sz="2900" b="1" dirty="0" smtClean="0">
                <a:solidFill>
                  <a:schemeClr val="bg1"/>
                </a:solidFill>
                <a:latin typeface="Arial Narrow" pitchFamily="34" charset="0"/>
              </a:rPr>
              <a:t>35,1%</a:t>
            </a:r>
          </a:p>
          <a:p>
            <a:pPr algn="ctr"/>
            <a:endParaRPr lang="ru-RU" sz="500" dirty="0" smtClean="0">
              <a:solidFill>
                <a:schemeClr val="tx1"/>
              </a:solidFill>
              <a:latin typeface="Arial Narrow" pitchFamily="34" charset="0"/>
            </a:endParaRPr>
          </a:p>
          <a:p>
            <a:r>
              <a:rPr lang="ru-RU" sz="1200" b="1" dirty="0" smtClean="0">
                <a:solidFill>
                  <a:schemeClr val="bg1"/>
                </a:solidFill>
                <a:latin typeface="Arial Narrow" pitchFamily="34" charset="0"/>
              </a:rPr>
              <a:t>  ДОЛЯ НАЛОГОВЫХ И НЕНАЛОГОВЫХ</a:t>
            </a:r>
          </a:p>
          <a:p>
            <a:r>
              <a:rPr lang="ru-RU" sz="1200" b="1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1200" b="1" dirty="0" smtClean="0">
                <a:solidFill>
                  <a:schemeClr val="bg1"/>
                </a:solidFill>
                <a:latin typeface="Arial Narrow" pitchFamily="34" charset="0"/>
              </a:rPr>
              <a:t>       ДОХОДОВ В ОБЩЕМ ОБЪЕМЕ</a:t>
            </a:r>
          </a:p>
          <a:p>
            <a:r>
              <a:rPr lang="ru-RU" sz="1200" b="1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1200" b="1" dirty="0" smtClean="0">
                <a:solidFill>
                  <a:schemeClr val="bg1"/>
                </a:solidFill>
                <a:latin typeface="Arial Narrow" pitchFamily="34" charset="0"/>
              </a:rPr>
              <a:t>                          ДОХОДОВ</a:t>
            </a:r>
            <a:endParaRPr lang="ru-RU" sz="1200" dirty="0">
              <a:solidFill>
                <a:schemeClr val="bg1"/>
              </a:solidFill>
              <a:latin typeface="Arial Narrow" pitchFamily="34" charset="0"/>
            </a:endParaRPr>
          </a:p>
        </p:txBody>
      </p:sp>
      <p:graphicFrame>
        <p:nvGraphicFramePr>
          <p:cNvPr id="21" name="Диаграмма 20"/>
          <p:cNvGraphicFramePr/>
          <p:nvPr>
            <p:extLst>
              <p:ext uri="{D42A27DB-BD31-4B8C-83A1-F6EECF244321}">
                <p14:modId xmlns:p14="http://schemas.microsoft.com/office/powerpoint/2010/main" val="3891337203"/>
              </p:ext>
            </p:extLst>
          </p:nvPr>
        </p:nvGraphicFramePr>
        <p:xfrm>
          <a:off x="5339829" y="4943536"/>
          <a:ext cx="984590" cy="9733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304" y="3477605"/>
            <a:ext cx="497052" cy="4610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8456364" y="2081064"/>
            <a:ext cx="2777604" cy="1303362"/>
          </a:xfrm>
          <a:prstGeom prst="rect">
            <a:avLst/>
          </a:prstGeom>
          <a:solidFill>
            <a:schemeClr val="bg1"/>
          </a:solidFill>
          <a:ln w="19050">
            <a:solidFill>
              <a:srgbClr val="4482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600" dirty="0" smtClean="0">
                <a:solidFill>
                  <a:schemeClr val="tx1"/>
                </a:solidFill>
                <a:latin typeface="Arial Narrow" pitchFamily="34" charset="0"/>
              </a:rPr>
              <a:t>Упрощенная система налогообложения</a:t>
            </a:r>
          </a:p>
          <a:p>
            <a:pPr marL="447675"/>
            <a:endParaRPr lang="ru-RU" sz="200" dirty="0" smtClean="0">
              <a:solidFill>
                <a:schemeClr val="tx1"/>
              </a:solidFill>
              <a:latin typeface="Arial Narrow" pitchFamily="34" charset="0"/>
            </a:endParaRPr>
          </a:p>
          <a:p>
            <a:pPr algn="ctr"/>
            <a:r>
              <a:rPr lang="en-US" sz="2500" b="1" dirty="0" smtClean="0">
                <a:solidFill>
                  <a:srgbClr val="0070C0"/>
                </a:solidFill>
                <a:latin typeface="Arial Narrow" pitchFamily="34" charset="0"/>
              </a:rPr>
              <a:t>6</a:t>
            </a:r>
            <a:r>
              <a:rPr lang="ru-RU" sz="2500" b="1" dirty="0" smtClean="0">
                <a:solidFill>
                  <a:srgbClr val="0070C0"/>
                </a:solidFill>
                <a:latin typeface="Arial Narrow" pitchFamily="34" charset="0"/>
              </a:rPr>
              <a:t>3,0</a:t>
            </a:r>
            <a:r>
              <a:rPr lang="ru-RU" b="1" dirty="0" smtClean="0">
                <a:solidFill>
                  <a:schemeClr val="tx1"/>
                </a:solidFill>
                <a:latin typeface="Arial Narrow" pitchFamily="34" charset="0"/>
              </a:rPr>
              <a:t> </a:t>
            </a:r>
            <a:r>
              <a:rPr lang="ru-RU" sz="1400" dirty="0" err="1" smtClean="0">
                <a:solidFill>
                  <a:schemeClr val="tx1"/>
                </a:solidFill>
                <a:latin typeface="Arial Narrow" pitchFamily="34" charset="0"/>
              </a:rPr>
              <a:t>млн.рублей</a:t>
            </a:r>
            <a:endParaRPr lang="ru-RU" sz="1400" dirty="0" smtClean="0">
              <a:solidFill>
                <a:schemeClr val="tx1"/>
              </a:solidFill>
              <a:latin typeface="Arial Narrow" pitchFamily="34" charset="0"/>
            </a:endParaRPr>
          </a:p>
          <a:p>
            <a:pPr algn="ctr"/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- 101,5 </a:t>
            </a:r>
            <a:r>
              <a:rPr lang="ru-RU" sz="1200" dirty="0" smtClean="0">
                <a:solidFill>
                  <a:schemeClr val="tx1"/>
                </a:solidFill>
                <a:latin typeface="Arial Narrow" pitchFamily="34" charset="0"/>
              </a:rPr>
              <a:t>млн. рублей к 2024 году </a:t>
            </a:r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(-61,7%)</a:t>
            </a:r>
            <a:endParaRPr lang="ru-RU" sz="1200" b="1" dirty="0">
              <a:solidFill>
                <a:schemeClr val="accent6">
                  <a:lumMod val="75000"/>
                </a:schemeClr>
              </a:solidFill>
              <a:latin typeface="Arial Narrow" pitchFamily="34" charset="0"/>
            </a:endParaRPr>
          </a:p>
        </p:txBody>
      </p:sp>
      <p:pic>
        <p:nvPicPr>
          <p:cNvPr id="41" name="Рисунок 40">
            <a:extLst>
              <a:ext uri="{FF2B5EF4-FFF2-40B4-BE49-F238E27FC236}">
                <a16:creationId xmlns="" xmlns:a16="http://schemas.microsoft.com/office/drawing/2014/main" id="{6F164DEB-B7F1-E94D-B1CE-6F485B98CED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79953" y="1944688"/>
            <a:ext cx="429218" cy="429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5303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720800" y="1597282"/>
            <a:ext cx="4032448" cy="471425"/>
          </a:xfrm>
          <a:prstGeom prst="rect">
            <a:avLst/>
          </a:prstGeom>
          <a:solidFill>
            <a:schemeClr val="bg1"/>
          </a:solidFill>
          <a:ln w="19050">
            <a:solidFill>
              <a:srgbClr val="4482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marL="361950" algn="ctr"/>
            <a:r>
              <a:rPr lang="ru-RU" sz="1600" b="1" dirty="0" smtClean="0">
                <a:solidFill>
                  <a:schemeClr val="tx1"/>
                </a:solidFill>
                <a:latin typeface="Arial Narrow" pitchFamily="34" charset="0"/>
              </a:rPr>
              <a:t>Наименование</a:t>
            </a:r>
            <a:endParaRPr lang="ru-RU" sz="1200" b="1" dirty="0">
              <a:solidFill>
                <a:schemeClr val="accent6">
                  <a:lumMod val="75000"/>
                </a:schemeClr>
              </a:solidFill>
              <a:latin typeface="Arial Narrow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720800" y="2068707"/>
            <a:ext cx="4032448" cy="360000"/>
          </a:xfrm>
          <a:prstGeom prst="rect">
            <a:avLst/>
          </a:prstGeom>
          <a:solidFill>
            <a:schemeClr val="bg1"/>
          </a:solidFill>
          <a:ln w="19050">
            <a:solidFill>
              <a:srgbClr val="4482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dirty="0" smtClean="0">
                <a:solidFill>
                  <a:schemeClr val="tx1"/>
                </a:solidFill>
                <a:latin typeface="Arial Narrow" pitchFamily="34" charset="0"/>
              </a:rPr>
              <a:t>Налоговые доходы</a:t>
            </a:r>
            <a:endParaRPr lang="ru-RU" dirty="0">
              <a:solidFill>
                <a:schemeClr val="tx1"/>
              </a:solidFill>
              <a:latin typeface="Arial Narrow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720800" y="2428708"/>
            <a:ext cx="4032448" cy="379654"/>
          </a:xfrm>
          <a:prstGeom prst="rect">
            <a:avLst/>
          </a:prstGeom>
          <a:solidFill>
            <a:schemeClr val="bg1"/>
          </a:solidFill>
          <a:ln w="19050">
            <a:solidFill>
              <a:srgbClr val="4482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600" dirty="0" smtClean="0">
                <a:solidFill>
                  <a:schemeClr val="tx1"/>
                </a:solidFill>
                <a:latin typeface="Arial Narrow" pitchFamily="34" charset="0"/>
              </a:rPr>
              <a:t>Налог на доходы физических лиц</a:t>
            </a:r>
            <a:endParaRPr lang="ru-RU" sz="1600" dirty="0">
              <a:solidFill>
                <a:schemeClr val="tx1"/>
              </a:solidFill>
              <a:latin typeface="Arial Narrow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720800" y="2808362"/>
            <a:ext cx="4032448" cy="864096"/>
          </a:xfrm>
          <a:prstGeom prst="rect">
            <a:avLst/>
          </a:prstGeom>
          <a:solidFill>
            <a:schemeClr val="bg1"/>
          </a:solidFill>
          <a:ln w="19050">
            <a:solidFill>
              <a:srgbClr val="4482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600" dirty="0">
                <a:solidFill>
                  <a:schemeClr val="tx1"/>
                </a:solidFill>
                <a:latin typeface="Arial Narrow" pitchFamily="34" charset="0"/>
              </a:rPr>
              <a:t>Акцизы по подакцизным товарам (продукции), производимым на территории Российской федерации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720800" y="3672456"/>
            <a:ext cx="4032448" cy="432050"/>
          </a:xfrm>
          <a:prstGeom prst="rect">
            <a:avLst/>
          </a:prstGeom>
          <a:solidFill>
            <a:schemeClr val="bg1"/>
          </a:solidFill>
          <a:ln w="19050">
            <a:solidFill>
              <a:srgbClr val="4482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600" dirty="0" smtClean="0">
                <a:solidFill>
                  <a:schemeClr val="tx1"/>
                </a:solidFill>
                <a:latin typeface="Arial Narrow" pitchFamily="34" charset="0"/>
              </a:rPr>
              <a:t>Туристический налог</a:t>
            </a:r>
            <a:endParaRPr lang="ru-RU" sz="1600" dirty="0">
              <a:solidFill>
                <a:schemeClr val="tx1"/>
              </a:solidFill>
              <a:latin typeface="Arial Narrow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720800" y="4104506"/>
            <a:ext cx="4032448" cy="648072"/>
          </a:xfrm>
          <a:prstGeom prst="rect">
            <a:avLst/>
          </a:prstGeom>
          <a:solidFill>
            <a:schemeClr val="bg1"/>
          </a:solidFill>
          <a:ln w="19050">
            <a:solidFill>
              <a:srgbClr val="4482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600" dirty="0">
                <a:solidFill>
                  <a:schemeClr val="tx1"/>
                </a:solidFill>
                <a:latin typeface="Arial Narrow" pitchFamily="34" charset="0"/>
              </a:rPr>
              <a:t>Налог, взимаемый в связи с применением упрощенной системы налогообложения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720800" y="4752579"/>
            <a:ext cx="4032448" cy="648072"/>
          </a:xfrm>
          <a:prstGeom prst="rect">
            <a:avLst/>
          </a:prstGeom>
          <a:solidFill>
            <a:schemeClr val="bg1"/>
          </a:solidFill>
          <a:ln w="19050">
            <a:solidFill>
              <a:srgbClr val="4482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600" dirty="0">
                <a:solidFill>
                  <a:schemeClr val="tx1"/>
                </a:solidFill>
                <a:latin typeface="Arial Narrow" pitchFamily="34" charset="0"/>
              </a:rPr>
              <a:t>Налог, взимаемый в связи с применением патентной системы налогообложения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720800" y="5400651"/>
            <a:ext cx="4032448" cy="360039"/>
          </a:xfrm>
          <a:prstGeom prst="rect">
            <a:avLst/>
          </a:prstGeom>
          <a:solidFill>
            <a:schemeClr val="bg1"/>
          </a:solidFill>
          <a:ln w="19050">
            <a:solidFill>
              <a:srgbClr val="4482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600" dirty="0">
                <a:solidFill>
                  <a:schemeClr val="tx1"/>
                </a:solidFill>
                <a:latin typeface="Arial Narrow" pitchFamily="34" charset="0"/>
              </a:rPr>
              <a:t>Налог на имущество физических лиц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720800" y="5760690"/>
            <a:ext cx="4032448" cy="432048"/>
          </a:xfrm>
          <a:prstGeom prst="rect">
            <a:avLst/>
          </a:prstGeom>
          <a:solidFill>
            <a:schemeClr val="bg1"/>
          </a:solidFill>
          <a:ln w="19050">
            <a:solidFill>
              <a:srgbClr val="4482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600" dirty="0">
                <a:solidFill>
                  <a:schemeClr val="tx1"/>
                </a:solidFill>
                <a:latin typeface="Arial Narrow" pitchFamily="34" charset="0"/>
              </a:rPr>
              <a:t>Земельный налог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720800" y="6192738"/>
            <a:ext cx="4032448" cy="301156"/>
          </a:xfrm>
          <a:prstGeom prst="rect">
            <a:avLst/>
          </a:prstGeom>
          <a:solidFill>
            <a:schemeClr val="bg1"/>
          </a:solidFill>
          <a:ln w="19050">
            <a:solidFill>
              <a:srgbClr val="4482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marL="361950"/>
            <a:r>
              <a:rPr lang="ru-RU" sz="1600" dirty="0">
                <a:solidFill>
                  <a:schemeClr val="tx1"/>
                </a:solidFill>
                <a:latin typeface="Arial Narrow" pitchFamily="34" charset="0"/>
              </a:rPr>
              <a:t>Государственная пошлина</a:t>
            </a:r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12140" y="288370"/>
            <a:ext cx="11018520" cy="647784"/>
          </a:xfrm>
        </p:spPr>
        <p:txBody>
          <a:bodyPr>
            <a:normAutofit/>
          </a:bodyPr>
          <a:lstStyle/>
          <a:p>
            <a:pPr lvl="0" defTabSz="914400">
              <a:spcBef>
                <a:spcPts val="0"/>
              </a:spcBef>
            </a:pP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ИСПОЛНЕНИЕ </a:t>
            </a:r>
            <a:r>
              <a:rPr lang="ru-RU" sz="2500" dirty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БЮДЖЕТА ОКРУГА </a:t>
            </a: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ЗА 2025 ГОД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2737024" y="792138"/>
            <a:ext cx="66866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ahnschrift Condensed" pitchFamily="34" charset="0"/>
              </a:rPr>
              <a:t>-</a:t>
            </a:r>
            <a:r>
              <a:rPr lang="ru-RU" sz="2800" dirty="0" smtClean="0">
                <a:latin typeface="Bahnschrift Condensed" pitchFamily="34" charset="0"/>
              </a:rPr>
              <a:t> </a:t>
            </a:r>
            <a:r>
              <a:rPr lang="ru-RU" sz="2800" dirty="0" smtClean="0">
                <a:solidFill>
                  <a:srgbClr val="0070C0"/>
                </a:solidFill>
                <a:latin typeface="Bahnschrift Condensed" pitchFamily="34" charset="0"/>
              </a:rPr>
              <a:t>НАЛОГОВЫЕ ДОХОДЫ </a:t>
            </a:r>
            <a:r>
              <a:rPr lang="ru-RU" sz="28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ahnschrift Condensed" pitchFamily="34" charset="0"/>
              </a:rPr>
              <a:t>-</a:t>
            </a:r>
            <a:endParaRPr lang="ru-RU" sz="2800" dirty="0">
              <a:solidFill>
                <a:schemeClr val="accent2">
                  <a:lumMod val="60000"/>
                  <a:lumOff val="40000"/>
                </a:schemeClr>
              </a:solidFill>
              <a:latin typeface="Bahnschrift Condensed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776" y="1353279"/>
            <a:ext cx="526281" cy="510802"/>
          </a:xfrm>
          <a:prstGeom prst="rect">
            <a:avLst/>
          </a:prstGeom>
        </p:spPr>
      </p:pic>
      <p:grpSp>
        <p:nvGrpSpPr>
          <p:cNvPr id="11" name="Группа 10"/>
          <p:cNvGrpSpPr/>
          <p:nvPr/>
        </p:nvGrpSpPr>
        <p:grpSpPr>
          <a:xfrm>
            <a:off x="4753248" y="1597282"/>
            <a:ext cx="6336704" cy="473335"/>
            <a:chOff x="5836072" y="1830971"/>
            <a:chExt cx="5461792" cy="473335"/>
          </a:xfrm>
        </p:grpSpPr>
        <p:sp>
          <p:nvSpPr>
            <p:cNvPr id="29" name="Прямоугольник 28"/>
            <p:cNvSpPr/>
            <p:nvPr/>
          </p:nvSpPr>
          <p:spPr>
            <a:xfrm>
              <a:off x="5836072" y="1832880"/>
              <a:ext cx="1365448" cy="47142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/>
            <a:p>
              <a:pPr marL="361950" algn="ctr"/>
              <a:r>
                <a:rPr lang="ru-RU" sz="1600" b="1" dirty="0" smtClean="0">
                  <a:solidFill>
                    <a:schemeClr val="tx1"/>
                  </a:solidFill>
                  <a:latin typeface="Arial Narrow" pitchFamily="34" charset="0"/>
                </a:rPr>
                <a:t>2025 г. (факт)</a:t>
              </a:r>
              <a:endParaRPr lang="ru-RU" sz="1600" b="1" dirty="0">
                <a:solidFill>
                  <a:schemeClr val="tx1"/>
                </a:solidFill>
                <a:latin typeface="Arial Narrow" pitchFamily="34" charset="0"/>
              </a:endParaRPr>
            </a:p>
          </p:txBody>
        </p:sp>
        <p:sp>
          <p:nvSpPr>
            <p:cNvPr id="30" name="Прямоугольник 29"/>
            <p:cNvSpPr/>
            <p:nvPr/>
          </p:nvSpPr>
          <p:spPr>
            <a:xfrm>
              <a:off x="7201520" y="1830971"/>
              <a:ext cx="1365448" cy="47142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/>
            <a:p>
              <a:pPr marL="361950" algn="ctr"/>
              <a:r>
                <a:rPr lang="ru-RU" sz="1600" b="1" dirty="0" smtClean="0">
                  <a:solidFill>
                    <a:schemeClr val="tx1"/>
                  </a:solidFill>
                  <a:latin typeface="Arial Narrow" pitchFamily="34" charset="0"/>
                </a:rPr>
                <a:t>2026 г. (план)</a:t>
              </a:r>
              <a:endParaRPr lang="ru-RU" sz="1600" b="1" dirty="0">
                <a:solidFill>
                  <a:schemeClr val="tx1"/>
                </a:solidFill>
                <a:latin typeface="Arial Narrow" pitchFamily="34" charset="0"/>
              </a:endParaRPr>
            </a:p>
          </p:txBody>
        </p:sp>
        <p:sp>
          <p:nvSpPr>
            <p:cNvPr id="31" name="Прямоугольник 30"/>
            <p:cNvSpPr/>
            <p:nvPr/>
          </p:nvSpPr>
          <p:spPr>
            <a:xfrm>
              <a:off x="8566968" y="1832881"/>
              <a:ext cx="1365448" cy="47142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/>
            <a:p>
              <a:pPr marL="361950" algn="ctr"/>
              <a:r>
                <a:rPr lang="ru-RU" sz="1600" b="1" dirty="0" smtClean="0">
                  <a:solidFill>
                    <a:schemeClr val="tx1"/>
                  </a:solidFill>
                  <a:latin typeface="Arial Narrow" pitchFamily="34" charset="0"/>
                </a:rPr>
                <a:t>2027 г. (план)</a:t>
              </a:r>
              <a:endParaRPr lang="ru-RU" sz="1600" b="1" dirty="0">
                <a:solidFill>
                  <a:schemeClr val="tx1"/>
                </a:solidFill>
                <a:latin typeface="Arial Narrow" pitchFamily="34" charset="0"/>
              </a:endParaRPr>
            </a:p>
          </p:txBody>
        </p:sp>
        <p:sp>
          <p:nvSpPr>
            <p:cNvPr id="32" name="Прямоугольник 31"/>
            <p:cNvSpPr/>
            <p:nvPr/>
          </p:nvSpPr>
          <p:spPr>
            <a:xfrm>
              <a:off x="9932416" y="1832881"/>
              <a:ext cx="1365448" cy="47142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/>
            <a:p>
              <a:pPr marL="361950" algn="ctr"/>
              <a:r>
                <a:rPr lang="ru-RU" sz="1600" b="1" dirty="0" smtClean="0">
                  <a:solidFill>
                    <a:schemeClr val="tx1"/>
                  </a:solidFill>
                  <a:latin typeface="Arial Narrow" pitchFamily="34" charset="0"/>
                </a:rPr>
                <a:t>2028 г. (план)</a:t>
              </a:r>
              <a:endParaRPr lang="ru-RU" sz="1600" b="1" dirty="0">
                <a:solidFill>
                  <a:schemeClr val="tx1"/>
                </a:solidFill>
                <a:latin typeface="Arial Narrow" pitchFamily="34" charset="0"/>
              </a:endParaRPr>
            </a:p>
          </p:txBody>
        </p:sp>
      </p:grpSp>
      <p:grpSp>
        <p:nvGrpSpPr>
          <p:cNvPr id="21" name="Группа 20"/>
          <p:cNvGrpSpPr/>
          <p:nvPr/>
        </p:nvGrpSpPr>
        <p:grpSpPr>
          <a:xfrm>
            <a:off x="4753248" y="2070618"/>
            <a:ext cx="6336704" cy="358090"/>
            <a:chOff x="5836072" y="1830971"/>
            <a:chExt cx="5461792" cy="395614"/>
          </a:xfrm>
        </p:grpSpPr>
        <p:sp>
          <p:nvSpPr>
            <p:cNvPr id="22" name="Прямоугольник 21"/>
            <p:cNvSpPr/>
            <p:nvPr/>
          </p:nvSpPr>
          <p:spPr>
            <a:xfrm>
              <a:off x="5836072" y="1832880"/>
              <a:ext cx="1365448" cy="39370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/>
            <a:p>
              <a:pPr marL="361950" algn="ctr"/>
              <a:endParaRPr lang="ru-RU" b="1" dirty="0">
                <a:solidFill>
                  <a:srgbClr val="0070C0"/>
                </a:solidFill>
                <a:latin typeface="Arial Narrow" pitchFamily="34" charset="0"/>
              </a:endParaRPr>
            </a:p>
          </p:txBody>
        </p:sp>
        <p:sp>
          <p:nvSpPr>
            <p:cNvPr id="23" name="Прямоугольник 22"/>
            <p:cNvSpPr/>
            <p:nvPr/>
          </p:nvSpPr>
          <p:spPr>
            <a:xfrm>
              <a:off x="7201520" y="1830971"/>
              <a:ext cx="1365448" cy="395614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1"/>
            <a:lstStyle/>
            <a:p>
              <a:pPr marL="361950" algn="ctr"/>
              <a:endParaRPr lang="ru-RU" b="1" dirty="0">
                <a:solidFill>
                  <a:srgbClr val="0070C0"/>
                </a:solidFill>
                <a:latin typeface="Arial Narrow" pitchFamily="34" charset="0"/>
              </a:endParaRPr>
            </a:p>
          </p:txBody>
        </p:sp>
        <p:sp>
          <p:nvSpPr>
            <p:cNvPr id="33" name="Прямоугольник 32"/>
            <p:cNvSpPr/>
            <p:nvPr/>
          </p:nvSpPr>
          <p:spPr>
            <a:xfrm>
              <a:off x="8566968" y="1832881"/>
              <a:ext cx="1365448" cy="393704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/>
            <a:p>
              <a:pPr marL="361950" algn="ctr"/>
              <a:endParaRPr lang="ru-RU" b="1" dirty="0">
                <a:solidFill>
                  <a:srgbClr val="0070C0"/>
                </a:solidFill>
                <a:latin typeface="Arial Narrow" pitchFamily="34" charset="0"/>
              </a:endParaRPr>
            </a:p>
          </p:txBody>
        </p:sp>
        <p:sp>
          <p:nvSpPr>
            <p:cNvPr id="34" name="Прямоугольник 33"/>
            <p:cNvSpPr/>
            <p:nvPr/>
          </p:nvSpPr>
          <p:spPr>
            <a:xfrm>
              <a:off x="9932416" y="1832881"/>
              <a:ext cx="1365448" cy="393704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/>
            <a:p>
              <a:pPr marL="361950" algn="ctr"/>
              <a:endParaRPr lang="ru-RU" b="1" dirty="0">
                <a:solidFill>
                  <a:srgbClr val="0070C0"/>
                </a:solidFill>
                <a:latin typeface="Arial Narrow" pitchFamily="34" charset="0"/>
              </a:endParaRPr>
            </a:p>
          </p:txBody>
        </p:sp>
      </p:grpSp>
      <p:grpSp>
        <p:nvGrpSpPr>
          <p:cNvPr id="35" name="Группа 34"/>
          <p:cNvGrpSpPr/>
          <p:nvPr/>
        </p:nvGrpSpPr>
        <p:grpSpPr>
          <a:xfrm>
            <a:off x="4753248" y="2428707"/>
            <a:ext cx="6336704" cy="379653"/>
            <a:chOff x="5836072" y="1756711"/>
            <a:chExt cx="5461792" cy="410857"/>
          </a:xfrm>
        </p:grpSpPr>
        <p:sp>
          <p:nvSpPr>
            <p:cNvPr id="36" name="Прямоугольник 35"/>
            <p:cNvSpPr/>
            <p:nvPr/>
          </p:nvSpPr>
          <p:spPr>
            <a:xfrm>
              <a:off x="5836072" y="1756711"/>
              <a:ext cx="1365448" cy="41085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/>
            <a:p>
              <a:pPr marL="361950" algn="ctr"/>
              <a:r>
                <a:rPr lang="ru-RU" sz="1600" b="1" dirty="0" smtClean="0">
                  <a:solidFill>
                    <a:srgbClr val="0070C0"/>
                  </a:solidFill>
                  <a:latin typeface="Arial Narrow" pitchFamily="34" charset="0"/>
                </a:rPr>
                <a:t>881,8</a:t>
              </a:r>
              <a:endParaRPr lang="ru-RU" sz="1600" b="1" dirty="0">
                <a:solidFill>
                  <a:srgbClr val="0070C0"/>
                </a:solidFill>
                <a:latin typeface="Arial Narrow" pitchFamily="34" charset="0"/>
              </a:endParaRPr>
            </a:p>
          </p:txBody>
        </p:sp>
        <p:sp>
          <p:nvSpPr>
            <p:cNvPr id="37" name="Прямоугольник 36"/>
            <p:cNvSpPr/>
            <p:nvPr/>
          </p:nvSpPr>
          <p:spPr>
            <a:xfrm>
              <a:off x="7201520" y="1756711"/>
              <a:ext cx="1365448" cy="41085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/>
            <a:p>
              <a:pPr marL="361950" algn="ctr"/>
              <a:r>
                <a:rPr lang="ru-RU" sz="1600" b="1" dirty="0" smtClean="0">
                  <a:solidFill>
                    <a:srgbClr val="0070C0"/>
                  </a:solidFill>
                  <a:latin typeface="Arial Narrow" pitchFamily="34" charset="0"/>
                </a:rPr>
                <a:t>780,0</a:t>
              </a:r>
              <a:endParaRPr lang="ru-RU" sz="1600" b="1" dirty="0">
                <a:solidFill>
                  <a:srgbClr val="0070C0"/>
                </a:solidFill>
                <a:latin typeface="Arial Narrow" pitchFamily="34" charset="0"/>
              </a:endParaRPr>
            </a:p>
          </p:txBody>
        </p:sp>
        <p:sp>
          <p:nvSpPr>
            <p:cNvPr id="38" name="Прямоугольник 37"/>
            <p:cNvSpPr/>
            <p:nvPr/>
          </p:nvSpPr>
          <p:spPr>
            <a:xfrm>
              <a:off x="8566968" y="1756712"/>
              <a:ext cx="1365448" cy="41085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/>
            <a:p>
              <a:pPr marL="361950" algn="ctr"/>
              <a:r>
                <a:rPr lang="ru-RU" sz="1600" b="1" dirty="0" smtClean="0">
                  <a:solidFill>
                    <a:srgbClr val="0070C0"/>
                  </a:solidFill>
                  <a:latin typeface="Arial Narrow" pitchFamily="34" charset="0"/>
                </a:rPr>
                <a:t>802,2</a:t>
              </a:r>
              <a:endParaRPr lang="ru-RU" sz="1600" b="1" dirty="0">
                <a:solidFill>
                  <a:srgbClr val="0070C0"/>
                </a:solidFill>
                <a:latin typeface="Arial Narrow" pitchFamily="34" charset="0"/>
              </a:endParaRPr>
            </a:p>
          </p:txBody>
        </p:sp>
        <p:sp>
          <p:nvSpPr>
            <p:cNvPr id="39" name="Прямоугольник 38"/>
            <p:cNvSpPr/>
            <p:nvPr/>
          </p:nvSpPr>
          <p:spPr>
            <a:xfrm>
              <a:off x="9932416" y="1756712"/>
              <a:ext cx="1365448" cy="41085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/>
            <a:p>
              <a:pPr marL="361950" algn="ctr"/>
              <a:r>
                <a:rPr lang="ru-RU" sz="1600" b="1" dirty="0" smtClean="0">
                  <a:solidFill>
                    <a:srgbClr val="0070C0"/>
                  </a:solidFill>
                  <a:latin typeface="Arial Narrow" pitchFamily="34" charset="0"/>
                </a:rPr>
                <a:t>828,8</a:t>
              </a:r>
              <a:endParaRPr lang="ru-RU" sz="1600" b="1" dirty="0">
                <a:solidFill>
                  <a:srgbClr val="0070C0"/>
                </a:solidFill>
                <a:latin typeface="Arial Narrow" pitchFamily="34" charset="0"/>
              </a:endParaRPr>
            </a:p>
          </p:txBody>
        </p:sp>
      </p:grpSp>
      <p:grpSp>
        <p:nvGrpSpPr>
          <p:cNvPr id="40" name="Группа 39"/>
          <p:cNvGrpSpPr/>
          <p:nvPr/>
        </p:nvGrpSpPr>
        <p:grpSpPr>
          <a:xfrm>
            <a:off x="4753248" y="2808361"/>
            <a:ext cx="6336704" cy="864098"/>
            <a:chOff x="5836072" y="1747079"/>
            <a:chExt cx="5461792" cy="573755"/>
          </a:xfrm>
        </p:grpSpPr>
        <p:sp>
          <p:nvSpPr>
            <p:cNvPr id="41" name="Прямоугольник 40"/>
            <p:cNvSpPr/>
            <p:nvPr/>
          </p:nvSpPr>
          <p:spPr>
            <a:xfrm>
              <a:off x="5836072" y="1747079"/>
              <a:ext cx="1365448" cy="57375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/>
            <a:p>
              <a:pPr marL="361950" algn="ctr"/>
              <a:r>
                <a:rPr lang="ru-RU" sz="1600" b="1" dirty="0" smtClean="0">
                  <a:solidFill>
                    <a:srgbClr val="0070C0"/>
                  </a:solidFill>
                  <a:latin typeface="Arial Narrow" pitchFamily="34" charset="0"/>
                </a:rPr>
                <a:t>18,7</a:t>
              </a:r>
              <a:endParaRPr lang="ru-RU" sz="1600" b="1" dirty="0">
                <a:solidFill>
                  <a:srgbClr val="0070C0"/>
                </a:solidFill>
                <a:latin typeface="Arial Narrow" pitchFamily="34" charset="0"/>
              </a:endParaRPr>
            </a:p>
          </p:txBody>
        </p:sp>
        <p:sp>
          <p:nvSpPr>
            <p:cNvPr id="42" name="Прямоугольник 41"/>
            <p:cNvSpPr/>
            <p:nvPr/>
          </p:nvSpPr>
          <p:spPr>
            <a:xfrm>
              <a:off x="7201520" y="1747079"/>
              <a:ext cx="1365448" cy="573754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/>
            <a:p>
              <a:pPr marL="361950" algn="ctr"/>
              <a:r>
                <a:rPr lang="en-US" sz="1600" b="1" dirty="0" smtClean="0">
                  <a:solidFill>
                    <a:srgbClr val="0070C0"/>
                  </a:solidFill>
                  <a:latin typeface="Arial Narrow" pitchFamily="34" charset="0"/>
                </a:rPr>
                <a:t>19,</a:t>
              </a:r>
              <a:r>
                <a:rPr lang="ru-RU" sz="1600" b="1" dirty="0" smtClean="0">
                  <a:solidFill>
                    <a:srgbClr val="0070C0"/>
                  </a:solidFill>
                  <a:latin typeface="Arial Narrow" pitchFamily="34" charset="0"/>
                </a:rPr>
                <a:t>7</a:t>
              </a:r>
              <a:endParaRPr lang="ru-RU" sz="1600" b="1" dirty="0">
                <a:solidFill>
                  <a:srgbClr val="0070C0"/>
                </a:solidFill>
                <a:latin typeface="Arial Narrow" pitchFamily="34" charset="0"/>
              </a:endParaRPr>
            </a:p>
          </p:txBody>
        </p:sp>
        <p:sp>
          <p:nvSpPr>
            <p:cNvPr id="43" name="Прямоугольник 42"/>
            <p:cNvSpPr/>
            <p:nvPr/>
          </p:nvSpPr>
          <p:spPr>
            <a:xfrm>
              <a:off x="8566968" y="1747080"/>
              <a:ext cx="1365448" cy="573752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/>
            <a:p>
              <a:pPr marL="361950" algn="ctr"/>
              <a:r>
                <a:rPr lang="en-US" sz="1600" b="1" dirty="0" smtClean="0">
                  <a:solidFill>
                    <a:srgbClr val="0070C0"/>
                  </a:solidFill>
                  <a:latin typeface="Arial Narrow" pitchFamily="34" charset="0"/>
                </a:rPr>
                <a:t>20,</a:t>
              </a:r>
              <a:r>
                <a:rPr lang="ru-RU" sz="1600" b="1" dirty="0" smtClean="0">
                  <a:solidFill>
                    <a:srgbClr val="0070C0"/>
                  </a:solidFill>
                  <a:latin typeface="Arial Narrow" pitchFamily="34" charset="0"/>
                </a:rPr>
                <a:t>5</a:t>
              </a:r>
              <a:endParaRPr lang="ru-RU" sz="1600" b="1" dirty="0">
                <a:solidFill>
                  <a:srgbClr val="0070C0"/>
                </a:solidFill>
                <a:latin typeface="Arial Narrow" pitchFamily="34" charset="0"/>
              </a:endParaRPr>
            </a:p>
          </p:txBody>
        </p:sp>
        <p:sp>
          <p:nvSpPr>
            <p:cNvPr id="44" name="Прямоугольник 43"/>
            <p:cNvSpPr/>
            <p:nvPr/>
          </p:nvSpPr>
          <p:spPr>
            <a:xfrm>
              <a:off x="9932416" y="1747080"/>
              <a:ext cx="1365448" cy="573752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/>
            <a:p>
              <a:pPr marL="361950" algn="ctr"/>
              <a:r>
                <a:rPr lang="ru-RU" sz="1600" b="1" dirty="0" smtClean="0">
                  <a:solidFill>
                    <a:srgbClr val="0070C0"/>
                  </a:solidFill>
                  <a:latin typeface="Arial Narrow" pitchFamily="34" charset="0"/>
                </a:rPr>
                <a:t>21,3</a:t>
              </a:r>
              <a:endParaRPr lang="ru-RU" sz="1600" b="1" dirty="0">
                <a:solidFill>
                  <a:srgbClr val="0070C0"/>
                </a:solidFill>
                <a:latin typeface="Arial Narrow" pitchFamily="34" charset="0"/>
              </a:endParaRPr>
            </a:p>
          </p:txBody>
        </p:sp>
      </p:grpSp>
      <p:grpSp>
        <p:nvGrpSpPr>
          <p:cNvPr id="45" name="Группа 44"/>
          <p:cNvGrpSpPr/>
          <p:nvPr/>
        </p:nvGrpSpPr>
        <p:grpSpPr>
          <a:xfrm>
            <a:off x="4753248" y="3672455"/>
            <a:ext cx="6336704" cy="432051"/>
            <a:chOff x="5836072" y="1853462"/>
            <a:chExt cx="5461792" cy="466703"/>
          </a:xfrm>
        </p:grpSpPr>
        <p:sp>
          <p:nvSpPr>
            <p:cNvPr id="46" name="Прямоугольник 45"/>
            <p:cNvSpPr/>
            <p:nvPr/>
          </p:nvSpPr>
          <p:spPr>
            <a:xfrm>
              <a:off x="5836072" y="1853462"/>
              <a:ext cx="1365448" cy="46670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/>
            <a:p>
              <a:pPr marL="361950" algn="ctr"/>
              <a:r>
                <a:rPr lang="ru-RU" sz="1600" b="1" dirty="0" smtClean="0">
                  <a:solidFill>
                    <a:srgbClr val="0070C0"/>
                  </a:solidFill>
                  <a:latin typeface="Arial Narrow" pitchFamily="34" charset="0"/>
                </a:rPr>
                <a:t>2,8</a:t>
              </a:r>
              <a:endParaRPr lang="ru-RU" sz="1600" b="1" dirty="0">
                <a:solidFill>
                  <a:srgbClr val="0070C0"/>
                </a:solidFill>
                <a:latin typeface="Arial Narrow" pitchFamily="34" charset="0"/>
              </a:endParaRPr>
            </a:p>
          </p:txBody>
        </p:sp>
        <p:sp>
          <p:nvSpPr>
            <p:cNvPr id="47" name="Прямоугольник 46"/>
            <p:cNvSpPr/>
            <p:nvPr/>
          </p:nvSpPr>
          <p:spPr>
            <a:xfrm>
              <a:off x="7201520" y="1853464"/>
              <a:ext cx="1365448" cy="46670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/>
            <a:p>
              <a:pPr marL="361950" algn="ctr"/>
              <a:r>
                <a:rPr lang="ru-RU" sz="1600" b="1" dirty="0" smtClean="0">
                  <a:solidFill>
                    <a:srgbClr val="0070C0"/>
                  </a:solidFill>
                  <a:latin typeface="Arial Narrow" pitchFamily="34" charset="0"/>
                </a:rPr>
                <a:t>1,8</a:t>
              </a:r>
              <a:endParaRPr lang="ru-RU" sz="1600" b="1" dirty="0">
                <a:solidFill>
                  <a:srgbClr val="0070C0"/>
                </a:solidFill>
                <a:latin typeface="Arial Narrow" pitchFamily="34" charset="0"/>
              </a:endParaRPr>
            </a:p>
          </p:txBody>
        </p:sp>
        <p:sp>
          <p:nvSpPr>
            <p:cNvPr id="48" name="Прямоугольник 47"/>
            <p:cNvSpPr/>
            <p:nvPr/>
          </p:nvSpPr>
          <p:spPr>
            <a:xfrm>
              <a:off x="8566968" y="1853464"/>
              <a:ext cx="1365448" cy="466699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/>
            <a:p>
              <a:pPr marL="361950" algn="ctr"/>
              <a:r>
                <a:rPr lang="ru-RU" sz="1600" b="1" dirty="0" smtClean="0">
                  <a:solidFill>
                    <a:srgbClr val="0070C0"/>
                  </a:solidFill>
                  <a:latin typeface="Arial Narrow" pitchFamily="34" charset="0"/>
                </a:rPr>
                <a:t>1,9</a:t>
              </a:r>
              <a:endParaRPr lang="ru-RU" sz="1600" b="1" dirty="0">
                <a:solidFill>
                  <a:srgbClr val="0070C0"/>
                </a:solidFill>
                <a:latin typeface="Arial Narrow" pitchFamily="34" charset="0"/>
              </a:endParaRPr>
            </a:p>
          </p:txBody>
        </p:sp>
        <p:sp>
          <p:nvSpPr>
            <p:cNvPr id="49" name="Прямоугольник 48"/>
            <p:cNvSpPr/>
            <p:nvPr/>
          </p:nvSpPr>
          <p:spPr>
            <a:xfrm>
              <a:off x="9932416" y="1853462"/>
              <a:ext cx="1365448" cy="46670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/>
            <a:p>
              <a:pPr marL="361950" algn="ctr"/>
              <a:r>
                <a:rPr lang="ru-RU" sz="1600" b="1" dirty="0" smtClean="0">
                  <a:solidFill>
                    <a:srgbClr val="0070C0"/>
                  </a:solidFill>
                  <a:latin typeface="Arial Narrow" pitchFamily="34" charset="0"/>
                </a:rPr>
                <a:t>2,0</a:t>
              </a:r>
              <a:endParaRPr lang="ru-RU" sz="1600" b="1" dirty="0">
                <a:solidFill>
                  <a:srgbClr val="0070C0"/>
                </a:solidFill>
                <a:latin typeface="Arial Narrow" pitchFamily="34" charset="0"/>
              </a:endParaRPr>
            </a:p>
          </p:txBody>
        </p:sp>
      </p:grpSp>
      <p:grpSp>
        <p:nvGrpSpPr>
          <p:cNvPr id="50" name="Группа 49"/>
          <p:cNvGrpSpPr/>
          <p:nvPr/>
        </p:nvGrpSpPr>
        <p:grpSpPr>
          <a:xfrm>
            <a:off x="4753248" y="4104504"/>
            <a:ext cx="6336704" cy="648074"/>
            <a:chOff x="5836072" y="1847429"/>
            <a:chExt cx="5461792" cy="543189"/>
          </a:xfrm>
        </p:grpSpPr>
        <p:sp>
          <p:nvSpPr>
            <p:cNvPr id="51" name="Прямоугольник 50"/>
            <p:cNvSpPr/>
            <p:nvPr/>
          </p:nvSpPr>
          <p:spPr>
            <a:xfrm>
              <a:off x="5836072" y="1847431"/>
              <a:ext cx="1365448" cy="54318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/>
            <a:p>
              <a:pPr marL="361950" algn="ctr"/>
              <a:r>
                <a:rPr lang="ru-RU" sz="1600" b="1" dirty="0" smtClean="0">
                  <a:solidFill>
                    <a:srgbClr val="0070C0"/>
                  </a:solidFill>
                  <a:latin typeface="Arial Narrow" pitchFamily="34" charset="0"/>
                </a:rPr>
                <a:t>59,2</a:t>
              </a:r>
              <a:endParaRPr lang="ru-RU" sz="1600" b="1" dirty="0">
                <a:solidFill>
                  <a:srgbClr val="0070C0"/>
                </a:solidFill>
                <a:latin typeface="Arial Narrow" pitchFamily="34" charset="0"/>
              </a:endParaRPr>
            </a:p>
          </p:txBody>
        </p:sp>
        <p:sp>
          <p:nvSpPr>
            <p:cNvPr id="52" name="Прямоугольник 51"/>
            <p:cNvSpPr/>
            <p:nvPr/>
          </p:nvSpPr>
          <p:spPr>
            <a:xfrm>
              <a:off x="7201520" y="1847430"/>
              <a:ext cx="1365448" cy="54318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/>
            <a:p>
              <a:pPr marL="361950" algn="ctr"/>
              <a:r>
                <a:rPr lang="ru-RU" sz="1600" b="1" dirty="0" smtClean="0">
                  <a:solidFill>
                    <a:srgbClr val="0070C0"/>
                  </a:solidFill>
                  <a:latin typeface="Arial Narrow" pitchFamily="34" charset="0"/>
                </a:rPr>
                <a:t>68,3</a:t>
              </a:r>
              <a:endParaRPr lang="ru-RU" sz="1600" b="1" dirty="0">
                <a:solidFill>
                  <a:srgbClr val="0070C0"/>
                </a:solidFill>
                <a:latin typeface="Arial Narrow" pitchFamily="34" charset="0"/>
              </a:endParaRPr>
            </a:p>
          </p:txBody>
        </p:sp>
        <p:sp>
          <p:nvSpPr>
            <p:cNvPr id="53" name="Прямоугольник 52"/>
            <p:cNvSpPr/>
            <p:nvPr/>
          </p:nvSpPr>
          <p:spPr>
            <a:xfrm>
              <a:off x="8566968" y="1847429"/>
              <a:ext cx="1365448" cy="54318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/>
            <a:p>
              <a:pPr marL="361950" algn="ctr"/>
              <a:r>
                <a:rPr lang="ru-RU" sz="1600" b="1" dirty="0" smtClean="0">
                  <a:solidFill>
                    <a:srgbClr val="0070C0"/>
                  </a:solidFill>
                  <a:latin typeface="Arial Narrow" pitchFamily="34" charset="0"/>
                </a:rPr>
                <a:t>74,0</a:t>
              </a:r>
              <a:endParaRPr lang="ru-RU" sz="1600" b="1" dirty="0">
                <a:solidFill>
                  <a:srgbClr val="0070C0"/>
                </a:solidFill>
                <a:latin typeface="Arial Narrow" pitchFamily="34" charset="0"/>
              </a:endParaRPr>
            </a:p>
          </p:txBody>
        </p:sp>
        <p:sp>
          <p:nvSpPr>
            <p:cNvPr id="54" name="Прямоугольник 53"/>
            <p:cNvSpPr/>
            <p:nvPr/>
          </p:nvSpPr>
          <p:spPr>
            <a:xfrm>
              <a:off x="9932416" y="1847429"/>
              <a:ext cx="1365448" cy="54318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/>
            <a:p>
              <a:pPr marL="361950" algn="ctr"/>
              <a:r>
                <a:rPr lang="ru-RU" sz="1600" b="1" dirty="0" smtClean="0">
                  <a:solidFill>
                    <a:srgbClr val="0070C0"/>
                  </a:solidFill>
                  <a:latin typeface="Arial Narrow" pitchFamily="34" charset="0"/>
                </a:rPr>
                <a:t>79,8</a:t>
              </a:r>
              <a:endParaRPr lang="ru-RU" sz="1600" b="1" dirty="0">
                <a:solidFill>
                  <a:srgbClr val="0070C0"/>
                </a:solidFill>
                <a:latin typeface="Arial Narrow" pitchFamily="34" charset="0"/>
              </a:endParaRPr>
            </a:p>
          </p:txBody>
        </p:sp>
      </p:grpSp>
      <p:grpSp>
        <p:nvGrpSpPr>
          <p:cNvPr id="55" name="Группа 54"/>
          <p:cNvGrpSpPr/>
          <p:nvPr/>
        </p:nvGrpSpPr>
        <p:grpSpPr>
          <a:xfrm>
            <a:off x="4753248" y="4752576"/>
            <a:ext cx="6336704" cy="648075"/>
            <a:chOff x="5836072" y="1951102"/>
            <a:chExt cx="5461792" cy="416443"/>
          </a:xfrm>
        </p:grpSpPr>
        <p:sp>
          <p:nvSpPr>
            <p:cNvPr id="56" name="Прямоугольник 55"/>
            <p:cNvSpPr/>
            <p:nvPr/>
          </p:nvSpPr>
          <p:spPr>
            <a:xfrm>
              <a:off x="5836072" y="1951104"/>
              <a:ext cx="1365448" cy="416441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/>
            <a:p>
              <a:pPr marL="361950" algn="ctr"/>
              <a:r>
                <a:rPr lang="ru-RU" sz="1600" b="1" dirty="0" smtClean="0">
                  <a:solidFill>
                    <a:srgbClr val="0070C0"/>
                  </a:solidFill>
                  <a:latin typeface="Arial Narrow" pitchFamily="34" charset="0"/>
                </a:rPr>
                <a:t>3,8</a:t>
              </a:r>
              <a:endParaRPr lang="ru-RU" sz="1600" b="1" dirty="0">
                <a:solidFill>
                  <a:srgbClr val="0070C0"/>
                </a:solidFill>
                <a:latin typeface="Arial Narrow" pitchFamily="34" charset="0"/>
              </a:endParaRPr>
            </a:p>
          </p:txBody>
        </p:sp>
        <p:sp>
          <p:nvSpPr>
            <p:cNvPr id="57" name="Прямоугольник 56"/>
            <p:cNvSpPr/>
            <p:nvPr/>
          </p:nvSpPr>
          <p:spPr>
            <a:xfrm>
              <a:off x="7201520" y="1951105"/>
              <a:ext cx="1365448" cy="416439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/>
            <a:p>
              <a:pPr marL="361950" algn="ctr"/>
              <a:r>
                <a:rPr lang="ru-RU" sz="1600" b="1" dirty="0" smtClean="0">
                  <a:solidFill>
                    <a:srgbClr val="0070C0"/>
                  </a:solidFill>
                  <a:latin typeface="Arial Narrow" pitchFamily="34" charset="0"/>
                </a:rPr>
                <a:t>2,5</a:t>
              </a:r>
              <a:endParaRPr lang="ru-RU" sz="1600" b="1" dirty="0">
                <a:solidFill>
                  <a:srgbClr val="0070C0"/>
                </a:solidFill>
                <a:latin typeface="Arial Narrow" pitchFamily="34" charset="0"/>
              </a:endParaRPr>
            </a:p>
          </p:txBody>
        </p:sp>
        <p:sp>
          <p:nvSpPr>
            <p:cNvPr id="58" name="Прямоугольник 57"/>
            <p:cNvSpPr/>
            <p:nvPr/>
          </p:nvSpPr>
          <p:spPr>
            <a:xfrm>
              <a:off x="8566968" y="1951104"/>
              <a:ext cx="1365448" cy="416439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/>
            <a:p>
              <a:pPr marL="361950" algn="ctr"/>
              <a:r>
                <a:rPr lang="ru-RU" sz="1600" b="1" dirty="0" smtClean="0">
                  <a:solidFill>
                    <a:srgbClr val="0070C0"/>
                  </a:solidFill>
                  <a:latin typeface="Arial Narrow" pitchFamily="34" charset="0"/>
                </a:rPr>
                <a:t>2,7</a:t>
              </a:r>
              <a:endParaRPr lang="ru-RU" sz="1600" b="1" dirty="0">
                <a:solidFill>
                  <a:srgbClr val="0070C0"/>
                </a:solidFill>
                <a:latin typeface="Arial Narrow" pitchFamily="34" charset="0"/>
              </a:endParaRPr>
            </a:p>
          </p:txBody>
        </p:sp>
        <p:sp>
          <p:nvSpPr>
            <p:cNvPr id="59" name="Прямоугольник 58"/>
            <p:cNvSpPr/>
            <p:nvPr/>
          </p:nvSpPr>
          <p:spPr>
            <a:xfrm>
              <a:off x="9932416" y="1951102"/>
              <a:ext cx="1365448" cy="41644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/>
            <a:p>
              <a:pPr marL="361950" algn="ctr"/>
              <a:r>
                <a:rPr lang="ru-RU" sz="1600" b="1" dirty="0" smtClean="0">
                  <a:solidFill>
                    <a:srgbClr val="0070C0"/>
                  </a:solidFill>
                  <a:latin typeface="Arial Narrow" pitchFamily="34" charset="0"/>
                </a:rPr>
                <a:t>3,0</a:t>
              </a:r>
              <a:endParaRPr lang="ru-RU" sz="1600" b="1" dirty="0">
                <a:solidFill>
                  <a:srgbClr val="0070C0"/>
                </a:solidFill>
                <a:latin typeface="Arial Narrow" pitchFamily="34" charset="0"/>
              </a:endParaRPr>
            </a:p>
          </p:txBody>
        </p:sp>
      </p:grpSp>
      <p:grpSp>
        <p:nvGrpSpPr>
          <p:cNvPr id="60" name="Группа 59"/>
          <p:cNvGrpSpPr/>
          <p:nvPr/>
        </p:nvGrpSpPr>
        <p:grpSpPr>
          <a:xfrm>
            <a:off x="4753248" y="5400651"/>
            <a:ext cx="6336704" cy="360039"/>
            <a:chOff x="5836072" y="1890677"/>
            <a:chExt cx="5461792" cy="443297"/>
          </a:xfrm>
        </p:grpSpPr>
        <p:sp>
          <p:nvSpPr>
            <p:cNvPr id="61" name="Прямоугольник 60"/>
            <p:cNvSpPr/>
            <p:nvPr/>
          </p:nvSpPr>
          <p:spPr>
            <a:xfrm>
              <a:off x="5836072" y="1890677"/>
              <a:ext cx="1365448" cy="443296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/>
            <a:p>
              <a:pPr marL="361950" algn="ctr"/>
              <a:r>
                <a:rPr lang="ru-RU" sz="1600" b="1" dirty="0" smtClean="0">
                  <a:solidFill>
                    <a:srgbClr val="0070C0"/>
                  </a:solidFill>
                  <a:latin typeface="Arial Narrow" pitchFamily="34" charset="0"/>
                </a:rPr>
                <a:t>13,1</a:t>
              </a:r>
              <a:endParaRPr lang="ru-RU" sz="1600" b="1" dirty="0">
                <a:solidFill>
                  <a:srgbClr val="0070C0"/>
                </a:solidFill>
                <a:latin typeface="Arial Narrow" pitchFamily="34" charset="0"/>
              </a:endParaRPr>
            </a:p>
          </p:txBody>
        </p:sp>
        <p:sp>
          <p:nvSpPr>
            <p:cNvPr id="62" name="Прямоугольник 61"/>
            <p:cNvSpPr/>
            <p:nvPr/>
          </p:nvSpPr>
          <p:spPr>
            <a:xfrm>
              <a:off x="7201520" y="1890677"/>
              <a:ext cx="1365448" cy="44329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/>
            <a:p>
              <a:pPr marL="361950" algn="ctr"/>
              <a:r>
                <a:rPr lang="ru-RU" sz="1600" b="1" dirty="0" smtClean="0">
                  <a:solidFill>
                    <a:srgbClr val="0070C0"/>
                  </a:solidFill>
                  <a:latin typeface="Arial Narrow" pitchFamily="34" charset="0"/>
                </a:rPr>
                <a:t>11,4</a:t>
              </a:r>
              <a:endParaRPr lang="ru-RU" sz="1600" b="1" dirty="0">
                <a:solidFill>
                  <a:srgbClr val="0070C0"/>
                </a:solidFill>
                <a:latin typeface="Arial Narrow" pitchFamily="34" charset="0"/>
              </a:endParaRPr>
            </a:p>
          </p:txBody>
        </p:sp>
        <p:sp>
          <p:nvSpPr>
            <p:cNvPr id="63" name="Прямоугольник 62"/>
            <p:cNvSpPr/>
            <p:nvPr/>
          </p:nvSpPr>
          <p:spPr>
            <a:xfrm>
              <a:off x="8566968" y="1890679"/>
              <a:ext cx="1365448" cy="443294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/>
            <a:p>
              <a:pPr marL="361950" algn="ctr"/>
              <a:r>
                <a:rPr lang="ru-RU" sz="1600" b="1" dirty="0" smtClean="0">
                  <a:solidFill>
                    <a:srgbClr val="0070C0"/>
                  </a:solidFill>
                  <a:latin typeface="Arial Narrow" pitchFamily="34" charset="0"/>
                </a:rPr>
                <a:t>11,9</a:t>
              </a:r>
              <a:endParaRPr lang="ru-RU" sz="1600" b="1" dirty="0">
                <a:solidFill>
                  <a:srgbClr val="0070C0"/>
                </a:solidFill>
                <a:latin typeface="Arial Narrow" pitchFamily="34" charset="0"/>
              </a:endParaRPr>
            </a:p>
          </p:txBody>
        </p:sp>
        <p:sp>
          <p:nvSpPr>
            <p:cNvPr id="64" name="Прямоугольник 63"/>
            <p:cNvSpPr/>
            <p:nvPr/>
          </p:nvSpPr>
          <p:spPr>
            <a:xfrm>
              <a:off x="9932416" y="1890679"/>
              <a:ext cx="1365448" cy="443294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/>
            <a:p>
              <a:pPr marL="361950" algn="ctr"/>
              <a:r>
                <a:rPr lang="ru-RU" sz="1600" b="1" dirty="0" smtClean="0">
                  <a:solidFill>
                    <a:srgbClr val="0070C0"/>
                  </a:solidFill>
                  <a:latin typeface="Arial Narrow" pitchFamily="34" charset="0"/>
                </a:rPr>
                <a:t>12,4</a:t>
              </a:r>
              <a:endParaRPr lang="ru-RU" sz="1600" b="1" dirty="0">
                <a:solidFill>
                  <a:srgbClr val="0070C0"/>
                </a:solidFill>
                <a:latin typeface="Arial Narrow" pitchFamily="34" charset="0"/>
              </a:endParaRPr>
            </a:p>
          </p:txBody>
        </p:sp>
      </p:grpSp>
      <p:grpSp>
        <p:nvGrpSpPr>
          <p:cNvPr id="65" name="Группа 64"/>
          <p:cNvGrpSpPr/>
          <p:nvPr/>
        </p:nvGrpSpPr>
        <p:grpSpPr>
          <a:xfrm>
            <a:off x="4753248" y="5760690"/>
            <a:ext cx="6336704" cy="432048"/>
            <a:chOff x="5836072" y="1867059"/>
            <a:chExt cx="5461792" cy="415548"/>
          </a:xfrm>
        </p:grpSpPr>
        <p:sp>
          <p:nvSpPr>
            <p:cNvPr id="66" name="Прямоугольник 65"/>
            <p:cNvSpPr/>
            <p:nvPr/>
          </p:nvSpPr>
          <p:spPr>
            <a:xfrm>
              <a:off x="5836072" y="1867060"/>
              <a:ext cx="1365448" cy="41554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/>
            <a:p>
              <a:pPr marL="361950" algn="ctr"/>
              <a:r>
                <a:rPr lang="ru-RU" sz="1600" b="1" dirty="0" smtClean="0">
                  <a:solidFill>
                    <a:srgbClr val="0070C0"/>
                  </a:solidFill>
                  <a:latin typeface="Arial Narrow" pitchFamily="34" charset="0"/>
                </a:rPr>
                <a:t>1,9</a:t>
              </a:r>
              <a:endParaRPr lang="ru-RU" sz="1600" b="1" dirty="0">
                <a:solidFill>
                  <a:srgbClr val="0070C0"/>
                </a:solidFill>
                <a:latin typeface="Arial Narrow" pitchFamily="34" charset="0"/>
              </a:endParaRPr>
            </a:p>
          </p:txBody>
        </p:sp>
        <p:sp>
          <p:nvSpPr>
            <p:cNvPr id="67" name="Прямоугольник 66"/>
            <p:cNvSpPr/>
            <p:nvPr/>
          </p:nvSpPr>
          <p:spPr>
            <a:xfrm>
              <a:off x="7201520" y="1867060"/>
              <a:ext cx="1365448" cy="415546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/>
            <a:p>
              <a:pPr marL="361950" algn="ctr"/>
              <a:r>
                <a:rPr lang="ru-RU" sz="1600" b="1" dirty="0" smtClean="0">
                  <a:solidFill>
                    <a:srgbClr val="0070C0"/>
                  </a:solidFill>
                  <a:latin typeface="Arial Narrow" pitchFamily="34" charset="0"/>
                </a:rPr>
                <a:t>1,6</a:t>
              </a:r>
              <a:endParaRPr lang="ru-RU" sz="1600" b="1" dirty="0">
                <a:solidFill>
                  <a:srgbClr val="0070C0"/>
                </a:solidFill>
                <a:latin typeface="Arial Narrow" pitchFamily="34" charset="0"/>
              </a:endParaRPr>
            </a:p>
          </p:txBody>
        </p:sp>
        <p:sp>
          <p:nvSpPr>
            <p:cNvPr id="68" name="Прямоугольник 67"/>
            <p:cNvSpPr/>
            <p:nvPr/>
          </p:nvSpPr>
          <p:spPr>
            <a:xfrm>
              <a:off x="8566968" y="1867059"/>
              <a:ext cx="1365448" cy="415546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/>
            <a:p>
              <a:pPr marL="361950" algn="ctr"/>
              <a:r>
                <a:rPr lang="ru-RU" sz="1600" b="1" dirty="0" smtClean="0">
                  <a:solidFill>
                    <a:srgbClr val="0070C0"/>
                  </a:solidFill>
                  <a:latin typeface="Arial Narrow" pitchFamily="34" charset="0"/>
                </a:rPr>
                <a:t>1,6</a:t>
              </a:r>
              <a:endParaRPr lang="ru-RU" sz="1600" b="1" dirty="0">
                <a:solidFill>
                  <a:srgbClr val="0070C0"/>
                </a:solidFill>
                <a:latin typeface="Arial Narrow" pitchFamily="34" charset="0"/>
              </a:endParaRPr>
            </a:p>
          </p:txBody>
        </p:sp>
        <p:sp>
          <p:nvSpPr>
            <p:cNvPr id="69" name="Прямоугольник 68"/>
            <p:cNvSpPr/>
            <p:nvPr/>
          </p:nvSpPr>
          <p:spPr>
            <a:xfrm>
              <a:off x="9932416" y="1867059"/>
              <a:ext cx="1365448" cy="41554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/>
            <a:p>
              <a:pPr marL="361950" algn="ctr"/>
              <a:r>
                <a:rPr lang="ru-RU" sz="1600" b="1" dirty="0" smtClean="0">
                  <a:solidFill>
                    <a:srgbClr val="0070C0"/>
                  </a:solidFill>
                  <a:latin typeface="Arial Narrow" pitchFamily="34" charset="0"/>
                </a:rPr>
                <a:t>1,6</a:t>
              </a:r>
              <a:endParaRPr lang="ru-RU" sz="1600" b="1" dirty="0">
                <a:solidFill>
                  <a:srgbClr val="0070C0"/>
                </a:solidFill>
                <a:latin typeface="Arial Narrow" pitchFamily="34" charset="0"/>
              </a:endParaRPr>
            </a:p>
          </p:txBody>
        </p:sp>
      </p:grpSp>
      <p:grpSp>
        <p:nvGrpSpPr>
          <p:cNvPr id="70" name="Группа 69"/>
          <p:cNvGrpSpPr/>
          <p:nvPr/>
        </p:nvGrpSpPr>
        <p:grpSpPr>
          <a:xfrm>
            <a:off x="4753248" y="6192737"/>
            <a:ext cx="6336704" cy="301155"/>
            <a:chOff x="5836072" y="1809125"/>
            <a:chExt cx="5461792" cy="495182"/>
          </a:xfrm>
        </p:grpSpPr>
        <p:sp>
          <p:nvSpPr>
            <p:cNvPr id="71" name="Прямоугольник 70"/>
            <p:cNvSpPr/>
            <p:nvPr/>
          </p:nvSpPr>
          <p:spPr>
            <a:xfrm>
              <a:off x="5836072" y="1809125"/>
              <a:ext cx="1365448" cy="49518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/>
            <a:p>
              <a:pPr marL="361950" algn="ctr"/>
              <a:r>
                <a:rPr lang="ru-RU" sz="1600" b="1" dirty="0">
                  <a:solidFill>
                    <a:srgbClr val="0070C0"/>
                  </a:solidFill>
                  <a:latin typeface="Arial Narrow" pitchFamily="34" charset="0"/>
                </a:rPr>
                <a:t>28,0</a:t>
              </a:r>
            </a:p>
          </p:txBody>
        </p:sp>
        <p:sp>
          <p:nvSpPr>
            <p:cNvPr id="72" name="Прямоугольник 71"/>
            <p:cNvSpPr/>
            <p:nvPr/>
          </p:nvSpPr>
          <p:spPr>
            <a:xfrm>
              <a:off x="7201520" y="1809125"/>
              <a:ext cx="1365448" cy="493272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/>
            <a:p>
              <a:pPr marL="361950" algn="ctr"/>
              <a:r>
                <a:rPr lang="ru-RU" sz="1600" b="1" dirty="0" smtClean="0">
                  <a:solidFill>
                    <a:srgbClr val="0070C0"/>
                  </a:solidFill>
                  <a:latin typeface="Arial Narrow" pitchFamily="34" charset="0"/>
                </a:rPr>
                <a:t>24,8</a:t>
              </a:r>
              <a:endParaRPr lang="ru-RU" sz="1600" b="1" dirty="0">
                <a:solidFill>
                  <a:srgbClr val="0070C0"/>
                </a:solidFill>
                <a:latin typeface="Arial Narrow" pitchFamily="34" charset="0"/>
              </a:endParaRPr>
            </a:p>
          </p:txBody>
        </p:sp>
        <p:sp>
          <p:nvSpPr>
            <p:cNvPr id="73" name="Прямоугольник 72"/>
            <p:cNvSpPr/>
            <p:nvPr/>
          </p:nvSpPr>
          <p:spPr>
            <a:xfrm>
              <a:off x="8566968" y="1809125"/>
              <a:ext cx="1365448" cy="495181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/>
            <a:p>
              <a:pPr marL="361950" algn="ctr"/>
              <a:r>
                <a:rPr lang="ru-RU" sz="1600" b="1" dirty="0" smtClean="0">
                  <a:solidFill>
                    <a:srgbClr val="0070C0"/>
                  </a:solidFill>
                  <a:latin typeface="Arial Narrow" pitchFamily="34" charset="0"/>
                </a:rPr>
                <a:t>24,8</a:t>
              </a:r>
              <a:endParaRPr lang="ru-RU" sz="1600" b="1" dirty="0">
                <a:solidFill>
                  <a:srgbClr val="0070C0"/>
                </a:solidFill>
                <a:latin typeface="Arial Narrow" pitchFamily="34" charset="0"/>
              </a:endParaRPr>
            </a:p>
          </p:txBody>
        </p:sp>
        <p:sp>
          <p:nvSpPr>
            <p:cNvPr id="74" name="Прямоугольник 73"/>
            <p:cNvSpPr/>
            <p:nvPr/>
          </p:nvSpPr>
          <p:spPr>
            <a:xfrm>
              <a:off x="9932416" y="1809126"/>
              <a:ext cx="1365448" cy="495181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/>
            <a:p>
              <a:pPr marL="361950" algn="ctr"/>
              <a:r>
                <a:rPr lang="ru-RU" sz="1600" b="1" dirty="0" smtClean="0">
                  <a:solidFill>
                    <a:srgbClr val="0070C0"/>
                  </a:solidFill>
                  <a:latin typeface="Arial Narrow" pitchFamily="34" charset="0"/>
                </a:rPr>
                <a:t>25,0</a:t>
              </a:r>
              <a:endParaRPr lang="ru-RU" sz="1600" b="1" dirty="0">
                <a:solidFill>
                  <a:srgbClr val="0070C0"/>
                </a:solidFill>
                <a:latin typeface="Arial Narrow" pitchFamily="34" charset="0"/>
              </a:endParaRP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10009832" y="1316540"/>
            <a:ext cx="12241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Arial Narrow" panose="020B0606020202030204" pitchFamily="34" charset="0"/>
              </a:rPr>
              <a:t>Млн. рублей</a:t>
            </a:r>
            <a:endParaRPr lang="ru-RU" sz="1400" dirty="0">
              <a:latin typeface="Arial Narrow" panose="020B0606020202030204" pitchFamily="34" charset="0"/>
            </a:endParaRPr>
          </a:p>
        </p:txBody>
      </p:sp>
      <p:sp>
        <p:nvSpPr>
          <p:cNvPr id="75" name="Прямоугольник 74"/>
          <p:cNvSpPr/>
          <p:nvPr/>
        </p:nvSpPr>
        <p:spPr>
          <a:xfrm>
            <a:off x="720800" y="6494240"/>
            <a:ext cx="4032448" cy="445173"/>
          </a:xfrm>
          <a:prstGeom prst="rect">
            <a:avLst/>
          </a:prstGeom>
          <a:solidFill>
            <a:schemeClr val="bg1"/>
          </a:solidFill>
          <a:ln w="19050">
            <a:solidFill>
              <a:srgbClr val="4482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marL="361950"/>
            <a:r>
              <a:rPr lang="ru-RU" sz="1600" b="1" dirty="0" smtClean="0">
                <a:solidFill>
                  <a:schemeClr val="tx1"/>
                </a:solidFill>
                <a:latin typeface="Arial Narrow" pitchFamily="34" charset="0"/>
              </a:rPr>
              <a:t>Итого</a:t>
            </a:r>
            <a:endParaRPr lang="ru-RU" sz="1600" b="1" dirty="0">
              <a:solidFill>
                <a:schemeClr val="tx1"/>
              </a:solidFill>
              <a:latin typeface="Arial Narrow" pitchFamily="34" charset="0"/>
            </a:endParaRPr>
          </a:p>
        </p:txBody>
      </p:sp>
      <p:grpSp>
        <p:nvGrpSpPr>
          <p:cNvPr id="76" name="Группа 75"/>
          <p:cNvGrpSpPr/>
          <p:nvPr/>
        </p:nvGrpSpPr>
        <p:grpSpPr>
          <a:xfrm>
            <a:off x="4753248" y="6494240"/>
            <a:ext cx="6336704" cy="445174"/>
            <a:chOff x="5836072" y="1809125"/>
            <a:chExt cx="5461792" cy="495182"/>
          </a:xfrm>
        </p:grpSpPr>
        <p:sp>
          <p:nvSpPr>
            <p:cNvPr id="77" name="Прямоугольник 76"/>
            <p:cNvSpPr/>
            <p:nvPr/>
          </p:nvSpPr>
          <p:spPr>
            <a:xfrm>
              <a:off x="5836072" y="1809125"/>
              <a:ext cx="1365448" cy="49518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/>
            <a:p>
              <a:pPr marL="361950" algn="ctr"/>
              <a:r>
                <a:rPr lang="ru-RU" b="1" dirty="0" smtClean="0">
                  <a:solidFill>
                    <a:srgbClr val="0070C0"/>
                  </a:solidFill>
                  <a:latin typeface="Arial Narrow" pitchFamily="34" charset="0"/>
                </a:rPr>
                <a:t>1 009,3</a:t>
              </a:r>
              <a:endParaRPr lang="ru-RU" b="1" dirty="0">
                <a:solidFill>
                  <a:srgbClr val="0070C0"/>
                </a:solidFill>
                <a:latin typeface="Arial Narrow" pitchFamily="34" charset="0"/>
              </a:endParaRPr>
            </a:p>
          </p:txBody>
        </p:sp>
        <p:sp>
          <p:nvSpPr>
            <p:cNvPr id="78" name="Прямоугольник 77"/>
            <p:cNvSpPr/>
            <p:nvPr/>
          </p:nvSpPr>
          <p:spPr>
            <a:xfrm>
              <a:off x="7201520" y="1809125"/>
              <a:ext cx="1365448" cy="493272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/>
            <a:p>
              <a:pPr marL="361950" algn="ctr"/>
              <a:r>
                <a:rPr lang="ru-RU" b="1" dirty="0" smtClean="0">
                  <a:solidFill>
                    <a:srgbClr val="0070C0"/>
                  </a:solidFill>
                  <a:latin typeface="Arial Narrow" pitchFamily="34" charset="0"/>
                </a:rPr>
                <a:t>910,1</a:t>
              </a:r>
              <a:endParaRPr lang="ru-RU" b="1" dirty="0">
                <a:solidFill>
                  <a:srgbClr val="0070C0"/>
                </a:solidFill>
                <a:latin typeface="Arial Narrow" pitchFamily="34" charset="0"/>
              </a:endParaRPr>
            </a:p>
          </p:txBody>
        </p:sp>
        <p:sp>
          <p:nvSpPr>
            <p:cNvPr id="79" name="Прямоугольник 78"/>
            <p:cNvSpPr/>
            <p:nvPr/>
          </p:nvSpPr>
          <p:spPr>
            <a:xfrm>
              <a:off x="8566968" y="1809125"/>
              <a:ext cx="1365448" cy="495181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/>
            <a:p>
              <a:pPr marL="361950" algn="ctr"/>
              <a:r>
                <a:rPr lang="ru-RU" b="1" dirty="0" smtClean="0">
                  <a:solidFill>
                    <a:srgbClr val="0070C0"/>
                  </a:solidFill>
                  <a:latin typeface="Arial Narrow" pitchFamily="34" charset="0"/>
                </a:rPr>
                <a:t>939,6</a:t>
              </a:r>
              <a:endParaRPr lang="ru-RU" b="1" dirty="0">
                <a:solidFill>
                  <a:srgbClr val="0070C0"/>
                </a:solidFill>
                <a:latin typeface="Arial Narrow" pitchFamily="34" charset="0"/>
              </a:endParaRPr>
            </a:p>
          </p:txBody>
        </p:sp>
        <p:sp>
          <p:nvSpPr>
            <p:cNvPr id="80" name="Прямоугольник 79"/>
            <p:cNvSpPr/>
            <p:nvPr/>
          </p:nvSpPr>
          <p:spPr>
            <a:xfrm>
              <a:off x="9932416" y="1809126"/>
              <a:ext cx="1365448" cy="495181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0"/>
            <a:lstStyle/>
            <a:p>
              <a:pPr marL="361950" algn="ctr"/>
              <a:r>
                <a:rPr lang="ru-RU" b="1" dirty="0" smtClean="0">
                  <a:solidFill>
                    <a:srgbClr val="0070C0"/>
                  </a:solidFill>
                  <a:latin typeface="Arial Narrow" pitchFamily="34" charset="0"/>
                </a:rPr>
                <a:t>973,9</a:t>
              </a:r>
              <a:endParaRPr lang="ru-RU" b="1" dirty="0">
                <a:solidFill>
                  <a:srgbClr val="0070C0"/>
                </a:solidFill>
                <a:latin typeface="Arial Narrow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80672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/>
          <p:cNvGrpSpPr/>
          <p:nvPr/>
        </p:nvGrpSpPr>
        <p:grpSpPr>
          <a:xfrm>
            <a:off x="720800" y="1597282"/>
            <a:ext cx="4032448" cy="4896612"/>
            <a:chOff x="720800" y="1639880"/>
            <a:chExt cx="4032448" cy="4896612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720800" y="1639880"/>
              <a:ext cx="4032448" cy="47142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/>
            <a:p>
              <a:pPr marL="361950" algn="ctr"/>
              <a:r>
                <a:rPr lang="ru-RU" sz="1600" b="1" dirty="0" smtClean="0">
                  <a:solidFill>
                    <a:schemeClr val="tx1"/>
                  </a:solidFill>
                  <a:latin typeface="Arial Narrow" pitchFamily="34" charset="0"/>
                </a:rPr>
                <a:t>Наименование</a:t>
              </a:r>
              <a:endParaRPr lang="ru-RU" sz="1200" b="1" dirty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endParaRPr>
            </a:p>
          </p:txBody>
        </p:sp>
        <p:sp>
          <p:nvSpPr>
            <p:cNvPr id="14" name="Прямоугольник 13"/>
            <p:cNvSpPr/>
            <p:nvPr/>
          </p:nvSpPr>
          <p:spPr>
            <a:xfrm>
              <a:off x="720800" y="2111305"/>
              <a:ext cx="4032448" cy="36000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pPr marL="361950"/>
              <a:r>
                <a:rPr lang="ru-RU" dirty="0" smtClean="0">
                  <a:solidFill>
                    <a:schemeClr val="tx1"/>
                  </a:solidFill>
                  <a:latin typeface="Arial Narrow" pitchFamily="34" charset="0"/>
                </a:rPr>
                <a:t>Неналоговые доходы</a:t>
              </a:r>
              <a:endParaRPr lang="ru-RU" dirty="0">
                <a:solidFill>
                  <a:schemeClr val="tx1"/>
                </a:solidFill>
                <a:latin typeface="Arial Narrow" pitchFamily="34" charset="0"/>
              </a:endParaRPr>
            </a:p>
          </p:txBody>
        </p:sp>
        <p:sp>
          <p:nvSpPr>
            <p:cNvPr id="19" name="Прямоугольник 18"/>
            <p:cNvSpPr/>
            <p:nvPr/>
          </p:nvSpPr>
          <p:spPr>
            <a:xfrm>
              <a:off x="720800" y="2471305"/>
              <a:ext cx="4032448" cy="81170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pPr marL="361950"/>
              <a:r>
                <a:rPr lang="ru-RU" sz="1600" dirty="0" smtClean="0">
                  <a:solidFill>
                    <a:schemeClr val="tx1"/>
                  </a:solidFill>
                  <a:latin typeface="Arial Narrow" pitchFamily="34" charset="0"/>
                </a:rPr>
                <a:t>Доходы от использования имущества, находящегося в государственной и муниципальной собственности</a:t>
              </a:r>
              <a:endParaRPr lang="ru-RU" sz="1600" dirty="0">
                <a:solidFill>
                  <a:schemeClr val="tx1"/>
                </a:solidFill>
                <a:latin typeface="Arial Narrow" pitchFamily="34" charset="0"/>
              </a:endParaRPr>
            </a:p>
          </p:txBody>
        </p:sp>
        <p:sp>
          <p:nvSpPr>
            <p:cNvPr id="20" name="Прямоугольник 19"/>
            <p:cNvSpPr/>
            <p:nvPr/>
          </p:nvSpPr>
          <p:spPr>
            <a:xfrm>
              <a:off x="720800" y="3283009"/>
              <a:ext cx="4032448" cy="648071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pPr marL="361950"/>
              <a:r>
                <a:rPr lang="ru-RU" sz="1600" dirty="0" smtClean="0">
                  <a:solidFill>
                    <a:schemeClr val="tx1"/>
                  </a:solidFill>
                  <a:latin typeface="Arial Narrow" pitchFamily="34" charset="0"/>
                </a:rPr>
                <a:t>Плата за негативное воздействие на окружающую среду</a:t>
              </a:r>
              <a:endParaRPr lang="ru-RU" sz="1600" dirty="0">
                <a:solidFill>
                  <a:schemeClr val="tx1"/>
                </a:solidFill>
                <a:latin typeface="Arial Narrow" pitchFamily="34" charset="0"/>
              </a:endParaRPr>
            </a:p>
          </p:txBody>
        </p:sp>
        <p:sp>
          <p:nvSpPr>
            <p:cNvPr id="24" name="Прямоугольник 23"/>
            <p:cNvSpPr/>
            <p:nvPr/>
          </p:nvSpPr>
          <p:spPr>
            <a:xfrm>
              <a:off x="720800" y="3931080"/>
              <a:ext cx="4032448" cy="50405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pPr marL="361950"/>
              <a:r>
                <a:rPr lang="ru-RU" sz="1600" dirty="0" smtClean="0">
                  <a:solidFill>
                    <a:schemeClr val="tx1"/>
                  </a:solidFill>
                  <a:latin typeface="Arial Narrow" pitchFamily="34" charset="0"/>
                </a:rPr>
                <a:t>Доходы от компенсации затрат государства</a:t>
              </a:r>
              <a:endParaRPr lang="ru-RU" sz="1600" dirty="0">
                <a:solidFill>
                  <a:schemeClr val="tx1"/>
                </a:solidFill>
                <a:latin typeface="Arial Narrow" pitchFamily="34" charset="0"/>
              </a:endParaRPr>
            </a:p>
          </p:txBody>
        </p:sp>
        <p:sp>
          <p:nvSpPr>
            <p:cNvPr id="25" name="Прямоугольник 24"/>
            <p:cNvSpPr/>
            <p:nvPr/>
          </p:nvSpPr>
          <p:spPr>
            <a:xfrm>
              <a:off x="720800" y="4435136"/>
              <a:ext cx="4032448" cy="683726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pPr marL="361950"/>
              <a:r>
                <a:rPr lang="ru-RU" sz="1600" dirty="0" smtClean="0">
                  <a:solidFill>
                    <a:schemeClr val="tx1"/>
                  </a:solidFill>
                  <a:latin typeface="Arial Narrow" pitchFamily="34" charset="0"/>
                </a:rPr>
                <a:t>Доходы от продажи материальных и нематериальных активов</a:t>
              </a:r>
              <a:endParaRPr lang="ru-RU" sz="1600" dirty="0">
                <a:solidFill>
                  <a:schemeClr val="tx1"/>
                </a:solidFill>
                <a:latin typeface="Arial Narrow" pitchFamily="34" charset="0"/>
              </a:endParaRPr>
            </a:p>
          </p:txBody>
        </p:sp>
        <p:sp>
          <p:nvSpPr>
            <p:cNvPr id="26" name="Прямоугольник 25"/>
            <p:cNvSpPr/>
            <p:nvPr/>
          </p:nvSpPr>
          <p:spPr>
            <a:xfrm>
              <a:off x="720800" y="5118867"/>
              <a:ext cx="4032448" cy="48622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pPr marL="361950"/>
              <a:r>
                <a:rPr lang="ru-RU" sz="1600" dirty="0" smtClean="0">
                  <a:solidFill>
                    <a:schemeClr val="tx1"/>
                  </a:solidFill>
                  <a:latin typeface="Arial Narrow" pitchFamily="34" charset="0"/>
                </a:rPr>
                <a:t>Штрафы, санкции, возмещение ущерба</a:t>
              </a:r>
              <a:endParaRPr lang="ru-RU" sz="1600" dirty="0">
                <a:solidFill>
                  <a:schemeClr val="tx1"/>
                </a:solidFill>
                <a:latin typeface="Arial Narrow" pitchFamily="34" charset="0"/>
              </a:endParaRPr>
            </a:p>
          </p:txBody>
        </p:sp>
        <p:sp>
          <p:nvSpPr>
            <p:cNvPr id="28" name="Прямоугольник 27"/>
            <p:cNvSpPr/>
            <p:nvPr/>
          </p:nvSpPr>
          <p:spPr>
            <a:xfrm>
              <a:off x="720800" y="6091319"/>
              <a:ext cx="4032448" cy="44517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/>
            <a:p>
              <a:pPr marL="361950"/>
              <a:r>
                <a:rPr lang="ru-RU" sz="1600" b="1" dirty="0" smtClean="0">
                  <a:solidFill>
                    <a:schemeClr val="tx1"/>
                  </a:solidFill>
                  <a:latin typeface="Arial Narrow" pitchFamily="34" charset="0"/>
                </a:rPr>
                <a:t>Итого</a:t>
              </a:r>
              <a:endParaRPr lang="ru-RU" sz="1600" b="1" dirty="0">
                <a:solidFill>
                  <a:schemeClr val="tx1"/>
                </a:solidFill>
                <a:latin typeface="Arial Narrow" pitchFamily="34" charset="0"/>
              </a:endParaRPr>
            </a:p>
          </p:txBody>
        </p:sp>
      </p:grp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12140" y="288370"/>
            <a:ext cx="11018520" cy="647784"/>
          </a:xfrm>
        </p:spPr>
        <p:txBody>
          <a:bodyPr>
            <a:normAutofit/>
          </a:bodyPr>
          <a:lstStyle/>
          <a:p>
            <a:pPr lvl="0" defTabSz="914400">
              <a:spcBef>
                <a:spcPts val="0"/>
              </a:spcBef>
            </a:pP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ИСПОЛНЕНИЕ </a:t>
            </a:r>
            <a:r>
              <a:rPr lang="ru-RU" sz="2500" dirty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БЮДЖЕТА ОКРУГА </a:t>
            </a: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ЗА 2025 ГОД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2737024" y="792138"/>
            <a:ext cx="66866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ahnschrift Condensed" pitchFamily="34" charset="0"/>
              </a:rPr>
              <a:t>-</a:t>
            </a:r>
            <a:r>
              <a:rPr lang="ru-RU" sz="2800" dirty="0" smtClean="0">
                <a:latin typeface="Bahnschrift Condensed" pitchFamily="34" charset="0"/>
              </a:rPr>
              <a:t> </a:t>
            </a:r>
            <a:r>
              <a:rPr lang="ru-RU" sz="2800" dirty="0">
                <a:solidFill>
                  <a:srgbClr val="0070C0"/>
                </a:solidFill>
                <a:latin typeface="Bahnschrift Condensed" pitchFamily="34" charset="0"/>
              </a:rPr>
              <a:t>НЕ</a:t>
            </a:r>
            <a:r>
              <a:rPr lang="ru-RU" sz="2800" dirty="0" smtClean="0">
                <a:solidFill>
                  <a:srgbClr val="0070C0"/>
                </a:solidFill>
                <a:latin typeface="Bahnschrift Condensed" pitchFamily="34" charset="0"/>
              </a:rPr>
              <a:t>НАЛОГОВЫЕ ДОХОДЫ </a:t>
            </a:r>
            <a:r>
              <a:rPr lang="ru-RU" sz="28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ahnschrift Condensed" pitchFamily="34" charset="0"/>
              </a:rPr>
              <a:t>-</a:t>
            </a:r>
            <a:endParaRPr lang="ru-RU" sz="2800" dirty="0">
              <a:solidFill>
                <a:schemeClr val="accent2">
                  <a:lumMod val="60000"/>
                  <a:lumOff val="40000"/>
                </a:schemeClr>
              </a:solidFill>
              <a:latin typeface="Bahnschrift Condensed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776" y="1353279"/>
            <a:ext cx="526281" cy="510802"/>
          </a:xfrm>
          <a:prstGeom prst="rect">
            <a:avLst/>
          </a:prstGeom>
        </p:spPr>
      </p:pic>
      <p:grpSp>
        <p:nvGrpSpPr>
          <p:cNvPr id="2" name="Группа 1"/>
          <p:cNvGrpSpPr/>
          <p:nvPr/>
        </p:nvGrpSpPr>
        <p:grpSpPr>
          <a:xfrm>
            <a:off x="4753248" y="1597282"/>
            <a:ext cx="6336704" cy="4896611"/>
            <a:chOff x="4753248" y="1597282"/>
            <a:chExt cx="6336704" cy="4896611"/>
          </a:xfrm>
        </p:grpSpPr>
        <p:grpSp>
          <p:nvGrpSpPr>
            <p:cNvPr id="11" name="Группа 10"/>
            <p:cNvGrpSpPr/>
            <p:nvPr/>
          </p:nvGrpSpPr>
          <p:grpSpPr>
            <a:xfrm>
              <a:off x="4753248" y="1597282"/>
              <a:ext cx="6336704" cy="473335"/>
              <a:chOff x="5836072" y="1830971"/>
              <a:chExt cx="5461792" cy="473335"/>
            </a:xfrm>
          </p:grpSpPr>
          <p:sp>
            <p:nvSpPr>
              <p:cNvPr id="29" name="Прямоугольник 28"/>
              <p:cNvSpPr/>
              <p:nvPr/>
            </p:nvSpPr>
            <p:spPr>
              <a:xfrm>
                <a:off x="5836072" y="1832880"/>
                <a:ext cx="1365448" cy="47142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ru-RU" sz="1600" b="1" dirty="0" smtClean="0">
                    <a:solidFill>
                      <a:schemeClr val="tx1"/>
                    </a:solidFill>
                    <a:latin typeface="Arial Narrow" pitchFamily="34" charset="0"/>
                  </a:rPr>
                  <a:t>2025 г. (факт)</a:t>
                </a:r>
                <a:endParaRPr lang="ru-RU" sz="1600" b="1" dirty="0">
                  <a:solidFill>
                    <a:schemeClr val="tx1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30" name="Прямоугольник 29"/>
              <p:cNvSpPr/>
              <p:nvPr/>
            </p:nvSpPr>
            <p:spPr>
              <a:xfrm>
                <a:off x="7201520" y="1830971"/>
                <a:ext cx="1365448" cy="47142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ru-RU" sz="1600" b="1" dirty="0" smtClean="0">
                    <a:solidFill>
                      <a:schemeClr val="tx1"/>
                    </a:solidFill>
                    <a:latin typeface="Arial Narrow" pitchFamily="34" charset="0"/>
                  </a:rPr>
                  <a:t>2026 г. (план)</a:t>
                </a:r>
                <a:endParaRPr lang="ru-RU" sz="1600" b="1" dirty="0">
                  <a:solidFill>
                    <a:schemeClr val="tx1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31" name="Прямоугольник 30"/>
              <p:cNvSpPr/>
              <p:nvPr/>
            </p:nvSpPr>
            <p:spPr>
              <a:xfrm>
                <a:off x="8566968" y="1832881"/>
                <a:ext cx="1365448" cy="47142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ru-RU" sz="1600" b="1" dirty="0" smtClean="0">
                    <a:solidFill>
                      <a:schemeClr val="tx1"/>
                    </a:solidFill>
                    <a:latin typeface="Arial Narrow" pitchFamily="34" charset="0"/>
                  </a:rPr>
                  <a:t>2027 г. (план)</a:t>
                </a:r>
                <a:endParaRPr lang="ru-RU" sz="1600" b="1" dirty="0">
                  <a:solidFill>
                    <a:schemeClr val="tx1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32" name="Прямоугольник 31"/>
              <p:cNvSpPr/>
              <p:nvPr/>
            </p:nvSpPr>
            <p:spPr>
              <a:xfrm>
                <a:off x="9932416" y="1832881"/>
                <a:ext cx="1365448" cy="47142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ru-RU" sz="1600" b="1" dirty="0" smtClean="0">
                    <a:solidFill>
                      <a:schemeClr val="tx1"/>
                    </a:solidFill>
                    <a:latin typeface="Arial Narrow" pitchFamily="34" charset="0"/>
                  </a:rPr>
                  <a:t>2028 г. (план)</a:t>
                </a:r>
                <a:endParaRPr lang="ru-RU" sz="1600" b="1" dirty="0">
                  <a:solidFill>
                    <a:schemeClr val="tx1"/>
                  </a:solidFill>
                  <a:latin typeface="Arial Narrow" pitchFamily="34" charset="0"/>
                </a:endParaRPr>
              </a:p>
            </p:txBody>
          </p:sp>
        </p:grpSp>
        <p:grpSp>
          <p:nvGrpSpPr>
            <p:cNvPr id="21" name="Группа 20"/>
            <p:cNvGrpSpPr/>
            <p:nvPr/>
          </p:nvGrpSpPr>
          <p:grpSpPr>
            <a:xfrm>
              <a:off x="4753248" y="2070618"/>
              <a:ext cx="6336704" cy="358090"/>
              <a:chOff x="5836072" y="1830971"/>
              <a:chExt cx="5461792" cy="395614"/>
            </a:xfrm>
          </p:grpSpPr>
          <p:sp>
            <p:nvSpPr>
              <p:cNvPr id="22" name="Прямоугольник 21"/>
              <p:cNvSpPr/>
              <p:nvPr/>
            </p:nvSpPr>
            <p:spPr>
              <a:xfrm>
                <a:off x="5836072" y="1832880"/>
                <a:ext cx="1365448" cy="39370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endParaRPr lang="ru-RU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23" name="Прямоугольник 22"/>
              <p:cNvSpPr/>
              <p:nvPr/>
            </p:nvSpPr>
            <p:spPr>
              <a:xfrm>
                <a:off x="7201520" y="1830971"/>
                <a:ext cx="1365448" cy="395614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1"/>
              <a:lstStyle/>
              <a:p>
                <a:pPr marL="361950" algn="ctr"/>
                <a:endParaRPr lang="ru-RU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33" name="Прямоугольник 32"/>
              <p:cNvSpPr/>
              <p:nvPr/>
            </p:nvSpPr>
            <p:spPr>
              <a:xfrm>
                <a:off x="8566968" y="1832881"/>
                <a:ext cx="1365448" cy="393704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endParaRPr lang="ru-RU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34" name="Прямоугольник 33"/>
              <p:cNvSpPr/>
              <p:nvPr/>
            </p:nvSpPr>
            <p:spPr>
              <a:xfrm>
                <a:off x="9932416" y="1832881"/>
                <a:ext cx="1365448" cy="393704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endParaRPr lang="ru-RU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</p:grpSp>
        <p:grpSp>
          <p:nvGrpSpPr>
            <p:cNvPr id="40" name="Группа 39"/>
            <p:cNvGrpSpPr/>
            <p:nvPr/>
          </p:nvGrpSpPr>
          <p:grpSpPr>
            <a:xfrm>
              <a:off x="4753248" y="2428710"/>
              <a:ext cx="6336704" cy="811701"/>
              <a:chOff x="5836072" y="1494993"/>
              <a:chExt cx="5461792" cy="538964"/>
            </a:xfrm>
          </p:grpSpPr>
          <p:sp>
            <p:nvSpPr>
              <p:cNvPr id="41" name="Прямоугольник 40"/>
              <p:cNvSpPr/>
              <p:nvPr/>
            </p:nvSpPr>
            <p:spPr>
              <a:xfrm>
                <a:off x="5836072" y="1494993"/>
                <a:ext cx="1365448" cy="538963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ru-RU" sz="1600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357,0</a:t>
                </a:r>
                <a:endParaRPr lang="ru-RU" sz="1600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42" name="Прямоугольник 41"/>
              <p:cNvSpPr/>
              <p:nvPr/>
            </p:nvSpPr>
            <p:spPr>
              <a:xfrm>
                <a:off x="7201520" y="1494993"/>
                <a:ext cx="1365448" cy="538964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ru-RU" sz="1600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1 019,0</a:t>
                </a:r>
                <a:endParaRPr lang="ru-RU" sz="1600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43" name="Прямоугольник 42"/>
              <p:cNvSpPr/>
              <p:nvPr/>
            </p:nvSpPr>
            <p:spPr>
              <a:xfrm>
                <a:off x="8566968" y="1494994"/>
                <a:ext cx="1365448" cy="538963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ru-RU" sz="1600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1019,0</a:t>
                </a:r>
                <a:endParaRPr lang="ru-RU" sz="1600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44" name="Прямоугольник 43"/>
              <p:cNvSpPr/>
              <p:nvPr/>
            </p:nvSpPr>
            <p:spPr>
              <a:xfrm>
                <a:off x="9932416" y="1494996"/>
                <a:ext cx="1365448" cy="538961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ru-RU" sz="1600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1019,0</a:t>
                </a:r>
                <a:endParaRPr lang="ru-RU" sz="1600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</p:grpSp>
        <p:grpSp>
          <p:nvGrpSpPr>
            <p:cNvPr id="45" name="Группа 44"/>
            <p:cNvGrpSpPr/>
            <p:nvPr/>
          </p:nvGrpSpPr>
          <p:grpSpPr>
            <a:xfrm>
              <a:off x="4753248" y="3240408"/>
              <a:ext cx="6336704" cy="648074"/>
              <a:chOff x="5836072" y="1503434"/>
              <a:chExt cx="5461792" cy="525044"/>
            </a:xfrm>
          </p:grpSpPr>
          <p:sp>
            <p:nvSpPr>
              <p:cNvPr id="46" name="Прямоугольник 45"/>
              <p:cNvSpPr/>
              <p:nvPr/>
            </p:nvSpPr>
            <p:spPr>
              <a:xfrm>
                <a:off x="5836072" y="1503434"/>
                <a:ext cx="1365448" cy="525041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ru-RU" sz="1600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6,2</a:t>
                </a:r>
                <a:endParaRPr lang="ru-RU" sz="1600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47" name="Прямоугольник 46"/>
              <p:cNvSpPr/>
              <p:nvPr/>
            </p:nvSpPr>
            <p:spPr>
              <a:xfrm>
                <a:off x="7201520" y="1503434"/>
                <a:ext cx="1365448" cy="525041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ru-RU" sz="1600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0,0</a:t>
                </a:r>
                <a:endParaRPr lang="ru-RU" sz="1600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48" name="Прямоугольник 47"/>
              <p:cNvSpPr/>
              <p:nvPr/>
            </p:nvSpPr>
            <p:spPr>
              <a:xfrm>
                <a:off x="8566968" y="1503436"/>
                <a:ext cx="1365448" cy="525039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ru-RU" sz="1600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0,0</a:t>
                </a:r>
                <a:endParaRPr lang="ru-RU" sz="1600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49" name="Прямоугольник 48"/>
              <p:cNvSpPr/>
              <p:nvPr/>
            </p:nvSpPr>
            <p:spPr>
              <a:xfrm>
                <a:off x="9932416" y="1503436"/>
                <a:ext cx="1365448" cy="525042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ru-RU" sz="1600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0,0</a:t>
                </a:r>
                <a:endParaRPr lang="ru-RU" sz="1600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</p:grpSp>
        <p:grpSp>
          <p:nvGrpSpPr>
            <p:cNvPr id="50" name="Группа 49"/>
            <p:cNvGrpSpPr/>
            <p:nvPr/>
          </p:nvGrpSpPr>
          <p:grpSpPr>
            <a:xfrm>
              <a:off x="4753248" y="3888479"/>
              <a:ext cx="6336704" cy="504058"/>
              <a:chOff x="5836072" y="1544634"/>
              <a:chExt cx="5461792" cy="423923"/>
            </a:xfrm>
          </p:grpSpPr>
          <p:sp>
            <p:nvSpPr>
              <p:cNvPr id="51" name="Прямоугольник 50"/>
              <p:cNvSpPr/>
              <p:nvPr/>
            </p:nvSpPr>
            <p:spPr>
              <a:xfrm>
                <a:off x="5836072" y="1544634"/>
                <a:ext cx="1365448" cy="423922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ru-RU" sz="1600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9,2</a:t>
                </a:r>
                <a:endParaRPr lang="ru-RU" sz="1600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52" name="Прямоугольник 51"/>
              <p:cNvSpPr/>
              <p:nvPr/>
            </p:nvSpPr>
            <p:spPr>
              <a:xfrm>
                <a:off x="7201520" y="1544634"/>
                <a:ext cx="1365448" cy="423922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ru-RU" sz="1600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4,8</a:t>
                </a:r>
                <a:endParaRPr lang="ru-RU" sz="1600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53" name="Прямоугольник 52"/>
              <p:cNvSpPr/>
              <p:nvPr/>
            </p:nvSpPr>
            <p:spPr>
              <a:xfrm>
                <a:off x="8566968" y="1544635"/>
                <a:ext cx="1365448" cy="423922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ru-RU" sz="1600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4,5</a:t>
                </a:r>
                <a:endParaRPr lang="ru-RU" sz="1600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54" name="Прямоугольник 53"/>
              <p:cNvSpPr/>
              <p:nvPr/>
            </p:nvSpPr>
            <p:spPr>
              <a:xfrm>
                <a:off x="9932416" y="1544635"/>
                <a:ext cx="1365448" cy="423922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ru-RU" sz="1600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4,5</a:t>
                </a:r>
                <a:endParaRPr lang="ru-RU" sz="1600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</p:grpSp>
        <p:grpSp>
          <p:nvGrpSpPr>
            <p:cNvPr id="55" name="Группа 54"/>
            <p:cNvGrpSpPr/>
            <p:nvPr/>
          </p:nvGrpSpPr>
          <p:grpSpPr>
            <a:xfrm>
              <a:off x="4753248" y="4392540"/>
              <a:ext cx="6336704" cy="683729"/>
              <a:chOff x="5836072" y="1396663"/>
              <a:chExt cx="5461792" cy="755377"/>
            </a:xfrm>
          </p:grpSpPr>
          <p:sp>
            <p:nvSpPr>
              <p:cNvPr id="56" name="Прямоугольник 55"/>
              <p:cNvSpPr/>
              <p:nvPr/>
            </p:nvSpPr>
            <p:spPr>
              <a:xfrm>
                <a:off x="5836072" y="1396663"/>
                <a:ext cx="1365448" cy="755374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ru-RU" sz="1600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10,4</a:t>
                </a:r>
                <a:endParaRPr lang="ru-RU" sz="1600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57" name="Прямоугольник 56"/>
              <p:cNvSpPr/>
              <p:nvPr/>
            </p:nvSpPr>
            <p:spPr>
              <a:xfrm>
                <a:off x="7201520" y="1396664"/>
                <a:ext cx="1365448" cy="755374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ru-RU" sz="1600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3,7</a:t>
                </a:r>
                <a:endParaRPr lang="ru-RU" sz="1600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58" name="Прямоугольник 57"/>
              <p:cNvSpPr/>
              <p:nvPr/>
            </p:nvSpPr>
            <p:spPr>
              <a:xfrm>
                <a:off x="8566968" y="1396665"/>
                <a:ext cx="1365448" cy="755374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ru-RU" sz="1600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2,4</a:t>
                </a:r>
                <a:endParaRPr lang="ru-RU" sz="1600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59" name="Прямоугольник 58"/>
              <p:cNvSpPr/>
              <p:nvPr/>
            </p:nvSpPr>
            <p:spPr>
              <a:xfrm>
                <a:off x="9932416" y="1396666"/>
                <a:ext cx="1365448" cy="755374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ru-RU" sz="1600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1,8</a:t>
                </a:r>
                <a:endParaRPr lang="ru-RU" sz="1600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</p:grpSp>
        <p:grpSp>
          <p:nvGrpSpPr>
            <p:cNvPr id="60" name="Группа 59"/>
            <p:cNvGrpSpPr/>
            <p:nvPr/>
          </p:nvGrpSpPr>
          <p:grpSpPr>
            <a:xfrm>
              <a:off x="4753248" y="5076265"/>
              <a:ext cx="6336704" cy="486234"/>
              <a:chOff x="5836072" y="1675167"/>
              <a:chExt cx="5461792" cy="537187"/>
            </a:xfrm>
          </p:grpSpPr>
          <p:sp>
            <p:nvSpPr>
              <p:cNvPr id="61" name="Прямоугольник 60"/>
              <p:cNvSpPr/>
              <p:nvPr/>
            </p:nvSpPr>
            <p:spPr>
              <a:xfrm>
                <a:off x="5836072" y="1675172"/>
                <a:ext cx="1365448" cy="537176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ru-RU" sz="1600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0,9</a:t>
                </a:r>
                <a:endParaRPr lang="ru-RU" sz="1600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62" name="Прямоугольник 61"/>
              <p:cNvSpPr/>
              <p:nvPr/>
            </p:nvSpPr>
            <p:spPr>
              <a:xfrm>
                <a:off x="7201520" y="1675173"/>
                <a:ext cx="1365448" cy="537171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ru-RU" sz="1600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1,0</a:t>
                </a:r>
                <a:endParaRPr lang="ru-RU" sz="1600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63" name="Прямоугольник 62"/>
              <p:cNvSpPr/>
              <p:nvPr/>
            </p:nvSpPr>
            <p:spPr>
              <a:xfrm>
                <a:off x="8566968" y="1675173"/>
                <a:ext cx="1365448" cy="537171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ru-RU" sz="1600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1,0</a:t>
                </a:r>
                <a:endParaRPr lang="ru-RU" sz="1600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64" name="Прямоугольник 63"/>
              <p:cNvSpPr/>
              <p:nvPr/>
            </p:nvSpPr>
            <p:spPr>
              <a:xfrm>
                <a:off x="9932416" y="1675167"/>
                <a:ext cx="1365448" cy="537187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ru-RU" sz="1600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1,0</a:t>
                </a:r>
                <a:endParaRPr lang="ru-RU" sz="1600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</p:grpSp>
        <p:grpSp>
          <p:nvGrpSpPr>
            <p:cNvPr id="70" name="Группа 69"/>
            <p:cNvGrpSpPr/>
            <p:nvPr/>
          </p:nvGrpSpPr>
          <p:grpSpPr>
            <a:xfrm>
              <a:off x="4753248" y="6048719"/>
              <a:ext cx="6336704" cy="445174"/>
              <a:chOff x="5836072" y="1809125"/>
              <a:chExt cx="5461792" cy="495182"/>
            </a:xfrm>
          </p:grpSpPr>
          <p:sp>
            <p:nvSpPr>
              <p:cNvPr id="71" name="Прямоугольник 70"/>
              <p:cNvSpPr/>
              <p:nvPr/>
            </p:nvSpPr>
            <p:spPr>
              <a:xfrm>
                <a:off x="5836072" y="1809125"/>
                <a:ext cx="1365448" cy="495180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ru-RU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383,1</a:t>
                </a:r>
                <a:endParaRPr lang="ru-RU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72" name="Прямоугольник 71"/>
              <p:cNvSpPr/>
              <p:nvPr/>
            </p:nvSpPr>
            <p:spPr>
              <a:xfrm>
                <a:off x="7201520" y="1809125"/>
                <a:ext cx="1365448" cy="493272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ru-RU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1 028,5</a:t>
                </a:r>
                <a:endParaRPr lang="ru-RU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73" name="Прямоугольник 72"/>
              <p:cNvSpPr/>
              <p:nvPr/>
            </p:nvSpPr>
            <p:spPr>
              <a:xfrm>
                <a:off x="8566968" y="1809125"/>
                <a:ext cx="1365448" cy="495181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ru-RU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1 026,9</a:t>
                </a:r>
                <a:endParaRPr lang="ru-RU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74" name="Прямоугольник 73"/>
              <p:cNvSpPr/>
              <p:nvPr/>
            </p:nvSpPr>
            <p:spPr>
              <a:xfrm>
                <a:off x="9932416" y="1809126"/>
                <a:ext cx="1365448" cy="495181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ru-RU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1 026,3</a:t>
                </a:r>
                <a:endParaRPr lang="ru-RU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</p:grpSp>
      </p:grpSp>
      <p:sp>
        <p:nvSpPr>
          <p:cNvPr id="3" name="TextBox 2"/>
          <p:cNvSpPr txBox="1"/>
          <p:nvPr/>
        </p:nvSpPr>
        <p:spPr>
          <a:xfrm>
            <a:off x="10009832" y="1316540"/>
            <a:ext cx="12241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Arial Narrow" panose="020B0606020202030204" pitchFamily="34" charset="0"/>
              </a:rPr>
              <a:t>Млн. рублей</a:t>
            </a:r>
            <a:endParaRPr lang="ru-RU" sz="1400" dirty="0">
              <a:latin typeface="Arial Narrow" panose="020B0606020202030204" pitchFamily="34" charset="0"/>
            </a:endParaRPr>
          </a:p>
        </p:txBody>
      </p:sp>
      <p:sp>
        <p:nvSpPr>
          <p:cNvPr id="75" name="Прямоугольник 74"/>
          <p:cNvSpPr/>
          <p:nvPr/>
        </p:nvSpPr>
        <p:spPr>
          <a:xfrm>
            <a:off x="720800" y="5562489"/>
            <a:ext cx="4032448" cy="486225"/>
          </a:xfrm>
          <a:prstGeom prst="rect">
            <a:avLst/>
          </a:prstGeom>
          <a:solidFill>
            <a:schemeClr val="bg1"/>
          </a:solidFill>
          <a:ln w="19050">
            <a:solidFill>
              <a:srgbClr val="4482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600" dirty="0" smtClean="0">
                <a:solidFill>
                  <a:schemeClr val="tx1"/>
                </a:solidFill>
                <a:latin typeface="Arial Narrow" pitchFamily="34" charset="0"/>
              </a:rPr>
              <a:t>Прочие неналоговые доходы</a:t>
            </a:r>
            <a:endParaRPr lang="ru-RU" sz="1600" dirty="0">
              <a:solidFill>
                <a:schemeClr val="tx1"/>
              </a:solidFill>
              <a:latin typeface="Arial Narrow" pitchFamily="34" charset="0"/>
            </a:endParaRPr>
          </a:p>
        </p:txBody>
      </p:sp>
      <p:sp>
        <p:nvSpPr>
          <p:cNvPr id="76" name="Прямоугольник 75"/>
          <p:cNvSpPr/>
          <p:nvPr/>
        </p:nvSpPr>
        <p:spPr>
          <a:xfrm>
            <a:off x="4753248" y="5562497"/>
            <a:ext cx="1584176" cy="486224"/>
          </a:xfrm>
          <a:prstGeom prst="rect">
            <a:avLst/>
          </a:prstGeom>
          <a:solidFill>
            <a:schemeClr val="bg1"/>
          </a:solidFill>
          <a:ln w="19050">
            <a:solidFill>
              <a:srgbClr val="4482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0"/>
          <a:lstStyle/>
          <a:p>
            <a:pPr marL="361950" algn="ctr"/>
            <a:r>
              <a:rPr lang="ru-RU" sz="1600" b="1" dirty="0" smtClean="0">
                <a:solidFill>
                  <a:srgbClr val="0070C0"/>
                </a:solidFill>
                <a:latin typeface="Arial Narrow" pitchFamily="34" charset="0"/>
              </a:rPr>
              <a:t>-0,6</a:t>
            </a:r>
            <a:endParaRPr lang="ru-RU" sz="1600" b="1" dirty="0">
              <a:solidFill>
                <a:srgbClr val="0070C0"/>
              </a:solidFill>
              <a:latin typeface="Arial Narrow" pitchFamily="34" charset="0"/>
            </a:endParaRPr>
          </a:p>
        </p:txBody>
      </p:sp>
      <p:sp>
        <p:nvSpPr>
          <p:cNvPr id="77" name="Прямоугольник 76"/>
          <p:cNvSpPr/>
          <p:nvPr/>
        </p:nvSpPr>
        <p:spPr>
          <a:xfrm>
            <a:off x="6337424" y="5562499"/>
            <a:ext cx="1584176" cy="486224"/>
          </a:xfrm>
          <a:prstGeom prst="rect">
            <a:avLst/>
          </a:prstGeom>
          <a:solidFill>
            <a:schemeClr val="bg1"/>
          </a:solidFill>
          <a:ln w="19050">
            <a:solidFill>
              <a:srgbClr val="4482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0"/>
          <a:lstStyle/>
          <a:p>
            <a:pPr marL="361950" algn="ctr"/>
            <a:r>
              <a:rPr lang="ru-RU" sz="1600" b="1" dirty="0" smtClean="0">
                <a:solidFill>
                  <a:srgbClr val="0070C0"/>
                </a:solidFill>
                <a:latin typeface="Arial Narrow" pitchFamily="34" charset="0"/>
              </a:rPr>
              <a:t>0,0</a:t>
            </a:r>
            <a:endParaRPr lang="ru-RU" sz="1600" b="1" dirty="0">
              <a:solidFill>
                <a:srgbClr val="0070C0"/>
              </a:solidFill>
              <a:latin typeface="Arial Narrow" pitchFamily="34" charset="0"/>
            </a:endParaRPr>
          </a:p>
        </p:txBody>
      </p:sp>
      <p:sp>
        <p:nvSpPr>
          <p:cNvPr id="78" name="Прямоугольник 77"/>
          <p:cNvSpPr/>
          <p:nvPr/>
        </p:nvSpPr>
        <p:spPr>
          <a:xfrm>
            <a:off x="7921600" y="5562499"/>
            <a:ext cx="1584176" cy="486224"/>
          </a:xfrm>
          <a:prstGeom prst="rect">
            <a:avLst/>
          </a:prstGeom>
          <a:solidFill>
            <a:schemeClr val="bg1"/>
          </a:solidFill>
          <a:ln w="19050">
            <a:solidFill>
              <a:srgbClr val="4482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0"/>
          <a:lstStyle/>
          <a:p>
            <a:pPr marL="361950" algn="ctr"/>
            <a:r>
              <a:rPr lang="ru-RU" sz="1600" b="1" dirty="0" smtClean="0">
                <a:solidFill>
                  <a:srgbClr val="0070C0"/>
                </a:solidFill>
                <a:latin typeface="Arial Narrow" pitchFamily="34" charset="0"/>
              </a:rPr>
              <a:t>0,0</a:t>
            </a:r>
            <a:endParaRPr lang="ru-RU" sz="1600" b="1" dirty="0">
              <a:solidFill>
                <a:srgbClr val="0070C0"/>
              </a:solidFill>
              <a:latin typeface="Arial Narrow" pitchFamily="34" charset="0"/>
            </a:endParaRPr>
          </a:p>
        </p:txBody>
      </p:sp>
      <p:sp>
        <p:nvSpPr>
          <p:cNvPr id="79" name="Прямоугольник 78"/>
          <p:cNvSpPr/>
          <p:nvPr/>
        </p:nvSpPr>
        <p:spPr>
          <a:xfrm>
            <a:off x="9505776" y="5562499"/>
            <a:ext cx="1584176" cy="486224"/>
          </a:xfrm>
          <a:prstGeom prst="rect">
            <a:avLst/>
          </a:prstGeom>
          <a:solidFill>
            <a:schemeClr val="bg1"/>
          </a:solidFill>
          <a:ln w="19050">
            <a:solidFill>
              <a:srgbClr val="4482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0"/>
          <a:lstStyle/>
          <a:p>
            <a:pPr marL="361950" algn="ctr"/>
            <a:r>
              <a:rPr lang="ru-RU" sz="1600" b="1" dirty="0" smtClean="0">
                <a:solidFill>
                  <a:srgbClr val="0070C0"/>
                </a:solidFill>
                <a:latin typeface="Arial Narrow" pitchFamily="34" charset="0"/>
              </a:rPr>
              <a:t>0,0</a:t>
            </a:r>
            <a:endParaRPr lang="ru-RU" sz="1600" b="1" dirty="0">
              <a:solidFill>
                <a:srgbClr val="0070C0"/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975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12140" y="288370"/>
            <a:ext cx="11018520" cy="647784"/>
          </a:xfrm>
        </p:spPr>
        <p:txBody>
          <a:bodyPr>
            <a:normAutofit/>
          </a:bodyPr>
          <a:lstStyle/>
          <a:p>
            <a:pPr lvl="0" defTabSz="914400">
              <a:spcBef>
                <a:spcPts val="0"/>
              </a:spcBef>
            </a:pP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ИСПОЛНЕНИЕ </a:t>
            </a:r>
            <a:r>
              <a:rPr lang="ru-RU" sz="2500" dirty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БЮДЖЕТА ОКРУГА </a:t>
            </a: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ЗА 2025 ГОД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2737024" y="792138"/>
            <a:ext cx="66866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ahnschrift Condensed" pitchFamily="34" charset="0"/>
              </a:rPr>
              <a:t>-</a:t>
            </a:r>
            <a:r>
              <a:rPr lang="ru-RU" sz="2800" dirty="0" smtClean="0">
                <a:latin typeface="Bahnschrift Condensed" pitchFamily="34" charset="0"/>
              </a:rPr>
              <a:t> </a:t>
            </a:r>
            <a:r>
              <a:rPr lang="ru-RU" sz="3200" b="1" dirty="0" smtClean="0">
                <a:solidFill>
                  <a:srgbClr val="0070C0"/>
                </a:solidFill>
                <a:latin typeface="Bahnschrift Condensed" pitchFamily="34" charset="0"/>
              </a:rPr>
              <a:t>БЕЗВОЗМЕЗДНЫЕ ПОСТУПЛЕНИЯ</a:t>
            </a:r>
            <a:r>
              <a:rPr lang="ru-RU" sz="3200" dirty="0" smtClean="0">
                <a:solidFill>
                  <a:srgbClr val="0070C0"/>
                </a:solidFill>
                <a:latin typeface="Bahnschrift Condensed" pitchFamily="34" charset="0"/>
              </a:rPr>
              <a:t> </a:t>
            </a:r>
            <a:r>
              <a:rPr lang="ru-RU" sz="28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ahnschrift Condensed" pitchFamily="34" charset="0"/>
              </a:rPr>
              <a:t>-</a:t>
            </a:r>
            <a:endParaRPr lang="ru-RU" sz="2800" dirty="0">
              <a:solidFill>
                <a:schemeClr val="accent2">
                  <a:lumMod val="60000"/>
                  <a:lumOff val="40000"/>
                </a:schemeClr>
              </a:solidFill>
              <a:latin typeface="Bahnschrift Condensed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3554182280"/>
              </p:ext>
            </p:extLst>
          </p:nvPr>
        </p:nvGraphicFramePr>
        <p:xfrm>
          <a:off x="178796" y="1950187"/>
          <a:ext cx="4680520" cy="45966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438936" y="3801929"/>
            <a:ext cx="2160240" cy="1195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500" b="1" dirty="0" smtClean="0">
                <a:solidFill>
                  <a:srgbClr val="0070C0"/>
                </a:solidFill>
                <a:latin typeface="Arial Narrow" pitchFamily="34" charset="0"/>
              </a:rPr>
              <a:t>2 575,1</a:t>
            </a:r>
            <a:r>
              <a:rPr lang="ru-RU" sz="3500" dirty="0" smtClean="0"/>
              <a:t> </a:t>
            </a:r>
          </a:p>
          <a:p>
            <a:pPr algn="ctr">
              <a:lnSpc>
                <a:spcPts val="1400"/>
              </a:lnSpc>
            </a:pPr>
            <a:r>
              <a:rPr lang="ru-RU" u="sng" dirty="0" smtClean="0">
                <a:uFill>
                  <a:solidFill>
                    <a:schemeClr val="accent6">
                      <a:lumMod val="75000"/>
                    </a:schemeClr>
                  </a:solidFill>
                </a:uFill>
              </a:rPr>
              <a:t>млн. рублей</a:t>
            </a:r>
          </a:p>
          <a:p>
            <a:pPr algn="ctr"/>
            <a:r>
              <a:rPr lang="ru-RU" sz="13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     - 553,4</a:t>
            </a:r>
            <a:r>
              <a:rPr lang="ru-RU" sz="1300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 </a:t>
            </a:r>
            <a:r>
              <a:rPr lang="ru-RU" sz="1200" dirty="0" smtClean="0">
                <a:latin typeface="Arial Narrow" pitchFamily="34" charset="0"/>
              </a:rPr>
              <a:t>млн. рублей </a:t>
            </a:r>
          </a:p>
          <a:p>
            <a:pPr algn="ctr"/>
            <a:r>
              <a:rPr lang="ru-RU" sz="1200" dirty="0" smtClean="0">
                <a:latin typeface="Arial Narrow" pitchFamily="34" charset="0"/>
              </a:rPr>
              <a:t>к 2024 году </a:t>
            </a:r>
            <a:endParaRPr lang="ru-RU" sz="1200" dirty="0">
              <a:solidFill>
                <a:schemeClr val="accent6">
                  <a:lumMod val="75000"/>
                </a:schemeClr>
              </a:solidFill>
              <a:latin typeface="Arial Narrow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68156" y="5584735"/>
            <a:ext cx="28803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Arial Narrow" pitchFamily="34" charset="0"/>
              </a:rPr>
              <a:t>Субвенции  46,1%</a:t>
            </a:r>
            <a:endParaRPr lang="ru-RU" sz="1400" b="1" dirty="0">
              <a:latin typeface="Arial Narrow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329312" y="2088282"/>
            <a:ext cx="2664296" cy="1296144"/>
          </a:xfrm>
          <a:prstGeom prst="rect">
            <a:avLst/>
          </a:prstGeom>
          <a:solidFill>
            <a:schemeClr val="bg1"/>
          </a:solidFill>
          <a:ln w="19050">
            <a:solidFill>
              <a:srgbClr val="4482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600" dirty="0" smtClean="0">
                <a:solidFill>
                  <a:schemeClr val="tx1"/>
                </a:solidFill>
                <a:latin typeface="Arial Narrow" pitchFamily="34" charset="0"/>
              </a:rPr>
              <a:t>ДОТАЦИИ</a:t>
            </a:r>
          </a:p>
          <a:p>
            <a:pPr marL="447675"/>
            <a:endParaRPr lang="ru-RU" sz="200" dirty="0" smtClean="0">
              <a:solidFill>
                <a:schemeClr val="tx1"/>
              </a:solidFill>
              <a:latin typeface="Arial Narrow" pitchFamily="34" charset="0"/>
            </a:endParaRPr>
          </a:p>
          <a:p>
            <a:pPr algn="ctr"/>
            <a:r>
              <a:rPr lang="ru-RU" sz="2500" b="1" dirty="0" smtClean="0">
                <a:solidFill>
                  <a:srgbClr val="0070C0"/>
                </a:solidFill>
                <a:latin typeface="Arial Narrow" pitchFamily="34" charset="0"/>
              </a:rPr>
              <a:t>383,8 </a:t>
            </a:r>
            <a:r>
              <a:rPr lang="ru-RU" sz="1400" dirty="0" err="1" smtClean="0">
                <a:solidFill>
                  <a:schemeClr val="tx1"/>
                </a:solidFill>
                <a:latin typeface="Arial Narrow" pitchFamily="34" charset="0"/>
              </a:rPr>
              <a:t>млн.рублей</a:t>
            </a:r>
            <a:endParaRPr lang="ru-RU" sz="1400" dirty="0" smtClean="0">
              <a:solidFill>
                <a:schemeClr val="tx1"/>
              </a:solidFill>
              <a:latin typeface="Arial Narrow" pitchFamily="34" charset="0"/>
            </a:endParaRPr>
          </a:p>
          <a:p>
            <a:pPr algn="ctr"/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+ 99,5 </a:t>
            </a:r>
            <a:r>
              <a:rPr lang="ru-RU" sz="1200" dirty="0" smtClean="0">
                <a:solidFill>
                  <a:schemeClr val="tx1"/>
                </a:solidFill>
                <a:latin typeface="Arial Narrow" pitchFamily="34" charset="0"/>
              </a:rPr>
              <a:t>млн. рублей к 2024 году </a:t>
            </a:r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(+35,0%)</a:t>
            </a:r>
            <a:endParaRPr lang="ru-RU" sz="1200" b="1" dirty="0">
              <a:solidFill>
                <a:schemeClr val="accent6">
                  <a:lumMod val="75000"/>
                </a:schemeClr>
              </a:solidFill>
              <a:latin typeface="Arial Narrow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329312" y="3600450"/>
            <a:ext cx="2664296" cy="1296144"/>
          </a:xfrm>
          <a:prstGeom prst="rect">
            <a:avLst/>
          </a:prstGeom>
          <a:solidFill>
            <a:schemeClr val="bg1"/>
          </a:solidFill>
          <a:ln w="19050">
            <a:solidFill>
              <a:srgbClr val="4482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600" dirty="0" smtClean="0">
                <a:solidFill>
                  <a:schemeClr val="tx1"/>
                </a:solidFill>
                <a:latin typeface="Arial Narrow" pitchFamily="34" charset="0"/>
              </a:rPr>
              <a:t>СУБВЕНЦИИ</a:t>
            </a:r>
          </a:p>
          <a:p>
            <a:pPr marL="361950"/>
            <a:endParaRPr lang="ru-RU" sz="200" dirty="0" smtClean="0">
              <a:solidFill>
                <a:schemeClr val="tx1"/>
              </a:solidFill>
              <a:latin typeface="Arial Narrow" pitchFamily="34" charset="0"/>
            </a:endParaRPr>
          </a:p>
          <a:p>
            <a:pPr marL="361950"/>
            <a:endParaRPr lang="ru-RU" sz="200" dirty="0" smtClean="0">
              <a:solidFill>
                <a:schemeClr val="tx1"/>
              </a:solidFill>
              <a:latin typeface="Arial Narrow" pitchFamily="34" charset="0"/>
            </a:endParaRPr>
          </a:p>
          <a:p>
            <a:pPr marL="361950"/>
            <a:endParaRPr lang="ru-RU" sz="200" dirty="0">
              <a:solidFill>
                <a:schemeClr val="tx1"/>
              </a:solidFill>
              <a:latin typeface="Arial Narrow" pitchFamily="34" charset="0"/>
            </a:endParaRPr>
          </a:p>
          <a:p>
            <a:pPr marL="361950"/>
            <a:endParaRPr lang="ru-RU" sz="200" dirty="0" smtClean="0">
              <a:solidFill>
                <a:schemeClr val="tx1"/>
              </a:solidFill>
              <a:latin typeface="Arial Narrow" pitchFamily="34" charset="0"/>
            </a:endParaRPr>
          </a:p>
          <a:p>
            <a:pPr algn="ctr"/>
            <a:r>
              <a:rPr lang="ru-RU" sz="2500" b="1" dirty="0" smtClean="0">
                <a:solidFill>
                  <a:srgbClr val="0070C0"/>
                </a:solidFill>
                <a:latin typeface="Arial Narrow" pitchFamily="34" charset="0"/>
              </a:rPr>
              <a:t>1 187,7</a:t>
            </a:r>
            <a:r>
              <a:rPr lang="ru-RU" b="1" dirty="0" smtClean="0">
                <a:solidFill>
                  <a:schemeClr val="tx1"/>
                </a:solidFill>
                <a:latin typeface="Arial Narrow" pitchFamily="34" charset="0"/>
              </a:rPr>
              <a:t> </a:t>
            </a:r>
            <a:r>
              <a:rPr lang="ru-RU" sz="1400" dirty="0" err="1" smtClean="0">
                <a:solidFill>
                  <a:schemeClr val="tx1"/>
                </a:solidFill>
                <a:latin typeface="Arial Narrow" pitchFamily="34" charset="0"/>
              </a:rPr>
              <a:t>млн.рублей</a:t>
            </a:r>
            <a:endParaRPr lang="ru-RU" sz="1400" dirty="0" smtClean="0">
              <a:solidFill>
                <a:schemeClr val="tx1"/>
              </a:solidFill>
              <a:latin typeface="Arial Narrow" pitchFamily="34" charset="0"/>
            </a:endParaRPr>
          </a:p>
          <a:p>
            <a:pPr algn="ctr"/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+88,9 </a:t>
            </a:r>
            <a:r>
              <a:rPr lang="ru-RU" sz="1200" dirty="0" smtClean="0">
                <a:solidFill>
                  <a:schemeClr val="tx1"/>
                </a:solidFill>
                <a:latin typeface="Arial Narrow" pitchFamily="34" charset="0"/>
              </a:rPr>
              <a:t>млн. рублей к 2024 году </a:t>
            </a:r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(+8,1%)</a:t>
            </a:r>
            <a:endParaRPr lang="ru-RU" sz="1200" b="1" dirty="0">
              <a:solidFill>
                <a:schemeClr val="accent6">
                  <a:lumMod val="75000"/>
                </a:schemeClr>
              </a:solidFill>
              <a:latin typeface="Arial Narrow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8425656" y="3600450"/>
            <a:ext cx="2808312" cy="1296144"/>
          </a:xfrm>
          <a:prstGeom prst="rect">
            <a:avLst/>
          </a:prstGeom>
          <a:solidFill>
            <a:schemeClr val="bg1"/>
          </a:solidFill>
          <a:ln w="19050">
            <a:solidFill>
              <a:srgbClr val="4482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600" dirty="0" smtClean="0">
                <a:solidFill>
                  <a:schemeClr val="tx1"/>
                </a:solidFill>
                <a:latin typeface="Arial Narrow" pitchFamily="34" charset="0"/>
              </a:rPr>
              <a:t>ИНЫЕ МБТ</a:t>
            </a:r>
          </a:p>
          <a:p>
            <a:pPr marL="447675"/>
            <a:endParaRPr lang="ru-RU" sz="200" dirty="0" smtClean="0">
              <a:solidFill>
                <a:schemeClr val="tx1"/>
              </a:solidFill>
              <a:latin typeface="Arial Narrow" pitchFamily="34" charset="0"/>
            </a:endParaRPr>
          </a:p>
          <a:p>
            <a:pPr algn="ctr"/>
            <a:r>
              <a:rPr lang="ru-RU" sz="2500" b="1" dirty="0" smtClean="0">
                <a:solidFill>
                  <a:srgbClr val="0070C0"/>
                </a:solidFill>
                <a:latin typeface="Arial Narrow" pitchFamily="34" charset="0"/>
              </a:rPr>
              <a:t>95,2</a:t>
            </a:r>
            <a:r>
              <a:rPr lang="ru-RU" sz="2500" b="1" dirty="0" smtClean="0">
                <a:solidFill>
                  <a:schemeClr val="tx1"/>
                </a:solidFill>
                <a:latin typeface="Arial Narrow" pitchFamily="34" charset="0"/>
              </a:rPr>
              <a:t> </a:t>
            </a:r>
            <a:r>
              <a:rPr lang="ru-RU" sz="1400" dirty="0" err="1" smtClean="0">
                <a:solidFill>
                  <a:schemeClr val="tx1"/>
                </a:solidFill>
                <a:latin typeface="Arial Narrow" pitchFamily="34" charset="0"/>
              </a:rPr>
              <a:t>млн.рублей</a:t>
            </a:r>
            <a:endParaRPr lang="ru-RU" sz="1400" dirty="0" smtClean="0">
              <a:solidFill>
                <a:schemeClr val="tx1"/>
              </a:solidFill>
              <a:latin typeface="Arial Narrow" pitchFamily="34" charset="0"/>
            </a:endParaRPr>
          </a:p>
          <a:p>
            <a:pPr algn="ctr"/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-27,6 </a:t>
            </a:r>
            <a:r>
              <a:rPr lang="ru-RU" sz="1200" dirty="0" smtClean="0">
                <a:solidFill>
                  <a:schemeClr val="tx1"/>
                </a:solidFill>
                <a:latin typeface="Arial Narrow" pitchFamily="34" charset="0"/>
              </a:rPr>
              <a:t>млн. рублей к 2024 году </a:t>
            </a:r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(-22,5%)</a:t>
            </a:r>
            <a:endParaRPr lang="ru-RU" sz="1200" b="1" dirty="0">
              <a:solidFill>
                <a:schemeClr val="accent6">
                  <a:lumMod val="75000"/>
                </a:schemeClr>
              </a:solidFill>
              <a:latin typeface="Arial Narrow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8456364" y="5112618"/>
            <a:ext cx="2777604" cy="1584176"/>
          </a:xfrm>
          <a:prstGeom prst="rect">
            <a:avLst/>
          </a:prstGeom>
          <a:solidFill>
            <a:schemeClr val="bg1"/>
          </a:solidFill>
          <a:ln w="19050">
            <a:solidFill>
              <a:srgbClr val="4482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600" dirty="0" smtClean="0">
                <a:solidFill>
                  <a:schemeClr val="tx1"/>
                </a:solidFill>
                <a:latin typeface="Arial Narrow" pitchFamily="34" charset="0"/>
              </a:rPr>
              <a:t>СПОНСОРСКАЯ ПОМОЩЬ</a:t>
            </a:r>
          </a:p>
          <a:p>
            <a:pPr marL="447675"/>
            <a:endParaRPr lang="ru-RU" sz="200" dirty="0" smtClean="0">
              <a:solidFill>
                <a:schemeClr val="tx1"/>
              </a:solidFill>
              <a:latin typeface="Arial Narrow" pitchFamily="34" charset="0"/>
            </a:endParaRPr>
          </a:p>
          <a:p>
            <a:pPr algn="ctr"/>
            <a:endParaRPr lang="en-US" sz="1000" b="1" dirty="0" smtClean="0">
              <a:solidFill>
                <a:srgbClr val="0070C0"/>
              </a:solidFill>
              <a:latin typeface="Arial Narrow" pitchFamily="34" charset="0"/>
            </a:endParaRPr>
          </a:p>
          <a:p>
            <a:pPr algn="ctr"/>
            <a:r>
              <a:rPr lang="ru-RU" sz="2500" b="1" dirty="0" smtClean="0">
                <a:solidFill>
                  <a:srgbClr val="0070C0"/>
                </a:solidFill>
                <a:latin typeface="Arial Narrow" pitchFamily="34" charset="0"/>
              </a:rPr>
              <a:t>1,4</a:t>
            </a:r>
            <a:r>
              <a:rPr lang="ru-RU" b="1" dirty="0" smtClean="0">
                <a:solidFill>
                  <a:schemeClr val="tx1"/>
                </a:solidFill>
                <a:latin typeface="Arial Narrow" pitchFamily="34" charset="0"/>
              </a:rPr>
              <a:t> </a:t>
            </a:r>
            <a:r>
              <a:rPr lang="ru-RU" sz="1400" dirty="0" err="1" smtClean="0">
                <a:solidFill>
                  <a:schemeClr val="tx1"/>
                </a:solidFill>
                <a:latin typeface="Arial Narrow" pitchFamily="34" charset="0"/>
              </a:rPr>
              <a:t>млн.рублей</a:t>
            </a:r>
            <a:endParaRPr lang="ru-RU" sz="1400" dirty="0" smtClean="0">
              <a:solidFill>
                <a:schemeClr val="tx1"/>
              </a:solidFill>
              <a:latin typeface="Arial Narrow" pitchFamily="34" charset="0"/>
            </a:endParaRPr>
          </a:p>
          <a:p>
            <a:pPr algn="ctr"/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-165,7 </a:t>
            </a:r>
            <a:r>
              <a:rPr lang="ru-RU" sz="1200" dirty="0" smtClean="0">
                <a:solidFill>
                  <a:schemeClr val="tx1"/>
                </a:solidFill>
                <a:latin typeface="Arial Narrow" pitchFamily="34" charset="0"/>
              </a:rPr>
              <a:t>млн. рублей к 2024 году </a:t>
            </a:r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(- 99,2%)</a:t>
            </a:r>
            <a:endParaRPr lang="ru-RU" sz="1200" b="1" dirty="0">
              <a:solidFill>
                <a:schemeClr val="accent6">
                  <a:lumMod val="75000"/>
                </a:schemeClr>
              </a:solidFill>
              <a:latin typeface="Arial Narrow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5339829" y="5112618"/>
            <a:ext cx="2664296" cy="1584176"/>
          </a:xfrm>
          <a:prstGeom prst="rect">
            <a:avLst/>
          </a:prstGeom>
          <a:solidFill>
            <a:srgbClr val="0070C0"/>
          </a:solidFill>
          <a:ln w="19050">
            <a:solidFill>
              <a:srgbClr val="4482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endParaRPr lang="ru-RU" sz="1400" dirty="0">
              <a:solidFill>
                <a:schemeClr val="tx1"/>
              </a:solidFill>
              <a:latin typeface="Arial Narrow" pitchFamily="34" charset="0"/>
            </a:endParaRPr>
          </a:p>
          <a:p>
            <a:pPr algn="ctr"/>
            <a:r>
              <a:rPr lang="ru-RU" sz="2900" b="1" dirty="0" smtClean="0">
                <a:solidFill>
                  <a:schemeClr val="bg1"/>
                </a:solidFill>
                <a:latin typeface="Arial Narrow" pitchFamily="34" charset="0"/>
              </a:rPr>
              <a:t>64,9%</a:t>
            </a:r>
          </a:p>
          <a:p>
            <a:pPr algn="ctr"/>
            <a:endParaRPr lang="ru-RU" sz="500" dirty="0" smtClean="0">
              <a:solidFill>
                <a:schemeClr val="tx1"/>
              </a:solidFill>
              <a:latin typeface="Arial Narrow" pitchFamily="34" charset="0"/>
            </a:endParaRPr>
          </a:p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Arial Narrow" pitchFamily="34" charset="0"/>
              </a:rPr>
              <a:t>ДОЛЯ БЕЗВОЗМЕЗДНЫХ ПОСТУПЛЕНИЙ В ОБЩЕМ ОБЪЕМЕ</a:t>
            </a:r>
          </a:p>
          <a:p>
            <a:r>
              <a:rPr lang="ru-RU" sz="1200" b="1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1200" b="1" dirty="0" smtClean="0">
                <a:solidFill>
                  <a:schemeClr val="bg1"/>
                </a:solidFill>
                <a:latin typeface="Arial Narrow" pitchFamily="34" charset="0"/>
              </a:rPr>
              <a:t>                          ДОХОДОВ</a:t>
            </a:r>
            <a:endParaRPr lang="ru-RU" sz="1200" dirty="0">
              <a:solidFill>
                <a:schemeClr val="bg1"/>
              </a:solidFill>
              <a:latin typeface="Arial Narrow" pitchFamily="34" charset="0"/>
            </a:endParaRPr>
          </a:p>
        </p:txBody>
      </p:sp>
      <p:graphicFrame>
        <p:nvGraphicFramePr>
          <p:cNvPr id="21" name="Диаграмма 20"/>
          <p:cNvGraphicFramePr/>
          <p:nvPr>
            <p:extLst>
              <p:ext uri="{D42A27DB-BD31-4B8C-83A1-F6EECF244321}">
                <p14:modId xmlns:p14="http://schemas.microsoft.com/office/powerpoint/2010/main" val="998046856"/>
              </p:ext>
            </p:extLst>
          </p:nvPr>
        </p:nvGraphicFramePr>
        <p:xfrm>
          <a:off x="5339829" y="4943536"/>
          <a:ext cx="984590" cy="9733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Прямоугольник 12"/>
          <p:cNvSpPr/>
          <p:nvPr/>
        </p:nvSpPr>
        <p:spPr>
          <a:xfrm>
            <a:off x="8456364" y="2081064"/>
            <a:ext cx="2777604" cy="1303362"/>
          </a:xfrm>
          <a:prstGeom prst="rect">
            <a:avLst/>
          </a:prstGeom>
          <a:solidFill>
            <a:schemeClr val="bg1"/>
          </a:solidFill>
          <a:ln w="19050">
            <a:solidFill>
              <a:srgbClr val="4482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600" dirty="0" smtClean="0">
                <a:solidFill>
                  <a:schemeClr val="tx1"/>
                </a:solidFill>
                <a:latin typeface="Arial Narrow" pitchFamily="34" charset="0"/>
              </a:rPr>
              <a:t>СУБСИДИИ</a:t>
            </a:r>
          </a:p>
          <a:p>
            <a:pPr marL="447675"/>
            <a:endParaRPr lang="ru-RU" sz="200" dirty="0" smtClean="0">
              <a:solidFill>
                <a:schemeClr val="tx1"/>
              </a:solidFill>
              <a:latin typeface="Arial Narrow" pitchFamily="34" charset="0"/>
            </a:endParaRPr>
          </a:p>
          <a:p>
            <a:pPr algn="ctr"/>
            <a:r>
              <a:rPr lang="ru-RU" sz="2500" b="1" dirty="0" smtClean="0">
                <a:solidFill>
                  <a:srgbClr val="0070C0"/>
                </a:solidFill>
                <a:latin typeface="Arial Narrow" pitchFamily="34" charset="0"/>
              </a:rPr>
              <a:t>905,3</a:t>
            </a:r>
            <a:r>
              <a:rPr lang="ru-RU" b="1" dirty="0" smtClean="0">
                <a:solidFill>
                  <a:schemeClr val="tx1"/>
                </a:solidFill>
                <a:latin typeface="Arial Narrow" pitchFamily="34" charset="0"/>
              </a:rPr>
              <a:t> </a:t>
            </a:r>
            <a:r>
              <a:rPr lang="ru-RU" sz="1400" dirty="0" err="1" smtClean="0">
                <a:solidFill>
                  <a:schemeClr val="tx1"/>
                </a:solidFill>
                <a:latin typeface="Arial Narrow" pitchFamily="34" charset="0"/>
              </a:rPr>
              <a:t>млн.рублей</a:t>
            </a:r>
            <a:endParaRPr lang="ru-RU" sz="1400" dirty="0" smtClean="0">
              <a:solidFill>
                <a:schemeClr val="tx1"/>
              </a:solidFill>
              <a:latin typeface="Arial Narrow" pitchFamily="34" charset="0"/>
            </a:endParaRPr>
          </a:p>
          <a:p>
            <a:pPr algn="ctr"/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- 9,9 </a:t>
            </a:r>
            <a:r>
              <a:rPr lang="ru-RU" sz="1200" dirty="0" smtClean="0">
                <a:solidFill>
                  <a:schemeClr val="tx1"/>
                </a:solidFill>
                <a:latin typeface="Arial Narrow" pitchFamily="34" charset="0"/>
              </a:rPr>
              <a:t>млн. рублей к 2024 году </a:t>
            </a:r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(- 1,1%)</a:t>
            </a:r>
            <a:endParaRPr lang="ru-RU" sz="1200" b="1" dirty="0">
              <a:solidFill>
                <a:schemeClr val="accent6">
                  <a:lumMod val="75000"/>
                </a:schemeClr>
              </a:solidFill>
              <a:latin typeface="Arial Narrow" pitchFamily="34" charset="0"/>
            </a:endParaRPr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xmlns="" id="{498E0919-4616-1D4A-B4AA-8ADA85341F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57304" y="2062922"/>
            <a:ext cx="355600" cy="35560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xmlns="" id="{498E0919-4616-1D4A-B4AA-8ADA85341F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05316" y="3532119"/>
            <a:ext cx="355600" cy="35560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xmlns="" id="{498E0919-4616-1D4A-B4AA-8ADA85341F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63158" y="3571047"/>
            <a:ext cx="355600" cy="35560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xmlns="" id="{498E0919-4616-1D4A-B4AA-8ADA85341F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25656" y="2037522"/>
            <a:ext cx="355600" cy="35560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xmlns="" id="{498E0919-4616-1D4A-B4AA-8ADA85341F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25656" y="4997128"/>
            <a:ext cx="355600" cy="355600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3349115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12140" y="288370"/>
            <a:ext cx="11018520" cy="647784"/>
          </a:xfrm>
        </p:spPr>
        <p:txBody>
          <a:bodyPr>
            <a:normAutofit/>
          </a:bodyPr>
          <a:lstStyle/>
          <a:p>
            <a:pPr lvl="0" defTabSz="914400">
              <a:spcBef>
                <a:spcPts val="0"/>
              </a:spcBef>
            </a:pP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ИСПОЛНЕНИЕ </a:t>
            </a:r>
            <a:r>
              <a:rPr lang="ru-RU" sz="2500" dirty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БЮДЖЕТА ОКРУГА </a:t>
            </a: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ЗА 2025 ГОД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2737024" y="792138"/>
            <a:ext cx="66866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ahnschrift Condensed" pitchFamily="34" charset="0"/>
              </a:rPr>
              <a:t>-</a:t>
            </a:r>
            <a:r>
              <a:rPr lang="ru-RU" sz="2800" dirty="0" smtClean="0">
                <a:latin typeface="Bahnschrift Condensed" pitchFamily="34" charset="0"/>
              </a:rPr>
              <a:t> </a:t>
            </a:r>
            <a:r>
              <a:rPr lang="ru-RU" sz="2800" dirty="0" smtClean="0">
                <a:solidFill>
                  <a:srgbClr val="0070C0"/>
                </a:solidFill>
                <a:latin typeface="Bahnschrift Condensed" pitchFamily="34" charset="0"/>
              </a:rPr>
              <a:t>ПРОГНОЗ СОЦИАЛЬНО-ЭКОНОМИЧЕСКОГО РАЗВИТИЯ</a:t>
            </a:r>
            <a:r>
              <a:rPr lang="ru-RU" sz="28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ahnschrift Condensed" pitchFamily="34" charset="0"/>
              </a:rPr>
              <a:t>-</a:t>
            </a:r>
            <a:endParaRPr lang="ru-RU" sz="2800" dirty="0">
              <a:solidFill>
                <a:schemeClr val="accent2">
                  <a:lumMod val="60000"/>
                  <a:lumOff val="40000"/>
                </a:schemeClr>
              </a:solidFill>
              <a:latin typeface="Bahnschrift Condensed" pitchFamily="34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9171889"/>
              </p:ext>
            </p:extLst>
          </p:nvPr>
        </p:nvGraphicFramePr>
        <p:xfrm>
          <a:off x="211708" y="1235107"/>
          <a:ext cx="11737304" cy="5493484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4608512"/>
                <a:gridCol w="2165276"/>
                <a:gridCol w="1008112"/>
                <a:gridCol w="936104"/>
                <a:gridCol w="1008112"/>
                <a:gridCol w="1008112"/>
                <a:gridCol w="1003076"/>
              </a:tblGrid>
              <a:tr h="314385">
                <a:tc rowSpan="2"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Показатели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rgbClr val="0070C0"/>
                          </a:solidFill>
                        </a:rPr>
                        <a:t>Единица измерения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rgbClr val="0070C0"/>
                          </a:solidFill>
                        </a:rPr>
                        <a:t>Отчет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rgbClr val="0070C0"/>
                          </a:solidFill>
                        </a:rPr>
                        <a:t>Оценка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rgbClr val="0070C0"/>
                          </a:solidFill>
                        </a:rPr>
                        <a:t>Прогноз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400127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/>
                        <a:t>2024 г.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/>
                        <a:t>2025 г.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/>
                        <a:t>2026 г.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/>
                        <a:t>2027 г.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/>
                        <a:t>2028 г.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0127">
                <a:tc>
                  <a:txBody>
                    <a:bodyPr/>
                    <a:lstStyle/>
                    <a:p>
                      <a:pPr marL="0" marR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1. Производство товаров и услуг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00127">
                <a:tc>
                  <a:txBody>
                    <a:bodyPr/>
                    <a:lstStyle/>
                    <a:p>
                      <a:pPr marL="0" marR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1.1 Промышленное</a:t>
                      </a:r>
                      <a:r>
                        <a:rPr lang="ru-RU" sz="16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производство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424568">
                <a:tc>
                  <a:txBody>
                    <a:bodyPr/>
                    <a:lstStyle/>
                    <a:p>
                      <a:pPr marL="0" marR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Объем отгруженных товаров собственного производства, выполненных работ и услуг собственными силами, по видам деятельности, относящимся к промышленному производству по крупным и средним предприятиям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itchFamily="34" charset="0"/>
                          <a:ea typeface="+mn-ea"/>
                          <a:cs typeface="+mn-cs"/>
                        </a:rPr>
                        <a:t>млн. рублей в ценах соответствующих лет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37 338,3</a:t>
                      </a:r>
                    </a:p>
                    <a:p>
                      <a:pPr algn="ctr"/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34 549,3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38 893,1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40 007,2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40 817,0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46469">
                <a:tc>
                  <a:txBody>
                    <a:bodyPr/>
                    <a:lstStyle/>
                    <a:p>
                      <a:pPr marL="0" marR="0" lvl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2. Рынок товаров и услуг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46469">
                <a:tc>
                  <a:txBody>
                    <a:bodyPr/>
                    <a:lstStyle/>
                    <a:p>
                      <a:pPr marL="0" marR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Оборот розничной торговли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itchFamily="34" charset="0"/>
                          <a:ea typeface="+mn-ea"/>
                          <a:cs typeface="+mn-cs"/>
                        </a:rPr>
                        <a:t>млн.рублей</a:t>
                      </a:r>
                      <a:r>
                        <a:rPr kumimoji="0" lang="ru-RU" sz="14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itchFamily="34" charset="0"/>
                          <a:ea typeface="+mn-ea"/>
                          <a:cs typeface="+mn-cs"/>
                        </a:rPr>
                        <a:t> в ценах соответствующих лет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6 097,6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6 286,8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6 689,3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7 080,9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7 494,6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46469">
                <a:tc>
                  <a:txBody>
                    <a:bodyPr/>
                    <a:lstStyle/>
                    <a:p>
                      <a:pPr marL="0" marR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Оборот розничной торговли без субъектов малого предпринимательства</a:t>
                      </a:r>
                      <a:endParaRPr lang="ru-RU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itchFamily="34" charset="0"/>
                          <a:ea typeface="+mn-ea"/>
                          <a:cs typeface="+mn-cs"/>
                        </a:rPr>
                        <a:t>млн.рублей</a:t>
                      </a: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itchFamily="34" charset="0"/>
                          <a:ea typeface="+mn-ea"/>
                          <a:cs typeface="+mn-cs"/>
                        </a:rPr>
                        <a:t> в ценах соответствующих лет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5 869,6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6</a:t>
                      </a:r>
                      <a:r>
                        <a:rPr lang="ru-RU" sz="1600" b="1" baseline="0" dirty="0" smtClean="0">
                          <a:solidFill>
                            <a:srgbClr val="0070C0"/>
                          </a:solidFill>
                        </a:rPr>
                        <a:t> 286,8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6 428,0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6 809,3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7 212,0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46469">
                <a:tc>
                  <a:txBody>
                    <a:bodyPr/>
                    <a:lstStyle/>
                    <a:p>
                      <a:pPr marL="0" marR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Оборот общественного питания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млн.рублей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 в ценах соответствующих лет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1 391,6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1 217,2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1 687,4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1 752,2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1 803,5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46469">
                <a:tc>
                  <a:txBody>
                    <a:bodyPr/>
                    <a:lstStyle/>
                    <a:p>
                      <a:pPr marL="0" marR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Объем платных услуг населению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млн.рублей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 в ценах соответствующих лет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1 693,2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523,0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2 001,6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2 123,4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2 243,1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12893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12140" y="288370"/>
            <a:ext cx="11018520" cy="647784"/>
          </a:xfrm>
        </p:spPr>
        <p:txBody>
          <a:bodyPr>
            <a:normAutofit/>
          </a:bodyPr>
          <a:lstStyle/>
          <a:p>
            <a:pPr lvl="0" defTabSz="914400">
              <a:spcBef>
                <a:spcPts val="0"/>
              </a:spcBef>
            </a:pP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ИСПОЛНЕНИЕ </a:t>
            </a:r>
            <a:r>
              <a:rPr lang="ru-RU" sz="2500" dirty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БЮДЖЕТА ОКРУГА </a:t>
            </a: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ЗА 2025 ГОД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2737024" y="792138"/>
            <a:ext cx="66866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ahnschrift Condensed" pitchFamily="34" charset="0"/>
              </a:rPr>
              <a:t>-</a:t>
            </a:r>
            <a:r>
              <a:rPr lang="ru-RU" sz="2800" dirty="0" smtClean="0">
                <a:latin typeface="Bahnschrift Condensed" pitchFamily="34" charset="0"/>
              </a:rPr>
              <a:t> </a:t>
            </a:r>
            <a:r>
              <a:rPr lang="ru-RU" sz="2800" dirty="0" smtClean="0">
                <a:solidFill>
                  <a:srgbClr val="0070C0"/>
                </a:solidFill>
                <a:latin typeface="Bahnschrift Condensed" pitchFamily="34" charset="0"/>
              </a:rPr>
              <a:t>ПРОГНОЗ СОЦИАЛЬНО-ЭКОНОМИЧЕСКОГО РАЗВИТИЯ</a:t>
            </a:r>
            <a:r>
              <a:rPr lang="ru-RU" sz="28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ahnschrift Condensed" pitchFamily="34" charset="0"/>
              </a:rPr>
              <a:t>-</a:t>
            </a:r>
            <a:endParaRPr lang="ru-RU" sz="2800" dirty="0">
              <a:solidFill>
                <a:schemeClr val="accent2">
                  <a:lumMod val="60000"/>
                  <a:lumOff val="40000"/>
                </a:schemeClr>
              </a:solidFill>
              <a:latin typeface="Bahnschrift Condensed" pitchFamily="34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753565"/>
              </p:ext>
            </p:extLst>
          </p:nvPr>
        </p:nvGraphicFramePr>
        <p:xfrm>
          <a:off x="211708" y="1315358"/>
          <a:ext cx="11737304" cy="5215967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5333628"/>
                <a:gridCol w="1800200"/>
                <a:gridCol w="936104"/>
                <a:gridCol w="864096"/>
                <a:gridCol w="936104"/>
                <a:gridCol w="936104"/>
                <a:gridCol w="931068"/>
              </a:tblGrid>
              <a:tr h="314385">
                <a:tc rowSpan="2"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Показатели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rgbClr val="0070C0"/>
                          </a:solidFill>
                        </a:rPr>
                        <a:t>Единица измерения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rgbClr val="0070C0"/>
                          </a:solidFill>
                        </a:rPr>
                        <a:t>Отчет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rgbClr val="0070C0"/>
                          </a:solidFill>
                        </a:rPr>
                        <a:t>Оценка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rgbClr val="0070C0"/>
                          </a:solidFill>
                        </a:rPr>
                        <a:t>Прогноз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400127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/>
                        <a:t>2024 г.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/>
                        <a:t>2025 г.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/>
                        <a:t>2026 г.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/>
                        <a:t>2027 г.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/>
                        <a:t>2028 г.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5549">
                <a:tc>
                  <a:txBody>
                    <a:bodyPr/>
                    <a:lstStyle/>
                    <a:p>
                      <a:pPr marL="0" marR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3. Малое и среднее предпринимательство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14385">
                <a:tc>
                  <a:txBody>
                    <a:bodyPr/>
                    <a:lstStyle/>
                    <a:p>
                      <a:pPr marL="0" marR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Количество малых предприятий – всего по состоянию на конец года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единиц</a:t>
                      </a:r>
                      <a:endParaRPr lang="ru-RU" sz="1400" kern="1200" dirty="0">
                        <a:solidFill>
                          <a:schemeClr val="tx1"/>
                        </a:solidFill>
                        <a:latin typeface="Arial Narrow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154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146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150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152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155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14385">
                <a:tc>
                  <a:txBody>
                    <a:bodyPr/>
                    <a:lstStyle/>
                    <a:p>
                      <a:pPr marL="0" marR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Среднесписочная численность работников (без внешних совместителей) по малым предприятиям- всего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человек</a:t>
                      </a:r>
                      <a:endParaRPr lang="ru-RU" sz="1400" kern="1200" dirty="0">
                        <a:solidFill>
                          <a:schemeClr val="tx1"/>
                        </a:solidFill>
                        <a:latin typeface="Arial Narrow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553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509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545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555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565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0960">
                <a:tc>
                  <a:txBody>
                    <a:bodyPr/>
                    <a:lstStyle/>
                    <a:p>
                      <a:pPr marL="0" marR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Численность индивидуальных предпринимателей по состоянию</a:t>
                      </a:r>
                      <a:r>
                        <a:rPr lang="ru-RU" sz="16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на конец года</a:t>
                      </a:r>
                      <a:endParaRPr lang="ru-RU" sz="16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человек</a:t>
                      </a:r>
                    </a:p>
                    <a:p>
                      <a:pPr marL="0" marR="0" lvl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634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589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590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595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600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0960">
                <a:tc>
                  <a:txBody>
                    <a:bodyPr/>
                    <a:lstStyle/>
                    <a:p>
                      <a:pPr marL="0" marR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Количество</a:t>
                      </a:r>
                      <a:r>
                        <a:rPr lang="ru-RU" sz="16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средних предприятий - всего</a:t>
                      </a:r>
                      <a:endParaRPr lang="ru-RU" sz="16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itchFamily="34" charset="0"/>
                          <a:ea typeface="+mn-ea"/>
                          <a:cs typeface="+mn-cs"/>
                        </a:rPr>
                        <a:t>единиц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0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0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0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0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0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0960">
                <a:tc>
                  <a:txBody>
                    <a:bodyPr/>
                    <a:lstStyle/>
                    <a:p>
                      <a:pPr marL="0" marR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Среднесписочная численность работников (без внешних совместителей) по средним предприятиям - всего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itchFamily="34" charset="0"/>
                          <a:ea typeface="+mn-ea"/>
                          <a:cs typeface="+mn-cs"/>
                        </a:rPr>
                        <a:t>человек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0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0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0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0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0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0960">
                <a:tc>
                  <a:txBody>
                    <a:bodyPr/>
                    <a:lstStyle/>
                    <a:p>
                      <a:pPr marL="0" marR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4. Инвестиции и строительство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kern="1200" dirty="0" smtClean="0">
                        <a:solidFill>
                          <a:schemeClr val="tx1"/>
                        </a:solidFill>
                        <a:latin typeface="Arial Narrow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0960">
                <a:tc>
                  <a:txBody>
                    <a:bodyPr/>
                    <a:lstStyle/>
                    <a:p>
                      <a:pPr marL="0" marR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Объем инвестиций в основной капитал (за исключением бюджетных средств)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млн.рублей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 в ценах соответствующих лет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9 495,0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6 214,3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15 006,2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16 429,6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14 683,2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0960">
                <a:tc>
                  <a:txBody>
                    <a:bodyPr/>
                    <a:lstStyle/>
                    <a:p>
                      <a:pPr marL="0" marR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Объем инвестиций в основной капитал за счет всех источников финансирования - всего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itchFamily="34" charset="0"/>
                          <a:ea typeface="+mn-ea"/>
                          <a:cs typeface="+mn-cs"/>
                        </a:rPr>
                        <a:t>млн.рублей</a:t>
                      </a: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itchFamily="34" charset="0"/>
                          <a:ea typeface="+mn-ea"/>
                          <a:cs typeface="+mn-cs"/>
                        </a:rPr>
                        <a:t> в ценах соответствующих лет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9 849,2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6 460,4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16 045,5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16 429,6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14 683,2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52378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12140" y="288370"/>
            <a:ext cx="11018520" cy="647784"/>
          </a:xfrm>
        </p:spPr>
        <p:txBody>
          <a:bodyPr>
            <a:normAutofit/>
          </a:bodyPr>
          <a:lstStyle/>
          <a:p>
            <a:pPr lvl="0" defTabSz="914400">
              <a:spcBef>
                <a:spcPts val="0"/>
              </a:spcBef>
            </a:pP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ИСПОЛНЕНИЕ </a:t>
            </a:r>
            <a:r>
              <a:rPr lang="ru-RU" sz="2500" dirty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БЮДЖЕТА ОКРУГА </a:t>
            </a: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ЗА 2025 ГОД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2737024" y="792138"/>
            <a:ext cx="66866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ahnschrift Condensed" pitchFamily="34" charset="0"/>
              </a:rPr>
              <a:t>-</a:t>
            </a:r>
            <a:r>
              <a:rPr lang="ru-RU" sz="2800" dirty="0" smtClean="0">
                <a:latin typeface="Bahnschrift Condensed" pitchFamily="34" charset="0"/>
              </a:rPr>
              <a:t> </a:t>
            </a:r>
            <a:r>
              <a:rPr lang="ru-RU" sz="2800" dirty="0" smtClean="0">
                <a:solidFill>
                  <a:srgbClr val="0070C0"/>
                </a:solidFill>
                <a:latin typeface="Bahnschrift Condensed" pitchFamily="34" charset="0"/>
              </a:rPr>
              <a:t>ПРОГНОЗ СОЦИАЛЬНО-ЭКОНОМИЧЕСКОГО РАЗВИТИЯ</a:t>
            </a:r>
            <a:r>
              <a:rPr lang="ru-RU" sz="28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ahnschrift Condensed" pitchFamily="34" charset="0"/>
              </a:rPr>
              <a:t>-</a:t>
            </a:r>
            <a:endParaRPr lang="ru-RU" sz="2800" dirty="0">
              <a:solidFill>
                <a:schemeClr val="accent2">
                  <a:lumMod val="60000"/>
                  <a:lumOff val="40000"/>
                </a:schemeClr>
              </a:solidFill>
              <a:latin typeface="Bahnschrift Condensed" pitchFamily="34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956473"/>
              </p:ext>
            </p:extLst>
          </p:nvPr>
        </p:nvGraphicFramePr>
        <p:xfrm>
          <a:off x="211708" y="1584226"/>
          <a:ext cx="11737304" cy="3360574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5117604"/>
                <a:gridCol w="1224136"/>
                <a:gridCol w="1008112"/>
                <a:gridCol w="1080120"/>
                <a:gridCol w="1080120"/>
                <a:gridCol w="1008112"/>
                <a:gridCol w="1219100"/>
              </a:tblGrid>
              <a:tr h="314385">
                <a:tc rowSpan="2"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Показатели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rgbClr val="0070C0"/>
                          </a:solidFill>
                        </a:rPr>
                        <a:t>Единица измерения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rgbClr val="0070C0"/>
                          </a:solidFill>
                        </a:rPr>
                        <a:t>Отчет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rgbClr val="0070C0"/>
                          </a:solidFill>
                        </a:rPr>
                        <a:t>Оценка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rgbClr val="0070C0"/>
                          </a:solidFill>
                        </a:rPr>
                        <a:t>Прогноз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400127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/>
                        <a:t>2024 г.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/>
                        <a:t>2025 г.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/>
                        <a:t>2026 г.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/>
                        <a:t>2027 г.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/>
                        <a:t>2028 г.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0127">
                <a:tc>
                  <a:txBody>
                    <a:bodyPr/>
                    <a:lstStyle/>
                    <a:p>
                      <a:pPr marL="0" marR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5. Труд и занятость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kern="1200" dirty="0">
                        <a:solidFill>
                          <a:schemeClr val="tx1"/>
                        </a:solidFill>
                        <a:latin typeface="Arial Narrow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00127">
                <a:tc>
                  <a:txBody>
                    <a:bodyPr/>
                    <a:lstStyle/>
                    <a:p>
                      <a:pPr marL="0" marR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Численность безработных, зарегистрированных</a:t>
                      </a:r>
                      <a:r>
                        <a:rPr lang="ru-RU" sz="16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в службах занятости, в среднем за год</a:t>
                      </a:r>
                      <a:endParaRPr lang="ru-RU" sz="16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kern="120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тыс.человек</a:t>
                      </a:r>
                      <a:endParaRPr lang="ru-RU" sz="1400" kern="1200" dirty="0" smtClean="0">
                        <a:solidFill>
                          <a:schemeClr val="tx1"/>
                        </a:solidFill>
                        <a:latin typeface="Arial Narrow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0,096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0,085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0,109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0,108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0,108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00127">
                <a:tc>
                  <a:txBody>
                    <a:bodyPr/>
                    <a:lstStyle/>
                    <a:p>
                      <a:pPr marL="0" marR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Среднесписочная численность работников организаций</a:t>
                      </a:r>
                      <a:r>
                        <a:rPr lang="ru-RU" sz="16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(без субъектов малого предпринимательства)</a:t>
                      </a:r>
                      <a:endParaRPr lang="ru-RU" sz="16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тыс.человек</a:t>
                      </a:r>
                      <a:endParaRPr lang="ru-RU" sz="1400" kern="1200" dirty="0" smtClean="0">
                        <a:solidFill>
                          <a:schemeClr val="tx1"/>
                        </a:solidFill>
                        <a:latin typeface="Arial Narrow" pitchFamily="34" charset="0"/>
                        <a:ea typeface="+mn-ea"/>
                        <a:cs typeface="+mn-cs"/>
                      </a:endParaRPr>
                    </a:p>
                    <a:p>
                      <a:endParaRPr lang="ru-RU" sz="1400" kern="1200" dirty="0" smtClean="0">
                        <a:solidFill>
                          <a:schemeClr val="tx1"/>
                        </a:solidFill>
                        <a:latin typeface="Arial Narrow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9,269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8,758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9,052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9,019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8,976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00127">
                <a:tc>
                  <a:txBody>
                    <a:bodyPr/>
                    <a:lstStyle/>
                    <a:p>
                      <a:pPr marL="0" marR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Среднемесячная начисленная заработная плата работников организаций</a:t>
                      </a:r>
                      <a:r>
                        <a:rPr lang="ru-RU" sz="16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(без субъектов малого предпринимательства)</a:t>
                      </a:r>
                      <a:endParaRPr lang="ru-RU" sz="16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рублей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106 505,9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118 578,1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124 421,7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132 902,9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141 943,2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54881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12140" y="288370"/>
            <a:ext cx="11018520" cy="647784"/>
          </a:xfrm>
        </p:spPr>
        <p:txBody>
          <a:bodyPr>
            <a:normAutofit/>
          </a:bodyPr>
          <a:lstStyle/>
          <a:p>
            <a:pPr lvl="0" defTabSz="914400">
              <a:spcBef>
                <a:spcPts val="0"/>
              </a:spcBef>
            </a:pP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ИСПОЛНЕНИЕ БЮДЖЕТА </a:t>
            </a:r>
            <a:r>
              <a:rPr lang="ru-RU" sz="2500" dirty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ОКРУГА </a:t>
            </a: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ЗА 2025 ГОД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2593008" y="792138"/>
            <a:ext cx="6840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ahnschrift Condensed" pitchFamily="34" charset="0"/>
              </a:rPr>
              <a:t>-</a:t>
            </a:r>
            <a:r>
              <a:rPr lang="ru-RU" sz="2800" dirty="0" smtClean="0">
                <a:latin typeface="Bahnschrift Condensed" pitchFamily="34" charset="0"/>
              </a:rPr>
              <a:t> </a:t>
            </a:r>
            <a:r>
              <a:rPr lang="ru-RU" sz="3200" b="1" dirty="0" smtClean="0">
                <a:solidFill>
                  <a:srgbClr val="0070C0"/>
                </a:solidFill>
                <a:latin typeface="Bahnschrift Condensed" pitchFamily="34" charset="0"/>
              </a:rPr>
              <a:t>НАЦИОНАЛЬНЫЕ ПРОЕКТЫ </a:t>
            </a:r>
            <a:r>
              <a:rPr lang="ru-RU" sz="28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ahnschrift Condensed" pitchFamily="34" charset="0"/>
              </a:rPr>
              <a:t>-</a:t>
            </a:r>
            <a:endParaRPr lang="ru-RU" sz="2800" dirty="0">
              <a:solidFill>
                <a:schemeClr val="accent2">
                  <a:lumMod val="60000"/>
                  <a:lumOff val="40000"/>
                </a:schemeClr>
              </a:solidFill>
              <a:latin typeface="Bahnschrift Condensed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06899" y="5328642"/>
            <a:ext cx="28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FFFFFF"/>
                </a:solidFill>
                <a:latin typeface="Arial Narrow" pitchFamily="34" charset="0"/>
              </a:rPr>
              <a:t>Налог на доходы физических лиц</a:t>
            </a:r>
          </a:p>
          <a:p>
            <a:pPr algn="ctr"/>
            <a:r>
              <a:rPr lang="ru-RU" sz="1400" b="1" dirty="0" smtClean="0">
                <a:solidFill>
                  <a:srgbClr val="FFFFFF"/>
                </a:solidFill>
                <a:latin typeface="Arial Narrow" pitchFamily="34" charset="0"/>
              </a:rPr>
              <a:t>68,6%</a:t>
            </a:r>
            <a:endParaRPr lang="ru-RU" sz="1400" b="1" dirty="0">
              <a:solidFill>
                <a:srgbClr val="FFFFFF"/>
              </a:solidFill>
              <a:latin typeface="Arial Narrow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425656" y="2232299"/>
            <a:ext cx="3464475" cy="792087"/>
          </a:xfrm>
          <a:prstGeom prst="rect">
            <a:avLst/>
          </a:prstGeom>
          <a:solidFill>
            <a:schemeClr val="bg1"/>
          </a:solidFill>
          <a:ln w="19050">
            <a:solidFill>
              <a:srgbClr val="4482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              «</a:t>
            </a:r>
            <a:r>
              <a:rPr lang="ru-RU" sz="2000" dirty="0" smtClean="0">
                <a:solidFill>
                  <a:schemeClr val="tx1"/>
                </a:solidFill>
                <a:latin typeface="Bahnschrift Condensed" pitchFamily="34" charset="0"/>
              </a:rPr>
              <a:t>Молодежь и дети» </a:t>
            </a:r>
          </a:p>
          <a:p>
            <a:pPr marL="361950"/>
            <a:r>
              <a:rPr lang="ru-RU" sz="2000" dirty="0">
                <a:solidFill>
                  <a:schemeClr val="tx1"/>
                </a:solidFill>
                <a:latin typeface="Bahnschrift Condensed" pitchFamily="34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Bahnschrift Condensed" pitchFamily="34" charset="0"/>
              </a:rPr>
              <a:t>  ФП «Педагоги и наставники»</a:t>
            </a:r>
          </a:p>
          <a:p>
            <a:pPr marL="447675"/>
            <a:endParaRPr lang="ru-RU" sz="200" dirty="0" smtClean="0">
              <a:solidFill>
                <a:schemeClr val="tx1"/>
              </a:solidFill>
              <a:latin typeface="Bahnschrift Condensed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008773" y="2232298"/>
            <a:ext cx="3528451" cy="792088"/>
          </a:xfrm>
          <a:prstGeom prst="rect">
            <a:avLst/>
          </a:prstGeom>
          <a:solidFill>
            <a:schemeClr val="bg1"/>
          </a:solidFill>
          <a:ln w="19050">
            <a:solidFill>
              <a:srgbClr val="4482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2000" dirty="0" smtClean="0">
                <a:solidFill>
                  <a:schemeClr val="tx1"/>
                </a:solidFill>
                <a:latin typeface="Bahnschrift Condensed" pitchFamily="34" charset="0"/>
              </a:rPr>
              <a:t>         «Молодежь и дети» </a:t>
            </a:r>
          </a:p>
          <a:p>
            <a:pPr marL="361950"/>
            <a:r>
              <a:rPr lang="ru-RU" sz="2000" dirty="0">
                <a:solidFill>
                  <a:schemeClr val="tx1"/>
                </a:solidFill>
                <a:latin typeface="Bahnschrift Condensed" pitchFamily="34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Bahnschrift Condensed" pitchFamily="34" charset="0"/>
              </a:rPr>
              <a:t>     ФП «Всё лучшее детям»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4681240" y="2232300"/>
            <a:ext cx="3600400" cy="792086"/>
          </a:xfrm>
          <a:prstGeom prst="rect">
            <a:avLst/>
          </a:prstGeom>
          <a:solidFill>
            <a:schemeClr val="bg1"/>
          </a:solidFill>
          <a:ln w="19050">
            <a:solidFill>
              <a:srgbClr val="4482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 algn="ctr">
              <a:lnSpc>
                <a:spcPts val="2000"/>
              </a:lnSpc>
            </a:pPr>
            <a:r>
              <a:rPr lang="ru-RU" sz="2000" dirty="0" smtClean="0">
                <a:solidFill>
                  <a:schemeClr val="tx1"/>
                </a:solidFill>
                <a:latin typeface="Bahnschrift Condensed" pitchFamily="34" charset="0"/>
              </a:rPr>
              <a:t>    «Семья» ФП «Семейные ценности и инфраструктура культуры»</a:t>
            </a:r>
            <a:endParaRPr lang="ru-RU" sz="1400" dirty="0" smtClean="0">
              <a:solidFill>
                <a:schemeClr val="tx1"/>
              </a:solidFill>
              <a:latin typeface="Bahnschrift Condensed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4681241" y="3239489"/>
            <a:ext cx="3600400" cy="3529313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</a:t>
            </a:r>
            <a:endParaRPr lang="ru-RU" sz="14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/>
            <a:endParaRPr lang="ru-RU" sz="1600" b="1" dirty="0" smtClean="0">
              <a:solidFill>
                <a:schemeClr val="accent6">
                  <a:lumMod val="75000"/>
                </a:schemeClr>
              </a:solidFill>
              <a:latin typeface="Bahnschrift Condensed" pitchFamily="34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1008773" y="1440211"/>
            <a:ext cx="10873265" cy="576064"/>
          </a:xfrm>
          <a:prstGeom prst="rect">
            <a:avLst/>
          </a:prstGeom>
          <a:solidFill>
            <a:srgbClr val="007AD6"/>
          </a:solidFill>
          <a:ln w="158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2400" dirty="0" smtClean="0">
                <a:solidFill>
                  <a:prstClr val="white"/>
                </a:solidFill>
                <a:latin typeface="Bahnschrift Condensed" pitchFamily="34" charset="0"/>
              </a:rPr>
              <a:t>  </a:t>
            </a:r>
            <a:r>
              <a:rPr lang="ru-RU" sz="3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16</a:t>
            </a:r>
            <a:r>
              <a:rPr lang="en-US" sz="3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4</a:t>
            </a:r>
            <a:r>
              <a:rPr lang="ru-RU" sz="3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,7  </a:t>
            </a:r>
            <a:r>
              <a:rPr lang="ru-RU" sz="3000" dirty="0" smtClean="0">
                <a:solidFill>
                  <a:prstClr val="white"/>
                </a:solidFill>
                <a:latin typeface="Bahnschrift Condensed" pitchFamily="34" charset="0"/>
              </a:rPr>
              <a:t>МЛН РУБЛЕЙ</a:t>
            </a:r>
            <a:endParaRPr lang="ru-RU" sz="3000" dirty="0" smtClean="0">
              <a:solidFill>
                <a:schemeClr val="bg1"/>
              </a:solidFill>
              <a:latin typeface="Bahnschrift Condensed" pitchFamily="34" charset="0"/>
            </a:endParaRPr>
          </a:p>
        </p:txBody>
      </p:sp>
      <p:pic>
        <p:nvPicPr>
          <p:cNvPr id="46" name="Рисунок 45">
            <a:extLst>
              <a:ext uri="{FF2B5EF4-FFF2-40B4-BE49-F238E27FC236}">
                <a16:creationId xmlns="" xmlns:a16="http://schemas.microsoft.com/office/drawing/2014/main" id="{B4AF8B93-A40B-A646-B4A9-983E99F3E2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5461" y="1509114"/>
            <a:ext cx="439512" cy="392422"/>
          </a:xfrm>
          <a:prstGeom prst="rect">
            <a:avLst/>
          </a:prstGeom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9424" y="3239489"/>
            <a:ext cx="3516844" cy="3529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8" name="Прямоугольник 47"/>
          <p:cNvSpPr/>
          <p:nvPr/>
        </p:nvSpPr>
        <p:spPr>
          <a:xfrm>
            <a:off x="8425656" y="3298696"/>
            <a:ext cx="3464475" cy="3470106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</a:t>
            </a:r>
            <a:endParaRPr lang="ru-RU" sz="14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/>
            <a:endParaRPr lang="ru-RU" sz="1600" b="1" dirty="0" smtClean="0">
              <a:solidFill>
                <a:schemeClr val="accent6">
                  <a:lumMod val="75000"/>
                </a:schemeClr>
              </a:solidFill>
              <a:latin typeface="Bahnschrift Condensed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8706" y="3381919"/>
            <a:ext cx="249238" cy="255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397" y="3384426"/>
            <a:ext cx="249238" cy="255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0311" y="3959569"/>
            <a:ext cx="249238" cy="255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6829" y="2166282"/>
            <a:ext cx="596900" cy="525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5672" y="2110532"/>
            <a:ext cx="669716" cy="580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115" y="2116388"/>
            <a:ext cx="619779" cy="575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5911" y="3572590"/>
            <a:ext cx="249238" cy="255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1275367" y="3276489"/>
            <a:ext cx="30865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Bahnschrift Condensed" panose="020B0502040204020203" pitchFamily="34" charset="0"/>
              </a:rPr>
              <a:t>Капитальный ремонт фасада МБОУ СОШ № 19</a:t>
            </a:r>
            <a:endParaRPr lang="ru-RU" b="1" dirty="0">
              <a:latin typeface="Bahnschrift Condensed" panose="020B0502040204020203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275005" y="3902697"/>
            <a:ext cx="31066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Bahnschrift Condensed" panose="020B0502040204020203" pitchFamily="34" charset="0"/>
              </a:rPr>
              <a:t>Оснащение средствами обучения</a:t>
            </a:r>
            <a:endParaRPr lang="ru-RU" b="1" dirty="0">
              <a:latin typeface="Bahnschrift Condensed" panose="020B0502040204020203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4936564" y="3448610"/>
            <a:ext cx="3309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Bahnschrift Condensed" panose="020B0502040204020203" pitchFamily="34" charset="0"/>
              </a:rPr>
              <a:t>Создание модельной библиотеки, </a:t>
            </a:r>
          </a:p>
          <a:p>
            <a:pPr algn="ctr"/>
            <a:r>
              <a:rPr lang="ru-RU" b="1" dirty="0" smtClean="0">
                <a:latin typeface="Bahnschrift Condensed" panose="020B0502040204020203" pitchFamily="34" charset="0"/>
              </a:rPr>
              <a:t>ЦДБ в пгт Никель</a:t>
            </a:r>
            <a:endParaRPr lang="ru-RU" b="1" dirty="0">
              <a:latin typeface="Bahnschrift Condensed" panose="020B0502040204020203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8705279" y="3239488"/>
            <a:ext cx="31848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Bahnschrift Condensed" panose="020B0502040204020203" pitchFamily="34" charset="0"/>
              </a:rPr>
              <a:t>Обеспечение выплат за классное руководство </a:t>
            </a:r>
            <a:endParaRPr lang="ru-RU" b="1" dirty="0">
              <a:latin typeface="Bahnschrift Condensed" panose="020B0502040204020203" pitchFamily="34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461" y="4464437"/>
            <a:ext cx="3435287" cy="225162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3361" y="4464438"/>
            <a:ext cx="1722044" cy="225162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5405" y="4464436"/>
            <a:ext cx="1800199" cy="2251629"/>
          </a:xfrm>
          <a:prstGeom prst="rect">
            <a:avLst/>
          </a:prstGeom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2894" y="3839354"/>
            <a:ext cx="249238" cy="255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8692132" y="3764197"/>
            <a:ext cx="33339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>
                <a:solidFill>
                  <a:prstClr val="black"/>
                </a:solidFill>
                <a:latin typeface="Bahnschrift Condensed" panose="020B0502040204020203" pitchFamily="34" charset="0"/>
              </a:rPr>
              <a:t>Обеспечение </a:t>
            </a:r>
            <a:r>
              <a:rPr lang="ru-RU" b="1" dirty="0" smtClean="0">
                <a:solidFill>
                  <a:prstClr val="black"/>
                </a:solidFill>
                <a:latin typeface="Bahnschrift Condensed" panose="020B0502040204020203" pitchFamily="34" charset="0"/>
              </a:rPr>
              <a:t>деятельности советников директоров школ </a:t>
            </a:r>
            <a:endParaRPr lang="ru-RU" b="1" dirty="0">
              <a:solidFill>
                <a:prstClr val="black"/>
              </a:solidFill>
              <a:latin typeface="Bahnschrift Condensed" panose="020B0502040204020203" pitchFamily="34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1817" y="4464438"/>
            <a:ext cx="3396606" cy="2251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9908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12140" y="288370"/>
            <a:ext cx="11018520" cy="647784"/>
          </a:xfrm>
        </p:spPr>
        <p:txBody>
          <a:bodyPr>
            <a:normAutofit/>
          </a:bodyPr>
          <a:lstStyle/>
          <a:p>
            <a:pPr lvl="0" defTabSz="914400">
              <a:spcBef>
                <a:spcPts val="0"/>
              </a:spcBef>
            </a:pP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ИСПОЛНЕНИЕ БЮДЖЕТА </a:t>
            </a:r>
            <a:r>
              <a:rPr lang="ru-RU" sz="2500" dirty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ОКРУГА </a:t>
            </a: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ЗА 2025 ГОД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2593008" y="792138"/>
            <a:ext cx="6840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ahnschrift Condensed" pitchFamily="34" charset="0"/>
              </a:rPr>
              <a:t>-</a:t>
            </a:r>
            <a:r>
              <a:rPr lang="ru-RU" sz="2800" dirty="0" smtClean="0">
                <a:latin typeface="Bahnschrift Condensed" pitchFamily="34" charset="0"/>
              </a:rPr>
              <a:t> </a:t>
            </a:r>
            <a:r>
              <a:rPr lang="ru-RU" sz="3200" b="1" dirty="0" smtClean="0">
                <a:solidFill>
                  <a:srgbClr val="0070C0"/>
                </a:solidFill>
                <a:latin typeface="Bahnschrift Condensed" pitchFamily="34" charset="0"/>
              </a:rPr>
              <a:t>НАПРАВЛЕНИЯ РАСХОДОВАНИЯ СРЕДСТВ </a:t>
            </a:r>
            <a:r>
              <a:rPr lang="ru-RU" sz="28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ahnschrift Condensed" pitchFamily="34" charset="0"/>
              </a:rPr>
              <a:t>-</a:t>
            </a:r>
            <a:endParaRPr lang="ru-RU" sz="2800" dirty="0">
              <a:solidFill>
                <a:schemeClr val="accent2">
                  <a:lumMod val="60000"/>
                  <a:lumOff val="40000"/>
                </a:schemeClr>
              </a:solidFill>
              <a:latin typeface="Bahnschrift Condensed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08774" y="2232298"/>
            <a:ext cx="1800258" cy="1543672"/>
          </a:xfrm>
          <a:prstGeom prst="rect">
            <a:avLst/>
          </a:prstGeom>
          <a:solidFill>
            <a:schemeClr val="bg1"/>
          </a:solidFill>
          <a:ln w="19050">
            <a:solidFill>
              <a:srgbClr val="4482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    Образование</a:t>
            </a:r>
          </a:p>
          <a:p>
            <a:pPr marL="361950"/>
            <a:endParaRPr lang="ru-RU" sz="16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marL="447675"/>
            <a:endParaRPr lang="ru-RU" sz="2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algn="ctr"/>
            <a:r>
              <a:rPr lang="ru-RU" sz="2600" b="1" dirty="0" smtClean="0">
                <a:solidFill>
                  <a:srgbClr val="4482E6"/>
                </a:solidFill>
                <a:latin typeface="Bahnschrift Condensed" pitchFamily="34" charset="0"/>
              </a:rPr>
              <a:t>2 196,</a:t>
            </a:r>
            <a:r>
              <a:rPr lang="ru-RU" sz="2400" b="1" dirty="0" smtClean="0">
                <a:solidFill>
                  <a:srgbClr val="4482E6"/>
                </a:solidFill>
                <a:latin typeface="Bahnschrift Condensed" pitchFamily="34" charset="0"/>
              </a:rPr>
              <a:t>9 </a:t>
            </a:r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млн</a:t>
            </a:r>
            <a:r>
              <a:rPr lang="ru-RU" sz="2400" dirty="0" smtClean="0">
                <a:solidFill>
                  <a:schemeClr val="tx1"/>
                </a:solidFill>
                <a:latin typeface="Bahnschrift Condensed" pitchFamily="34" charset="0"/>
              </a:rPr>
              <a:t> </a:t>
            </a:r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рублей</a:t>
            </a:r>
          </a:p>
          <a:p>
            <a:pPr algn="ctr"/>
            <a:r>
              <a:rPr lang="ru-RU" sz="16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+ 327,2 </a:t>
            </a:r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к 2024 году </a:t>
            </a:r>
            <a:endParaRPr lang="ru-RU" sz="8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algn="ctr"/>
            <a:endParaRPr lang="ru-RU" sz="3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Исполнено</a:t>
            </a:r>
            <a:r>
              <a:rPr lang="ru-RU" sz="1400" b="1" dirty="0" smtClean="0">
                <a:solidFill>
                  <a:schemeClr val="tx1"/>
                </a:solidFill>
                <a:latin typeface="Bahnschrift Condensed" pitchFamily="34" charset="0"/>
              </a:rPr>
              <a:t> </a:t>
            </a:r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92,7%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008774" y="3960490"/>
            <a:ext cx="1800258" cy="1707534"/>
          </a:xfrm>
          <a:prstGeom prst="rect">
            <a:avLst/>
          </a:prstGeom>
          <a:solidFill>
            <a:schemeClr val="bg1"/>
          </a:solidFill>
          <a:ln w="19050">
            <a:solidFill>
              <a:srgbClr val="4482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     Комфортная</a:t>
            </a:r>
          </a:p>
          <a:p>
            <a:pPr marL="361950"/>
            <a:r>
              <a:rPr lang="ru-RU" sz="1600" dirty="0">
                <a:solidFill>
                  <a:schemeClr val="tx1"/>
                </a:solidFill>
                <a:latin typeface="Bahnschrift Condensed" pitchFamily="34" charset="0"/>
              </a:rPr>
              <a:t> </a:t>
            </a:r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    среда       </a:t>
            </a:r>
          </a:p>
          <a:p>
            <a:pPr marL="361950"/>
            <a:r>
              <a:rPr lang="ru-RU" sz="1600" dirty="0">
                <a:solidFill>
                  <a:schemeClr val="tx1"/>
                </a:solidFill>
                <a:latin typeface="Bahnschrift Condensed" pitchFamily="34" charset="0"/>
              </a:rPr>
              <a:t> </a:t>
            </a:r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    проживания </a:t>
            </a:r>
            <a:endParaRPr lang="ru-RU" sz="2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algn="ctr"/>
            <a:r>
              <a:rPr lang="ru-RU" sz="2600" b="1" dirty="0" smtClean="0">
                <a:solidFill>
                  <a:srgbClr val="4482E6"/>
                </a:solidFill>
                <a:latin typeface="Bahnschrift Condensed" pitchFamily="34" charset="0"/>
              </a:rPr>
              <a:t>319,9</a:t>
            </a:r>
            <a:r>
              <a:rPr lang="ru-RU" sz="2400" b="1" dirty="0" smtClean="0">
                <a:solidFill>
                  <a:srgbClr val="0070C0"/>
                </a:solidFill>
                <a:latin typeface="Bahnschrift Condensed" pitchFamily="34" charset="0"/>
              </a:rPr>
              <a:t> </a:t>
            </a:r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млн рублей</a:t>
            </a:r>
          </a:p>
          <a:p>
            <a:pPr algn="ctr"/>
            <a:r>
              <a:rPr lang="ru-RU" sz="16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- 90,8 </a:t>
            </a:r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к 2024 году </a:t>
            </a:r>
          </a:p>
          <a:p>
            <a:pPr algn="ctr"/>
            <a:endParaRPr lang="ru-RU" sz="3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Исполнено </a:t>
            </a:r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87,1%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2926795" y="2232299"/>
            <a:ext cx="1682437" cy="1543672"/>
          </a:xfrm>
          <a:prstGeom prst="rect">
            <a:avLst/>
          </a:prstGeom>
          <a:solidFill>
            <a:schemeClr val="bg1"/>
          </a:solidFill>
          <a:ln w="19050">
            <a:solidFill>
              <a:srgbClr val="4482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      Культура</a:t>
            </a:r>
          </a:p>
          <a:p>
            <a:pPr marL="361950"/>
            <a:endParaRPr lang="ru-RU" sz="8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marL="361950"/>
            <a:endParaRPr lang="ru-RU" sz="200" b="1" dirty="0" smtClean="0">
              <a:solidFill>
                <a:srgbClr val="4482E6"/>
              </a:solidFill>
              <a:latin typeface="Bahnschrift Condensed" pitchFamily="34" charset="0"/>
            </a:endParaRPr>
          </a:p>
          <a:p>
            <a:pPr marL="361950"/>
            <a:endParaRPr lang="ru-RU" sz="200" b="1" dirty="0" smtClean="0">
              <a:solidFill>
                <a:srgbClr val="4482E6"/>
              </a:solidFill>
              <a:latin typeface="Bahnschrift Condensed" pitchFamily="34" charset="0"/>
            </a:endParaRPr>
          </a:p>
          <a:p>
            <a:pPr marL="361950"/>
            <a:endParaRPr lang="ru-RU" sz="200" b="1" dirty="0" smtClean="0">
              <a:solidFill>
                <a:srgbClr val="4482E6"/>
              </a:solidFill>
              <a:latin typeface="Bahnschrift Condensed" pitchFamily="34" charset="0"/>
            </a:endParaRPr>
          </a:p>
          <a:p>
            <a:pPr algn="ctr"/>
            <a:r>
              <a:rPr lang="ru-RU" sz="2600" b="1" dirty="0" smtClean="0">
                <a:solidFill>
                  <a:srgbClr val="4482E6"/>
                </a:solidFill>
                <a:latin typeface="Bahnschrift Condensed" pitchFamily="34" charset="0"/>
              </a:rPr>
              <a:t>284,4</a:t>
            </a:r>
            <a:r>
              <a:rPr lang="ru-RU" sz="2400" b="1" dirty="0" smtClean="0">
                <a:solidFill>
                  <a:srgbClr val="4482E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 </a:t>
            </a:r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млн рублей</a:t>
            </a:r>
          </a:p>
          <a:p>
            <a:pPr algn="ctr"/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     -</a:t>
            </a:r>
            <a:r>
              <a:rPr lang="ru-RU" sz="16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146,8 </a:t>
            </a:r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к 2024 году</a:t>
            </a:r>
          </a:p>
          <a:p>
            <a:pPr algn="ctr"/>
            <a:endParaRPr lang="ru-RU" sz="3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algn="ctr"/>
            <a:endParaRPr lang="ru-RU" sz="300" dirty="0">
              <a:solidFill>
                <a:schemeClr val="tx1"/>
              </a:solidFill>
              <a:latin typeface="Bahnschrift Condensed" pitchFamily="34" charset="0"/>
            </a:endParaRP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Исполнено</a:t>
            </a:r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99,6%</a:t>
            </a:r>
          </a:p>
          <a:p>
            <a:pPr algn="ctr"/>
            <a:endParaRPr lang="ru-RU" sz="1400" dirty="0" smtClean="0">
              <a:solidFill>
                <a:schemeClr val="tx1"/>
              </a:solidFill>
              <a:latin typeface="Bahnschrift Condensed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699" y="2117760"/>
            <a:ext cx="477997" cy="47910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871" y="3829177"/>
            <a:ext cx="495652" cy="504830"/>
          </a:xfrm>
          <a:prstGeom prst="rect">
            <a:avLst/>
          </a:prstGeom>
        </p:spPr>
      </p:pic>
      <p:sp>
        <p:nvSpPr>
          <p:cNvPr id="24" name="Прямоугольник 23"/>
          <p:cNvSpPr/>
          <p:nvPr/>
        </p:nvSpPr>
        <p:spPr>
          <a:xfrm>
            <a:off x="6625456" y="2232298"/>
            <a:ext cx="5256583" cy="424847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Муниципальное управление и гражданское  общество </a:t>
            </a:r>
          </a:p>
          <a:p>
            <a:pPr marL="361950"/>
            <a:r>
              <a:rPr lang="ru-RU" sz="2000" dirty="0" smtClean="0">
                <a:solidFill>
                  <a:srgbClr val="4482E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   </a:t>
            </a:r>
            <a:r>
              <a:rPr lang="ru-RU" sz="2000" dirty="0" smtClean="0">
                <a:solidFill>
                  <a:srgbClr val="4482E6"/>
                </a:solidFill>
                <a:latin typeface="Bahnschrift Condensed" pitchFamily="34" charset="0"/>
              </a:rPr>
              <a:t>303,7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 </a:t>
            </a:r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млн рублей                 </a:t>
            </a:r>
            <a:r>
              <a:rPr lang="ru-RU" sz="16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+ 5,5   </a:t>
            </a:r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к 2024 году             Исполнено</a:t>
            </a:r>
            <a:r>
              <a:rPr lang="ru-RU" sz="1400" dirty="0" smtClean="0">
                <a:solidFill>
                  <a:srgbClr val="F79646">
                    <a:lumMod val="75000"/>
                  </a:srgbClr>
                </a:solidFill>
                <a:latin typeface="Bahnschrift Condensed" pitchFamily="34" charset="0"/>
              </a:rPr>
              <a:t> </a:t>
            </a:r>
            <a:r>
              <a:rPr lang="ru-RU" sz="1400" b="1" dirty="0" smtClean="0">
                <a:solidFill>
                  <a:srgbClr val="F79646">
                    <a:lumMod val="75000"/>
                  </a:srgbClr>
                </a:solidFill>
                <a:latin typeface="Bahnschrift Condensed" pitchFamily="34" charset="0"/>
              </a:rPr>
              <a:t> 99,1%</a:t>
            </a:r>
          </a:p>
          <a:p>
            <a:pPr marL="361950"/>
            <a:endParaRPr lang="ru-RU" sz="600" b="1" dirty="0" smtClean="0">
              <a:solidFill>
                <a:srgbClr val="F79646">
                  <a:lumMod val="75000"/>
                </a:srgbClr>
              </a:solidFill>
              <a:latin typeface="Bahnschrift Condensed" pitchFamily="34" charset="0"/>
            </a:endParaRPr>
          </a:p>
          <a:p>
            <a:pPr marL="361950" lvl="0"/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Муниципальное имущество и земельные ресурсы </a:t>
            </a:r>
            <a:endParaRPr lang="ru-RU" sz="1400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 lvl="0"/>
            <a:r>
              <a:rPr lang="ru-RU" sz="2000" b="1" dirty="0" smtClean="0">
                <a:solidFill>
                  <a:srgbClr val="4482E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   </a:t>
            </a:r>
            <a:r>
              <a:rPr lang="ru-RU" sz="2000" b="1" dirty="0" smtClean="0">
                <a:solidFill>
                  <a:srgbClr val="4482E6"/>
                </a:solidFill>
                <a:latin typeface="Bahnschrift Condensed" pitchFamily="34" charset="0"/>
              </a:rPr>
              <a:t>230,4</a:t>
            </a:r>
            <a:r>
              <a:rPr lang="ru-RU" sz="2000" b="1" dirty="0" smtClean="0">
                <a:solidFill>
                  <a:prstClr val="black"/>
                </a:solidFill>
                <a:latin typeface="Bahnschrift Condensed" pitchFamily="34" charset="0"/>
              </a:rPr>
              <a:t> </a:t>
            </a:r>
            <a:r>
              <a:rPr lang="ru-RU" sz="1400" dirty="0">
                <a:solidFill>
                  <a:prstClr val="black"/>
                </a:solidFill>
                <a:latin typeface="Bahnschrift Condensed" pitchFamily="34" charset="0"/>
              </a:rPr>
              <a:t>млн рублей            </a:t>
            </a:r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     </a:t>
            </a:r>
            <a:r>
              <a:rPr lang="ru-RU" sz="1600" b="1" dirty="0" smtClean="0">
                <a:solidFill>
                  <a:srgbClr val="F79646">
                    <a:lumMod val="75000"/>
                  </a:srgbClr>
                </a:solidFill>
                <a:latin typeface="Bahnschrift Condensed" pitchFamily="34" charset="0"/>
              </a:rPr>
              <a:t>+123,9 </a:t>
            </a:r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к 2024 году             Исполнено  </a:t>
            </a:r>
            <a:r>
              <a:rPr lang="ru-RU" sz="1400" b="1" dirty="0" smtClean="0">
                <a:solidFill>
                  <a:srgbClr val="F79646">
                    <a:lumMod val="75000"/>
                  </a:srgbClr>
                </a:solidFill>
                <a:latin typeface="Bahnschrift Condensed" pitchFamily="34" charset="0"/>
              </a:rPr>
              <a:t>58,4%</a:t>
            </a:r>
          </a:p>
          <a:p>
            <a:pPr marL="361950" lvl="0"/>
            <a:endParaRPr lang="ru-RU" sz="6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 lvl="0"/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Обеспечение социальной стабильности </a:t>
            </a:r>
            <a:endParaRPr lang="ru-RU" sz="1400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 lvl="0"/>
            <a:r>
              <a:rPr lang="ru-RU" sz="1600" b="1" dirty="0" smtClean="0">
                <a:solidFill>
                  <a:srgbClr val="4482E6"/>
                </a:solidFill>
                <a:latin typeface="Bahnschrift Condensed" pitchFamily="34" charset="0"/>
              </a:rPr>
              <a:t>     </a:t>
            </a:r>
            <a:r>
              <a:rPr lang="ru-RU" sz="2000" b="1" dirty="0" smtClean="0">
                <a:solidFill>
                  <a:srgbClr val="4482E6"/>
                </a:solidFill>
                <a:latin typeface="Bahnschrift Condensed" pitchFamily="34" charset="0"/>
              </a:rPr>
              <a:t>97,6</a:t>
            </a:r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 </a:t>
            </a:r>
            <a:r>
              <a:rPr lang="ru-RU" sz="1400" dirty="0">
                <a:solidFill>
                  <a:prstClr val="black"/>
                </a:solidFill>
                <a:latin typeface="Bahnschrift Condensed" pitchFamily="34" charset="0"/>
              </a:rPr>
              <a:t>млн рублей            </a:t>
            </a:r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      </a:t>
            </a:r>
            <a:r>
              <a:rPr lang="ru-RU" sz="1600" b="1" dirty="0" smtClean="0">
                <a:solidFill>
                  <a:srgbClr val="F79646">
                    <a:lumMod val="75000"/>
                  </a:srgbClr>
                </a:solidFill>
                <a:latin typeface="Bahnschrift Condensed" pitchFamily="34" charset="0"/>
              </a:rPr>
              <a:t>+ 9,1  </a:t>
            </a:r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к 2024 году                 Исполнено</a:t>
            </a:r>
            <a:r>
              <a:rPr lang="ru-RU" sz="1400" b="1" dirty="0" smtClean="0">
                <a:solidFill>
                  <a:srgbClr val="F79646">
                    <a:lumMod val="75000"/>
                  </a:srgbClr>
                </a:solidFill>
                <a:latin typeface="Bahnschrift Condensed" pitchFamily="34" charset="0"/>
              </a:rPr>
              <a:t>  92,8%</a:t>
            </a:r>
          </a:p>
          <a:p>
            <a:pPr marL="361950" lvl="0"/>
            <a:endParaRPr lang="ru-RU" sz="6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 lvl="0"/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Муниципальные финансы </a:t>
            </a:r>
            <a:endParaRPr lang="ru-RU" sz="1400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 lvl="0"/>
            <a:r>
              <a:rPr lang="ru-RU" sz="1600" b="1" dirty="0" smtClean="0">
                <a:solidFill>
                  <a:srgbClr val="4482E6"/>
                </a:solidFill>
                <a:latin typeface="Bahnschrift Condensed" pitchFamily="34" charset="0"/>
              </a:rPr>
              <a:t>     </a:t>
            </a:r>
            <a:r>
              <a:rPr lang="ru-RU" sz="2000" b="1" dirty="0" smtClean="0">
                <a:solidFill>
                  <a:srgbClr val="4482E6"/>
                </a:solidFill>
                <a:latin typeface="Bahnschrift Condensed" pitchFamily="34" charset="0"/>
              </a:rPr>
              <a:t>68,6</a:t>
            </a:r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 </a:t>
            </a:r>
            <a:r>
              <a:rPr lang="ru-RU" sz="1400" dirty="0">
                <a:solidFill>
                  <a:prstClr val="black"/>
                </a:solidFill>
                <a:latin typeface="Bahnschrift Condensed" pitchFamily="34" charset="0"/>
              </a:rPr>
              <a:t>млн рублей    </a:t>
            </a:r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              </a:t>
            </a:r>
            <a:r>
              <a:rPr lang="ru-RU" sz="1600" b="1" dirty="0" smtClean="0">
                <a:solidFill>
                  <a:srgbClr val="F79646">
                    <a:lumMod val="75000"/>
                  </a:srgbClr>
                </a:solidFill>
                <a:latin typeface="Bahnschrift Condensed" pitchFamily="34" charset="0"/>
              </a:rPr>
              <a:t>+0,3  </a:t>
            </a:r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к 2024 году                 Исполнено</a:t>
            </a:r>
            <a:r>
              <a:rPr lang="ru-RU" sz="1400" b="1" dirty="0" smtClean="0">
                <a:solidFill>
                  <a:srgbClr val="F79646">
                    <a:lumMod val="75000"/>
                  </a:srgbClr>
                </a:solidFill>
                <a:latin typeface="Bahnschrift Condensed" pitchFamily="34" charset="0"/>
              </a:rPr>
              <a:t>  99,2%</a:t>
            </a:r>
          </a:p>
          <a:p>
            <a:pPr marL="361950"/>
            <a:endParaRPr lang="ru-RU" sz="600" dirty="0">
              <a:solidFill>
                <a:schemeClr val="tx1"/>
              </a:solidFill>
              <a:latin typeface="Bahnschrift Condensed" pitchFamily="34" charset="0"/>
            </a:endParaRPr>
          </a:p>
          <a:p>
            <a:pPr marL="361950"/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Молодежная политика</a:t>
            </a:r>
          </a:p>
          <a:p>
            <a:pPr marL="361950"/>
            <a:r>
              <a:rPr lang="ru-RU" sz="1600" b="1" dirty="0" smtClean="0">
                <a:solidFill>
                  <a:srgbClr val="4482E6"/>
                </a:solidFill>
                <a:latin typeface="Bahnschrift Condensed" pitchFamily="34" charset="0"/>
              </a:rPr>
              <a:t>      </a:t>
            </a:r>
            <a:r>
              <a:rPr lang="ru-RU" sz="2000" b="1" dirty="0" smtClean="0">
                <a:solidFill>
                  <a:srgbClr val="4482E6"/>
                </a:solidFill>
                <a:latin typeface="Bahnschrift Condensed" pitchFamily="34" charset="0"/>
              </a:rPr>
              <a:t>17,3</a:t>
            </a:r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 млн рублей                 </a:t>
            </a:r>
            <a:r>
              <a:rPr lang="ru-RU" sz="16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-13,6 </a:t>
            </a:r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к 2024 году                  Исполнено</a:t>
            </a:r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 98,6% </a:t>
            </a:r>
          </a:p>
          <a:p>
            <a:pPr marL="361950" lvl="0"/>
            <a:endParaRPr lang="ru-RU" sz="6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 lvl="0"/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Энергосбережение и повышение энергетической эффективности</a:t>
            </a:r>
            <a:endParaRPr lang="ru-RU" sz="1400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/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     </a:t>
            </a:r>
            <a:r>
              <a:rPr lang="ru-RU" sz="2000" b="1" dirty="0" smtClean="0">
                <a:solidFill>
                  <a:srgbClr val="4482E6"/>
                </a:solidFill>
                <a:latin typeface="Bahnschrift Condensed" pitchFamily="34" charset="0"/>
              </a:rPr>
              <a:t>0,02</a:t>
            </a:r>
            <a:r>
              <a:rPr lang="ru-RU" sz="1400" b="1" dirty="0" smtClean="0">
                <a:solidFill>
                  <a:srgbClr val="4482E6"/>
                </a:solidFill>
                <a:latin typeface="Bahnschrift Condensed" pitchFamily="34" charset="0"/>
              </a:rPr>
              <a:t>  </a:t>
            </a:r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млн </a:t>
            </a:r>
            <a:r>
              <a:rPr lang="ru-RU" sz="1400" dirty="0">
                <a:solidFill>
                  <a:prstClr val="black"/>
                </a:solidFill>
                <a:latin typeface="Bahnschrift Condensed" pitchFamily="34" charset="0"/>
              </a:rPr>
              <a:t>рублей   </a:t>
            </a:r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              </a:t>
            </a:r>
            <a:r>
              <a:rPr lang="ru-RU" sz="1600" b="1" dirty="0">
                <a:solidFill>
                  <a:srgbClr val="F79646">
                    <a:lumMod val="75000"/>
                  </a:srgbClr>
                </a:solidFill>
                <a:latin typeface="Bahnschrift Condensed" pitchFamily="34" charset="0"/>
              </a:rPr>
              <a:t>-</a:t>
            </a:r>
            <a:r>
              <a:rPr lang="ru-RU" sz="1600" b="1" dirty="0" smtClean="0">
                <a:solidFill>
                  <a:srgbClr val="F79646">
                    <a:lumMod val="75000"/>
                  </a:srgbClr>
                </a:solidFill>
                <a:latin typeface="Bahnschrift Condensed" pitchFamily="34" charset="0"/>
              </a:rPr>
              <a:t>0,5 </a:t>
            </a:r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к 2024 </a:t>
            </a:r>
            <a:r>
              <a:rPr lang="ru-RU" sz="1400" dirty="0">
                <a:solidFill>
                  <a:prstClr val="black"/>
                </a:solidFill>
                <a:latin typeface="Bahnschrift Condensed" pitchFamily="34" charset="0"/>
              </a:rPr>
              <a:t>году             </a:t>
            </a:r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     Исполнено</a:t>
            </a:r>
            <a:r>
              <a:rPr lang="ru-RU" sz="1400" b="1" dirty="0" smtClean="0">
                <a:solidFill>
                  <a:prstClr val="black"/>
                </a:solidFill>
                <a:latin typeface="Bahnschrift Condensed" pitchFamily="34" charset="0"/>
              </a:rPr>
              <a:t>  </a:t>
            </a:r>
            <a:r>
              <a:rPr lang="ru-RU" sz="1400" b="1" dirty="0" smtClean="0">
                <a:solidFill>
                  <a:srgbClr val="F79646">
                    <a:lumMod val="75000"/>
                  </a:srgbClr>
                </a:solidFill>
                <a:latin typeface="Bahnschrift Condensed" pitchFamily="34" charset="0"/>
              </a:rPr>
              <a:t>73,5%</a:t>
            </a:r>
          </a:p>
          <a:p>
            <a:pPr marL="361950"/>
            <a:endParaRPr lang="ru-RU" sz="600" b="1" dirty="0" smtClean="0">
              <a:solidFill>
                <a:srgbClr val="F79646">
                  <a:lumMod val="75000"/>
                </a:srgbClr>
              </a:solidFill>
              <a:latin typeface="Bahnschrift Condensed" pitchFamily="34" charset="0"/>
            </a:endParaRPr>
          </a:p>
          <a:p>
            <a:pPr marL="361950"/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Экономический потенциал</a:t>
            </a:r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           </a:t>
            </a:r>
            <a:endParaRPr lang="ru-RU" sz="1600" b="1" dirty="0" smtClean="0">
              <a:solidFill>
                <a:schemeClr val="accent6">
                  <a:lumMod val="75000"/>
                </a:schemeClr>
              </a:solidFill>
              <a:latin typeface="Bahnschrift Condensed" pitchFamily="34" charset="0"/>
            </a:endParaRPr>
          </a:p>
          <a:p>
            <a:pPr marL="361950" lvl="0"/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 </a:t>
            </a:r>
            <a:r>
              <a:rPr lang="ru-RU" sz="1400" b="1" dirty="0">
                <a:solidFill>
                  <a:srgbClr val="4482E6"/>
                </a:solidFill>
                <a:latin typeface="Bahnschrift Condensed" pitchFamily="34" charset="0"/>
              </a:rPr>
              <a:t> </a:t>
            </a:r>
            <a:r>
              <a:rPr lang="ru-RU" sz="1400" b="1" dirty="0" smtClean="0">
                <a:solidFill>
                  <a:srgbClr val="4482E6"/>
                </a:solidFill>
                <a:latin typeface="Bahnschrift Condensed" pitchFamily="34" charset="0"/>
              </a:rPr>
              <a:t>      </a:t>
            </a:r>
            <a:r>
              <a:rPr lang="ru-RU" sz="2000" b="1" dirty="0" smtClean="0">
                <a:solidFill>
                  <a:srgbClr val="4482E6"/>
                </a:solidFill>
                <a:latin typeface="Bahnschrift Condensed" pitchFamily="34" charset="0"/>
              </a:rPr>
              <a:t>1,5</a:t>
            </a:r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 </a:t>
            </a:r>
            <a:r>
              <a:rPr lang="ru-RU" sz="1400" dirty="0">
                <a:solidFill>
                  <a:prstClr val="black"/>
                </a:solidFill>
                <a:latin typeface="Bahnschrift Condensed" pitchFamily="34" charset="0"/>
              </a:rPr>
              <a:t>млн рублей        </a:t>
            </a:r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        </a:t>
            </a:r>
            <a:r>
              <a:rPr lang="ru-RU" sz="1600" b="1" dirty="0" smtClean="0">
                <a:solidFill>
                  <a:srgbClr val="F79646">
                    <a:lumMod val="75000"/>
                  </a:srgbClr>
                </a:solidFill>
                <a:latin typeface="Bahnschrift Condensed" pitchFamily="34" charset="0"/>
              </a:rPr>
              <a:t>+1,4   </a:t>
            </a:r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к 2024 </a:t>
            </a:r>
            <a:r>
              <a:rPr lang="ru-RU" sz="1400" dirty="0">
                <a:solidFill>
                  <a:prstClr val="black"/>
                </a:solidFill>
                <a:latin typeface="Bahnschrift Condensed" pitchFamily="34" charset="0"/>
              </a:rPr>
              <a:t>году            </a:t>
            </a:r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        Исполнено</a:t>
            </a:r>
            <a:r>
              <a:rPr lang="ru-RU" sz="1400" b="1" dirty="0" smtClean="0">
                <a:solidFill>
                  <a:prstClr val="black"/>
                </a:solidFill>
                <a:latin typeface="Bahnschrift Condensed" pitchFamily="34" charset="0"/>
              </a:rPr>
              <a:t> </a:t>
            </a:r>
            <a:r>
              <a:rPr lang="ru-RU" sz="1400" b="1" dirty="0" smtClean="0">
                <a:solidFill>
                  <a:srgbClr val="F79646">
                    <a:lumMod val="75000"/>
                  </a:srgbClr>
                </a:solidFill>
                <a:latin typeface="Bahnschrift Condensed" pitchFamily="34" charset="0"/>
              </a:rPr>
              <a:t>99,4%</a:t>
            </a:r>
            <a:endParaRPr lang="ru-RU" sz="1400" b="1" dirty="0">
              <a:solidFill>
                <a:srgbClr val="F79646">
                  <a:lumMod val="75000"/>
                </a:srgbClr>
              </a:solidFill>
              <a:latin typeface="Bahnschrift Condensed" pitchFamily="34" charset="0"/>
            </a:endParaRPr>
          </a:p>
          <a:p>
            <a:pPr marL="361950"/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                                                        </a:t>
            </a:r>
            <a:endParaRPr lang="ru-RU" sz="1600" b="1" dirty="0" smtClean="0">
              <a:solidFill>
                <a:schemeClr val="accent6">
                  <a:lumMod val="75000"/>
                </a:schemeClr>
              </a:solidFill>
              <a:latin typeface="Bahnschrift Condensed" pitchFamily="34" charset="0"/>
            </a:endParaRPr>
          </a:p>
          <a:p>
            <a:pPr marL="361950"/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 </a:t>
            </a:r>
            <a:endParaRPr lang="ru-RU" sz="14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marL="361950"/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</a:t>
            </a:r>
            <a:endParaRPr lang="ru-RU" sz="14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/>
            <a:endParaRPr lang="ru-RU" sz="1600" b="1" dirty="0" smtClean="0">
              <a:solidFill>
                <a:schemeClr val="accent6">
                  <a:lumMod val="75000"/>
                </a:schemeClr>
              </a:solidFill>
              <a:latin typeface="Bahnschrift Condensed" pitchFamily="34" charset="0"/>
            </a:endParaRPr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9032" y="2067458"/>
            <a:ext cx="734412" cy="583934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2360" y="5715069"/>
            <a:ext cx="376988" cy="507467"/>
          </a:xfrm>
          <a:prstGeom prst="rect">
            <a:avLst/>
          </a:prstGeom>
        </p:spPr>
      </p:pic>
      <p:sp>
        <p:nvSpPr>
          <p:cNvPr id="35" name="Прямоугольник 34"/>
          <p:cNvSpPr/>
          <p:nvPr/>
        </p:nvSpPr>
        <p:spPr>
          <a:xfrm>
            <a:off x="2926546" y="3960490"/>
            <a:ext cx="1682686" cy="1707534"/>
          </a:xfrm>
          <a:prstGeom prst="rect">
            <a:avLst/>
          </a:prstGeom>
          <a:solidFill>
            <a:schemeClr val="bg1"/>
          </a:solidFill>
          <a:ln w="19050">
            <a:solidFill>
              <a:srgbClr val="4482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Физическая </a:t>
            </a:r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культура и спорт</a:t>
            </a:r>
          </a:p>
          <a:p>
            <a:pPr marL="361950"/>
            <a:r>
              <a:rPr lang="ru-RU" sz="2600" b="1" dirty="0" smtClean="0">
                <a:solidFill>
                  <a:srgbClr val="4482E6"/>
                </a:solidFill>
                <a:latin typeface="Bahnschrift Condensed" pitchFamily="34" charset="0"/>
              </a:rPr>
              <a:t>118,4</a:t>
            </a:r>
            <a:r>
              <a:rPr lang="ru-RU" sz="2200" b="1" dirty="0" smtClean="0">
                <a:solidFill>
                  <a:srgbClr val="4482E6"/>
                </a:solidFill>
                <a:latin typeface="Bahnschrift Condensed" pitchFamily="34" charset="0"/>
              </a:rPr>
              <a:t> </a:t>
            </a:r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млн рублей</a:t>
            </a:r>
          </a:p>
          <a:p>
            <a:pPr algn="ctr"/>
            <a:r>
              <a:rPr lang="ru-RU" sz="16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+ 4,6 </a:t>
            </a:r>
            <a:r>
              <a:rPr lang="ru-RU" sz="1600" b="1" dirty="0" smtClean="0">
                <a:solidFill>
                  <a:schemeClr val="tx1"/>
                </a:solidFill>
                <a:latin typeface="Bahnschrift Condensed" pitchFamily="34" charset="0"/>
              </a:rPr>
              <a:t>к</a:t>
            </a:r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 </a:t>
            </a:r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2024 году</a:t>
            </a:r>
          </a:p>
          <a:p>
            <a:pPr algn="ctr"/>
            <a:endParaRPr lang="ru-RU" sz="3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algn="ctr"/>
            <a:endParaRPr lang="ru-RU" sz="3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Исполнено </a:t>
            </a:r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99,8%</a:t>
            </a:r>
            <a:endParaRPr lang="ru-RU" sz="1400" b="1" dirty="0">
              <a:solidFill>
                <a:schemeClr val="accent6">
                  <a:lumMod val="75000"/>
                </a:schemeClr>
              </a:solidFill>
              <a:latin typeface="Bahnschrift Condensed" pitchFamily="34" charset="0"/>
            </a:endParaRP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 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6004" y="3380794"/>
            <a:ext cx="391940" cy="391940"/>
          </a:xfrm>
          <a:prstGeom prst="rect">
            <a:avLst/>
          </a:prstGeom>
        </p:spPr>
      </p:pic>
      <p:sp>
        <p:nvSpPr>
          <p:cNvPr id="36" name="Прямоугольник 35"/>
          <p:cNvSpPr/>
          <p:nvPr/>
        </p:nvSpPr>
        <p:spPr>
          <a:xfrm>
            <a:off x="1008775" y="5715069"/>
            <a:ext cx="5472666" cy="765701"/>
          </a:xfrm>
          <a:prstGeom prst="rect">
            <a:avLst/>
          </a:prstGeom>
          <a:solidFill>
            <a:schemeClr val="bg1"/>
          </a:solidFill>
          <a:ln w="19050">
            <a:solidFill>
              <a:srgbClr val="4482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marL="361950"/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Непрограммная деятельность </a:t>
            </a:r>
            <a:r>
              <a:rPr lang="ru-RU" sz="2400" b="1" dirty="0" smtClean="0">
                <a:solidFill>
                  <a:srgbClr val="4482E6"/>
                </a:solidFill>
                <a:latin typeface="Bahnschrift Condensed" pitchFamily="34" charset="0"/>
              </a:rPr>
              <a:t>88,9</a:t>
            </a:r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 </a:t>
            </a:r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млн рублей  </a:t>
            </a:r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+ 39,0 </a:t>
            </a:r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к 2024 году </a:t>
            </a:r>
          </a:p>
          <a:p>
            <a:pPr marL="361950" algn="ctr"/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Исполнено </a:t>
            </a:r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94,7%</a:t>
            </a:r>
          </a:p>
        </p:txBody>
      </p:sp>
      <p:pic>
        <p:nvPicPr>
          <p:cNvPr id="33" name="Рисунок 3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292" y="5622582"/>
            <a:ext cx="566362" cy="51601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2360" y="4500884"/>
            <a:ext cx="365516" cy="440098"/>
          </a:xfrm>
          <a:prstGeom prst="rect">
            <a:avLst/>
          </a:prstGeom>
        </p:spPr>
      </p:pic>
      <p:sp>
        <p:nvSpPr>
          <p:cNvPr id="29" name="Прямоугольник 28"/>
          <p:cNvSpPr/>
          <p:nvPr/>
        </p:nvSpPr>
        <p:spPr>
          <a:xfrm>
            <a:off x="1008774" y="1518669"/>
            <a:ext cx="6004148" cy="497605"/>
          </a:xfrm>
          <a:prstGeom prst="rect">
            <a:avLst/>
          </a:prstGeom>
          <a:solidFill>
            <a:srgbClr val="007AD6"/>
          </a:solidFill>
          <a:ln w="158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dirty="0" smtClean="0">
                <a:solidFill>
                  <a:schemeClr val="bg1"/>
                </a:solidFill>
                <a:latin typeface="Bahnschrift Condensed" pitchFamily="34" charset="0"/>
              </a:rPr>
              <a:t>   </a:t>
            </a:r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3 908,5</a:t>
            </a:r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 </a:t>
            </a:r>
            <a:r>
              <a:rPr lang="ru-RU" sz="2400" dirty="0" smtClean="0">
                <a:solidFill>
                  <a:schemeClr val="bg1"/>
                </a:solidFill>
                <a:latin typeface="Bahnschrift Condensed" pitchFamily="34" charset="0"/>
              </a:rPr>
              <a:t>МЛН РУБЛЕЙ / </a:t>
            </a:r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+161,2 </a:t>
            </a:r>
            <a:r>
              <a:rPr lang="ru-RU" sz="2400" dirty="0" smtClean="0">
                <a:solidFill>
                  <a:schemeClr val="bg1"/>
                </a:solidFill>
                <a:latin typeface="Bahnschrift Condensed" pitchFamily="34" charset="0"/>
              </a:rPr>
              <a:t>МЛН РУБЛЕЙ (+4,3%)</a:t>
            </a:r>
          </a:p>
        </p:txBody>
      </p:sp>
      <p:sp>
        <p:nvSpPr>
          <p:cNvPr id="37" name="Прямоугольник 36"/>
          <p:cNvSpPr/>
          <p:nvPr/>
        </p:nvSpPr>
        <p:spPr>
          <a:xfrm>
            <a:off x="7012922" y="1498363"/>
            <a:ext cx="4869117" cy="51791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 algn="ctr"/>
            <a:r>
              <a:rPr lang="ru-RU" sz="2800" dirty="0" smtClean="0">
                <a:solidFill>
                  <a:srgbClr val="FFFFFF"/>
                </a:solidFill>
                <a:latin typeface="Bahnschrift Condensed" pitchFamily="34" charset="0"/>
              </a:rPr>
              <a:t>ИСПОЛНЕНО </a:t>
            </a:r>
            <a:r>
              <a:rPr lang="ru-RU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94,3%</a:t>
            </a:r>
            <a:r>
              <a:rPr lang="ru-RU" sz="2800" b="1" dirty="0" smtClean="0">
                <a:solidFill>
                  <a:srgbClr val="FFFFFF"/>
                </a:solidFill>
                <a:latin typeface="Arial Narrow" pitchFamily="34" charset="0"/>
              </a:rPr>
              <a:t> </a:t>
            </a:r>
          </a:p>
          <a:p>
            <a:pPr algn="ctr"/>
            <a:endParaRPr lang="ru-RU" sz="2000" dirty="0">
              <a:solidFill>
                <a:srgbClr val="FFFFFF"/>
              </a:solidFill>
              <a:latin typeface="Arial Narrow" pitchFamily="34" charset="0"/>
            </a:endParaRPr>
          </a:p>
        </p:txBody>
      </p:sp>
      <p:pic>
        <p:nvPicPr>
          <p:cNvPr id="39" name="Рисунок 3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1218" y="3791192"/>
            <a:ext cx="574648" cy="580800"/>
          </a:xfrm>
          <a:prstGeom prst="rect">
            <a:avLst/>
          </a:prstGeom>
        </p:spPr>
      </p:pic>
      <p:sp>
        <p:nvSpPr>
          <p:cNvPr id="40" name="Прямоугольник 39"/>
          <p:cNvSpPr/>
          <p:nvPr/>
        </p:nvSpPr>
        <p:spPr>
          <a:xfrm>
            <a:off x="4681240" y="2232299"/>
            <a:ext cx="1800200" cy="1543672"/>
          </a:xfrm>
          <a:prstGeom prst="rect">
            <a:avLst/>
          </a:prstGeom>
          <a:solidFill>
            <a:schemeClr val="bg1"/>
          </a:solidFill>
          <a:ln w="19050">
            <a:solidFill>
              <a:srgbClr val="4482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Транспортная система </a:t>
            </a:r>
          </a:p>
          <a:p>
            <a:pPr marL="447675"/>
            <a:endParaRPr lang="ru-RU" sz="2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algn="ctr"/>
            <a:endParaRPr lang="ru-RU" sz="200" b="1" dirty="0" smtClean="0">
              <a:solidFill>
                <a:srgbClr val="4482E6"/>
              </a:solidFill>
              <a:latin typeface="Bahnschrift Condensed" pitchFamily="34" charset="0"/>
            </a:endParaRPr>
          </a:p>
          <a:p>
            <a:pPr algn="ctr"/>
            <a:r>
              <a:rPr lang="ru-RU" sz="2600" b="1" dirty="0" smtClean="0">
                <a:solidFill>
                  <a:srgbClr val="4482E6"/>
                </a:solidFill>
                <a:latin typeface="Bahnschrift Condensed" pitchFamily="34" charset="0"/>
              </a:rPr>
              <a:t>147,9</a:t>
            </a:r>
            <a:r>
              <a:rPr lang="ru-RU" sz="2400" b="1" dirty="0" smtClean="0">
                <a:solidFill>
                  <a:srgbClr val="4482E6"/>
                </a:solidFill>
                <a:latin typeface="Bahnschrift Condensed" pitchFamily="34" charset="0"/>
              </a:rPr>
              <a:t> </a:t>
            </a:r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млн</a:t>
            </a:r>
            <a:r>
              <a:rPr lang="ru-RU" sz="2400" dirty="0" smtClean="0">
                <a:solidFill>
                  <a:schemeClr val="tx1"/>
                </a:solidFill>
                <a:latin typeface="Bahnschrift Condensed" pitchFamily="34" charset="0"/>
              </a:rPr>
              <a:t> </a:t>
            </a:r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рублей</a:t>
            </a:r>
          </a:p>
          <a:p>
            <a:pPr algn="ctr"/>
            <a:r>
              <a:rPr lang="ru-RU" sz="16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- 102,2 </a:t>
            </a:r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к 2024 году </a:t>
            </a:r>
          </a:p>
          <a:p>
            <a:pPr algn="ctr"/>
            <a:endParaRPr lang="ru-RU" sz="5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Исполнено</a:t>
            </a:r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99,5%</a:t>
            </a:r>
          </a:p>
        </p:txBody>
      </p:sp>
      <p:pic>
        <p:nvPicPr>
          <p:cNvPr id="41" name="Рисунок 4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9416" y="3960490"/>
            <a:ext cx="361457" cy="425178"/>
          </a:xfrm>
          <a:prstGeom prst="rect">
            <a:avLst/>
          </a:prstGeom>
        </p:spPr>
      </p:pic>
      <p:sp>
        <p:nvSpPr>
          <p:cNvPr id="42" name="Прямоугольник 41"/>
          <p:cNvSpPr/>
          <p:nvPr/>
        </p:nvSpPr>
        <p:spPr>
          <a:xfrm>
            <a:off x="4681240" y="3927380"/>
            <a:ext cx="1800200" cy="1740644"/>
          </a:xfrm>
          <a:prstGeom prst="rect">
            <a:avLst/>
          </a:prstGeom>
          <a:solidFill>
            <a:schemeClr val="bg1"/>
          </a:solidFill>
          <a:ln w="19050">
            <a:solidFill>
              <a:srgbClr val="4482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   Обеспечение</a:t>
            </a:r>
          </a:p>
          <a:p>
            <a:pPr marL="361950"/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   общественного</a:t>
            </a:r>
          </a:p>
          <a:p>
            <a:pPr marL="361950"/>
            <a:r>
              <a:rPr lang="ru-RU" sz="1600" dirty="0">
                <a:solidFill>
                  <a:schemeClr val="tx1"/>
                </a:solidFill>
                <a:latin typeface="Bahnschrift Condensed" pitchFamily="34" charset="0"/>
              </a:rPr>
              <a:t> </a:t>
            </a:r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  порядка </a:t>
            </a:r>
          </a:p>
          <a:p>
            <a:pPr algn="ctr"/>
            <a:r>
              <a:rPr lang="ru-RU" sz="2600" b="1" dirty="0" smtClean="0">
                <a:solidFill>
                  <a:srgbClr val="4482E6"/>
                </a:solidFill>
                <a:latin typeface="Bahnschrift Condensed" pitchFamily="34" charset="0"/>
              </a:rPr>
              <a:t>33,2</a:t>
            </a:r>
            <a:r>
              <a:rPr lang="ru-RU" sz="2400" b="1" dirty="0" smtClean="0">
                <a:solidFill>
                  <a:srgbClr val="4482E6"/>
                </a:solidFill>
                <a:latin typeface="Bahnschrift Condensed" pitchFamily="34" charset="0"/>
              </a:rPr>
              <a:t> </a:t>
            </a:r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млн рублей</a:t>
            </a:r>
          </a:p>
          <a:p>
            <a:pPr algn="ctr"/>
            <a:r>
              <a:rPr lang="ru-RU" sz="16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+ 4,4</a:t>
            </a:r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</a:t>
            </a:r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к 2024 году </a:t>
            </a:r>
          </a:p>
          <a:p>
            <a:pPr algn="ctr"/>
            <a:endParaRPr lang="ru-RU" sz="3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Исполнено</a:t>
            </a:r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98,7%</a:t>
            </a:r>
          </a:p>
        </p:txBody>
      </p:sp>
      <p:pic>
        <p:nvPicPr>
          <p:cNvPr id="43" name="Рисунок 4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1684" y="3841639"/>
            <a:ext cx="556287" cy="522740"/>
          </a:xfrm>
          <a:prstGeom prst="rect">
            <a:avLst/>
          </a:prstGeom>
        </p:spPr>
      </p:pic>
      <p:pic>
        <p:nvPicPr>
          <p:cNvPr id="44" name="Рисунок 4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2360" y="2274341"/>
            <a:ext cx="365515" cy="475238"/>
          </a:xfrm>
          <a:prstGeom prst="rect">
            <a:avLst/>
          </a:prstGeom>
        </p:spPr>
      </p:pic>
      <p:pic>
        <p:nvPicPr>
          <p:cNvPr id="30" name="Рисунок 29">
            <a:extLst>
              <a:ext uri="{FF2B5EF4-FFF2-40B4-BE49-F238E27FC236}">
                <a16:creationId xmlns="" xmlns:a16="http://schemas.microsoft.com/office/drawing/2014/main" id="{00C921C9-D2B9-5F42-8AD6-08069C2AC79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665273" y="2807285"/>
            <a:ext cx="355600" cy="393700"/>
          </a:xfrm>
          <a:prstGeom prst="rect">
            <a:avLst/>
          </a:prstGeom>
        </p:spPr>
      </p:pic>
      <p:pic>
        <p:nvPicPr>
          <p:cNvPr id="32" name="Рисунок 31">
            <a:extLst>
              <a:ext uri="{FF2B5EF4-FFF2-40B4-BE49-F238E27FC236}">
                <a16:creationId xmlns="" xmlns:a16="http://schemas.microsoft.com/office/drawing/2014/main" id="{54F9EF3F-955B-9040-8964-B28494753443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625933" y="2145325"/>
            <a:ext cx="423969" cy="423969"/>
          </a:xfrm>
          <a:prstGeom prst="rect">
            <a:avLst/>
          </a:prstGeom>
        </p:spPr>
      </p:pic>
      <p:pic>
        <p:nvPicPr>
          <p:cNvPr id="34" name="Рисунок 33">
            <a:extLst>
              <a:ext uri="{FF2B5EF4-FFF2-40B4-BE49-F238E27FC236}">
                <a16:creationId xmlns="" xmlns:a16="http://schemas.microsoft.com/office/drawing/2014/main" id="{6C3D1223-9E2F-C74B-8C20-8D6A006437FC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656004" y="5102426"/>
            <a:ext cx="355600" cy="439522"/>
          </a:xfrm>
          <a:prstGeom prst="rect">
            <a:avLst/>
          </a:prstGeom>
        </p:spPr>
      </p:pic>
      <p:pic>
        <p:nvPicPr>
          <p:cNvPr id="46" name="Рисунок 45">
            <a:extLst>
              <a:ext uri="{FF2B5EF4-FFF2-40B4-BE49-F238E27FC236}">
                <a16:creationId xmlns="" xmlns:a16="http://schemas.microsoft.com/office/drawing/2014/main" id="{B4AF8B93-A40B-A646-B4A9-983E99F3E27F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106899" y="1572898"/>
            <a:ext cx="355600" cy="317500"/>
          </a:xfrm>
          <a:prstGeom prst="rect">
            <a:avLst/>
          </a:prstGeom>
        </p:spPr>
      </p:pic>
      <p:pic>
        <p:nvPicPr>
          <p:cNvPr id="45" name="Рисунок 44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031249" y="3416239"/>
            <a:ext cx="253450" cy="253450"/>
          </a:xfrm>
          <a:prstGeom prst="rect">
            <a:avLst/>
          </a:prstGeom>
        </p:spPr>
      </p:pic>
      <p:pic>
        <p:nvPicPr>
          <p:cNvPr id="47" name="Рисунок 46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958661" y="3416239"/>
            <a:ext cx="253450" cy="253450"/>
          </a:xfrm>
          <a:prstGeom prst="rect">
            <a:avLst/>
          </a:prstGeom>
        </p:spPr>
      </p:pic>
      <p:pic>
        <p:nvPicPr>
          <p:cNvPr id="49" name="Рисунок 48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733103" y="3490871"/>
            <a:ext cx="253450" cy="253450"/>
          </a:xfrm>
          <a:prstGeom prst="rect">
            <a:avLst/>
          </a:prstGeom>
        </p:spPr>
      </p:pic>
      <p:pic>
        <p:nvPicPr>
          <p:cNvPr id="50" name="Рисунок 49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059473" y="5378344"/>
            <a:ext cx="253450" cy="253450"/>
          </a:xfrm>
          <a:prstGeom prst="rect">
            <a:avLst/>
          </a:prstGeom>
        </p:spPr>
      </p:pic>
      <p:pic>
        <p:nvPicPr>
          <p:cNvPr id="51" name="Рисунок 50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941067" y="5378993"/>
            <a:ext cx="253450" cy="253450"/>
          </a:xfrm>
          <a:prstGeom prst="rect">
            <a:avLst/>
          </a:prstGeom>
        </p:spPr>
      </p:pic>
      <p:pic>
        <p:nvPicPr>
          <p:cNvPr id="52" name="Рисунок 51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728676" y="5368613"/>
            <a:ext cx="253450" cy="253450"/>
          </a:xfrm>
          <a:prstGeom prst="rect">
            <a:avLst/>
          </a:prstGeom>
        </p:spPr>
      </p:pic>
      <p:pic>
        <p:nvPicPr>
          <p:cNvPr id="53" name="Рисунок 52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3082415" y="6127157"/>
            <a:ext cx="253450" cy="253450"/>
          </a:xfrm>
          <a:prstGeom prst="rect">
            <a:avLst/>
          </a:prstGeom>
        </p:spPr>
      </p:pic>
      <p:pic>
        <p:nvPicPr>
          <p:cNvPr id="54" name="Рисунок 53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0200596" y="2558036"/>
            <a:ext cx="253450" cy="253450"/>
          </a:xfrm>
          <a:prstGeom prst="rect">
            <a:avLst/>
          </a:prstGeom>
        </p:spPr>
      </p:pic>
      <p:pic>
        <p:nvPicPr>
          <p:cNvPr id="55" name="Рисунок 54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0225409" y="3162789"/>
            <a:ext cx="253450" cy="253450"/>
          </a:xfrm>
          <a:prstGeom prst="rect">
            <a:avLst/>
          </a:prstGeom>
        </p:spPr>
      </p:pic>
      <p:pic>
        <p:nvPicPr>
          <p:cNvPr id="56" name="Рисунок 55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0202702" y="3744321"/>
            <a:ext cx="253450" cy="253450"/>
          </a:xfrm>
          <a:prstGeom prst="rect">
            <a:avLst/>
          </a:prstGeom>
        </p:spPr>
      </p:pic>
      <p:pic>
        <p:nvPicPr>
          <p:cNvPr id="58" name="Рисунок 57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0225409" y="4361798"/>
            <a:ext cx="253450" cy="253450"/>
          </a:xfrm>
          <a:prstGeom prst="rect">
            <a:avLst/>
          </a:prstGeom>
        </p:spPr>
      </p:pic>
      <p:pic>
        <p:nvPicPr>
          <p:cNvPr id="59" name="Рисунок 58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0225409" y="4975701"/>
            <a:ext cx="253450" cy="253450"/>
          </a:xfrm>
          <a:prstGeom prst="rect">
            <a:avLst/>
          </a:prstGeom>
        </p:spPr>
      </p:pic>
      <p:pic>
        <p:nvPicPr>
          <p:cNvPr id="61" name="Рисунок 60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0226272" y="5588344"/>
            <a:ext cx="253450" cy="25345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0414" y="6178619"/>
            <a:ext cx="249238" cy="249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07501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12140" y="216074"/>
            <a:ext cx="11018520" cy="630030"/>
          </a:xfrm>
        </p:spPr>
        <p:txBody>
          <a:bodyPr>
            <a:normAutofit/>
          </a:bodyPr>
          <a:lstStyle/>
          <a:p>
            <a:pPr lvl="0" defTabSz="914400">
              <a:spcBef>
                <a:spcPts val="0"/>
              </a:spcBef>
            </a:pP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ИСПОЛНЕНИЕ БЮДЖЕТА </a:t>
            </a:r>
            <a:r>
              <a:rPr lang="ru-RU" sz="2500" dirty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ОКРУГА </a:t>
            </a: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ЗА 2025 ГОД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2593008" y="648122"/>
            <a:ext cx="68124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0070C0"/>
                </a:solidFill>
                <a:latin typeface="Bahnschrift Condensed" pitchFamily="34" charset="0"/>
              </a:rPr>
              <a:t>-</a:t>
            </a:r>
            <a:r>
              <a:rPr lang="ru-RU" sz="2800" dirty="0" smtClean="0">
                <a:latin typeface="Bahnschrift Condensed" pitchFamily="34" charset="0"/>
              </a:rPr>
              <a:t> </a:t>
            </a:r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ОБРАЗОВАНИЕ</a:t>
            </a:r>
            <a:r>
              <a:rPr lang="ru-RU" sz="2800" dirty="0" smtClean="0">
                <a:solidFill>
                  <a:srgbClr val="0070C0"/>
                </a:solidFill>
                <a:latin typeface="Bahnschrift Condensed" pitchFamily="34" charset="0"/>
              </a:rPr>
              <a:t> -</a:t>
            </a:r>
            <a:endParaRPr lang="ru-RU" sz="2800" dirty="0">
              <a:solidFill>
                <a:srgbClr val="0070C0"/>
              </a:solidFill>
              <a:latin typeface="Bahnschrift Condensed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905012" y="1171342"/>
            <a:ext cx="2727920" cy="630443"/>
          </a:xfrm>
          <a:prstGeom prst="rect">
            <a:avLst/>
          </a:prstGeom>
          <a:solidFill>
            <a:srgbClr val="007AD6"/>
          </a:solidFill>
          <a:ln w="158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600" dirty="0" smtClean="0">
                <a:solidFill>
                  <a:schemeClr val="bg1"/>
                </a:solidFill>
                <a:latin typeface="Bahnschrift Condensed" pitchFamily="34" charset="0"/>
              </a:rPr>
              <a:t>  </a:t>
            </a:r>
            <a:r>
              <a:rPr lang="ru-RU" sz="3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2 196,9</a:t>
            </a:r>
            <a:r>
              <a:rPr lang="ru-RU" sz="1600" dirty="0" smtClean="0">
                <a:solidFill>
                  <a:schemeClr val="bg1"/>
                </a:solidFill>
                <a:latin typeface="Bahnschrift Condensed" pitchFamily="34" charset="0"/>
              </a:rPr>
              <a:t>млн рублей</a:t>
            </a:r>
            <a:endParaRPr lang="ru-RU" sz="1400" dirty="0" smtClean="0">
              <a:solidFill>
                <a:schemeClr val="bg1"/>
              </a:solidFill>
              <a:latin typeface="Bahnschrift Condensed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3762689" y="1178708"/>
            <a:ext cx="4158911" cy="4149934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0000" algn="ctr">
              <a:lnSpc>
                <a:spcPts val="2200"/>
              </a:lnSpc>
            </a:pPr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Организация бесплатным питанием и молоком обучающихся</a:t>
            </a:r>
          </a:p>
          <a:p>
            <a:pPr algn="ctr"/>
            <a:r>
              <a:rPr lang="en-US" sz="3500" b="1" u="sng" dirty="0" smtClean="0">
                <a:solidFill>
                  <a:srgbClr val="4482E6"/>
                </a:solidFill>
                <a:latin typeface="Bahnschrift Condensed" pitchFamily="34" charset="0"/>
              </a:rPr>
              <a:t>6</a:t>
            </a:r>
            <a:r>
              <a:rPr lang="ru-RU" sz="3500" b="1" u="sng" dirty="0">
                <a:solidFill>
                  <a:srgbClr val="4482E6"/>
                </a:solidFill>
                <a:latin typeface="Bahnschrift Condensed" pitchFamily="34" charset="0"/>
              </a:rPr>
              <a:t>7</a:t>
            </a:r>
            <a:r>
              <a:rPr lang="en-US" sz="3500" b="1" u="sng" dirty="0" smtClean="0">
                <a:solidFill>
                  <a:srgbClr val="4482E6"/>
                </a:solidFill>
                <a:latin typeface="Bahnschrift Condensed" pitchFamily="34" charset="0"/>
              </a:rPr>
              <a:t>,</a:t>
            </a:r>
            <a:r>
              <a:rPr lang="ru-RU" sz="3500" b="1" u="sng" dirty="0" smtClean="0">
                <a:solidFill>
                  <a:srgbClr val="4482E6"/>
                </a:solidFill>
                <a:latin typeface="Bahnschrift Condensed" pitchFamily="34" charset="0"/>
              </a:rPr>
              <a:t>1</a:t>
            </a:r>
            <a:r>
              <a:rPr lang="ru-RU" sz="2200" b="1" u="sng" dirty="0" smtClean="0">
                <a:solidFill>
                  <a:srgbClr val="4482E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 </a:t>
            </a:r>
            <a:r>
              <a:rPr lang="ru-RU" sz="1600" u="sng" dirty="0" smtClean="0">
                <a:solidFill>
                  <a:schemeClr val="tx1"/>
                </a:solidFill>
                <a:latin typeface="Bahnschrift Condensed" pitchFamily="34" charset="0"/>
              </a:rPr>
              <a:t>млн рублей </a:t>
            </a:r>
          </a:p>
          <a:p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из них:</a:t>
            </a:r>
          </a:p>
          <a:p>
            <a:pPr marL="809625"/>
            <a:r>
              <a:rPr lang="ru-RU" sz="1500" dirty="0">
                <a:solidFill>
                  <a:schemeClr val="tx1"/>
                </a:solidFill>
                <a:latin typeface="Bahnschrift Condensed" pitchFamily="34" charset="0"/>
              </a:rPr>
              <a:t>о</a:t>
            </a:r>
            <a:r>
              <a:rPr lang="ru-RU" sz="1500" dirty="0" smtClean="0">
                <a:solidFill>
                  <a:schemeClr val="tx1"/>
                </a:solidFill>
                <a:latin typeface="Bahnschrift Condensed" pitchFamily="34" charset="0"/>
              </a:rPr>
              <a:t>беспечение бесплатным горячим питанием обучающихся 1-4 классов, в </a:t>
            </a:r>
            <a:r>
              <a:rPr lang="ru-RU" sz="1500" dirty="0" err="1" smtClean="0">
                <a:solidFill>
                  <a:schemeClr val="tx1"/>
                </a:solidFill>
                <a:latin typeface="Bahnschrift Condensed" pitchFamily="34" charset="0"/>
              </a:rPr>
              <a:t>т.ч</a:t>
            </a:r>
            <a:r>
              <a:rPr lang="ru-RU" sz="1500" dirty="0" smtClean="0">
                <a:solidFill>
                  <a:schemeClr val="tx1"/>
                </a:solidFill>
                <a:latin typeface="Bahnschrift Condensed" pitchFamily="34" charset="0"/>
              </a:rPr>
              <a:t>. </a:t>
            </a:r>
            <a:r>
              <a:rPr lang="ru-RU" sz="1500" dirty="0">
                <a:solidFill>
                  <a:schemeClr val="tx1"/>
                </a:solidFill>
                <a:latin typeface="Bahnschrift Condensed" pitchFamily="34" charset="0"/>
              </a:rPr>
              <a:t>д</a:t>
            </a:r>
            <a:r>
              <a:rPr lang="ru-RU" sz="1500" dirty="0" smtClean="0">
                <a:solidFill>
                  <a:schemeClr val="tx1"/>
                </a:solidFill>
                <a:latin typeface="Bahnschrift Condensed" pitchFamily="34" charset="0"/>
              </a:rPr>
              <a:t>вухразовым льготным категориям</a:t>
            </a:r>
          </a:p>
          <a:p>
            <a:pPr marL="809625"/>
            <a:endParaRPr lang="ru-RU" sz="15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marL="809625"/>
            <a:r>
              <a:rPr lang="ru-RU" sz="1500" dirty="0">
                <a:solidFill>
                  <a:schemeClr val="tx1"/>
                </a:solidFill>
                <a:latin typeface="Bahnschrift Condensed" pitchFamily="34" charset="0"/>
              </a:rPr>
              <a:t>о</a:t>
            </a:r>
            <a:r>
              <a:rPr lang="ru-RU" sz="1500" dirty="0" smtClean="0">
                <a:solidFill>
                  <a:schemeClr val="tx1"/>
                </a:solidFill>
                <a:latin typeface="Bahnschrift Condensed" pitchFamily="34" charset="0"/>
              </a:rPr>
              <a:t>беспечение бесплатным питанием обучающихся 5-11 классов (льготные категории)</a:t>
            </a:r>
          </a:p>
          <a:p>
            <a:pPr marL="809625"/>
            <a:endParaRPr lang="ru-RU" sz="15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marL="809625"/>
            <a:r>
              <a:rPr lang="ru-RU" sz="1500" dirty="0">
                <a:solidFill>
                  <a:schemeClr val="tx1"/>
                </a:solidFill>
                <a:latin typeface="Bahnschrift Condensed" pitchFamily="34" charset="0"/>
              </a:rPr>
              <a:t>о</a:t>
            </a:r>
            <a:r>
              <a:rPr lang="ru-RU" sz="1500" dirty="0" smtClean="0">
                <a:solidFill>
                  <a:schemeClr val="tx1"/>
                </a:solidFill>
                <a:latin typeface="Bahnschrift Condensed" pitchFamily="34" charset="0"/>
              </a:rPr>
              <a:t>беспечение </a:t>
            </a:r>
            <a:r>
              <a:rPr lang="ru-RU" sz="1500" b="1" dirty="0" smtClean="0">
                <a:solidFill>
                  <a:schemeClr val="tx1"/>
                </a:solidFill>
                <a:latin typeface="Bahnschrift Condensed" pitchFamily="34" charset="0"/>
              </a:rPr>
              <a:t>бесплатным молоком </a:t>
            </a:r>
            <a:r>
              <a:rPr lang="ru-RU" sz="1500" dirty="0" smtClean="0">
                <a:solidFill>
                  <a:schemeClr val="tx1"/>
                </a:solidFill>
                <a:latin typeface="Bahnschrift Condensed" pitchFamily="34" charset="0"/>
              </a:rPr>
              <a:t>учащихся 1-4 классов</a:t>
            </a:r>
          </a:p>
          <a:p>
            <a:pPr marL="809625" algn="ctr"/>
            <a:endParaRPr lang="ru-RU" sz="15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marL="809625" algn="ctr"/>
            <a:r>
              <a:rPr lang="ru-RU" sz="1500" dirty="0" smtClean="0">
                <a:solidFill>
                  <a:schemeClr val="tx1"/>
                </a:solidFill>
                <a:latin typeface="Bahnschrift Condensed" pitchFamily="34" charset="0"/>
              </a:rPr>
              <a:t>Обеспечены горячим питанием и молоком 100% обучающихся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2932" y="1081664"/>
            <a:ext cx="600754" cy="47856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762689" y="2520330"/>
            <a:ext cx="83983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600" b="1" dirty="0" smtClean="0">
                <a:solidFill>
                  <a:srgbClr val="4482E6"/>
                </a:solidFill>
                <a:latin typeface="Bahnschrift Condensed" pitchFamily="34" charset="0"/>
              </a:rPr>
              <a:t>38,9</a:t>
            </a:r>
          </a:p>
          <a:p>
            <a:pPr algn="ctr"/>
            <a:r>
              <a:rPr lang="ru-RU" sz="1200" dirty="0">
                <a:latin typeface="Bahnschrift Condensed" pitchFamily="34" charset="0"/>
              </a:rPr>
              <a:t>м</a:t>
            </a:r>
            <a:r>
              <a:rPr lang="ru-RU" sz="1200" dirty="0" smtClean="0">
                <a:latin typeface="Bahnschrift Condensed" pitchFamily="34" charset="0"/>
              </a:rPr>
              <a:t>лн рублей</a:t>
            </a:r>
            <a:endParaRPr lang="ru-RU" sz="1200" dirty="0">
              <a:latin typeface="Bahnschrift Condensed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3817143" y="3240410"/>
            <a:ext cx="785377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b="1" dirty="0" smtClean="0">
                <a:solidFill>
                  <a:srgbClr val="4482E6"/>
                </a:solidFill>
                <a:latin typeface="Bahnschrift Condensed" pitchFamily="34" charset="0"/>
              </a:rPr>
              <a:t>2</a:t>
            </a:r>
            <a:r>
              <a:rPr lang="ru-RU" sz="2600" b="1" dirty="0" smtClean="0">
                <a:solidFill>
                  <a:srgbClr val="4482E6"/>
                </a:solidFill>
                <a:latin typeface="Bahnschrift Condensed" pitchFamily="34" charset="0"/>
              </a:rPr>
              <a:t>4,9</a:t>
            </a:r>
          </a:p>
          <a:p>
            <a:pPr algn="ctr"/>
            <a:r>
              <a:rPr lang="ru-RU" sz="1200" dirty="0">
                <a:latin typeface="Bahnschrift Condensed" pitchFamily="34" charset="0"/>
              </a:rPr>
              <a:t>м</a:t>
            </a:r>
            <a:r>
              <a:rPr lang="ru-RU" sz="1200" dirty="0" smtClean="0">
                <a:latin typeface="Bahnschrift Condensed" pitchFamily="34" charset="0"/>
              </a:rPr>
              <a:t>лн рублей</a:t>
            </a:r>
            <a:endParaRPr lang="ru-RU" sz="1200" dirty="0">
              <a:latin typeface="Bahnschrift Condensed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3817143" y="3993701"/>
            <a:ext cx="77384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600" b="1" dirty="0" smtClean="0">
                <a:solidFill>
                  <a:srgbClr val="4482E6"/>
                </a:solidFill>
                <a:latin typeface="Bahnschrift Condensed" pitchFamily="34" charset="0"/>
              </a:rPr>
              <a:t>3,3</a:t>
            </a:r>
          </a:p>
          <a:p>
            <a:pPr algn="ctr"/>
            <a:r>
              <a:rPr lang="ru-RU" sz="1200" dirty="0" smtClean="0">
                <a:latin typeface="Bahnschrift Condensed" pitchFamily="34" charset="0"/>
              </a:rPr>
              <a:t>млн рублей</a:t>
            </a:r>
            <a:endParaRPr lang="ru-RU" sz="1200" dirty="0">
              <a:latin typeface="Bahnschrift Condensed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012" y="1216926"/>
            <a:ext cx="413025" cy="491188"/>
          </a:xfrm>
          <a:prstGeom prst="rect">
            <a:avLst/>
          </a:prstGeom>
        </p:spPr>
      </p:pic>
      <p:sp>
        <p:nvSpPr>
          <p:cNvPr id="37" name="Прямоугольник 36"/>
          <p:cNvSpPr/>
          <p:nvPr/>
        </p:nvSpPr>
        <p:spPr>
          <a:xfrm>
            <a:off x="905012" y="1929684"/>
            <a:ext cx="2727920" cy="4680520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252000" algn="ctr">
              <a:lnSpc>
                <a:spcPts val="2100"/>
              </a:lnSpc>
            </a:pPr>
            <a:r>
              <a:rPr lang="ru-RU" sz="2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Финансовое обеспечение образовательной деятельности</a:t>
            </a:r>
          </a:p>
          <a:p>
            <a:pPr marL="361950" algn="ctr"/>
            <a:r>
              <a:rPr lang="ru-RU" sz="3500" b="1" u="sng" dirty="0" smtClean="0">
                <a:solidFill>
                  <a:srgbClr val="4482E6"/>
                </a:solidFill>
                <a:latin typeface="Bahnschrift Condensed" pitchFamily="34" charset="0"/>
              </a:rPr>
              <a:t>1 573,4 </a:t>
            </a:r>
            <a:r>
              <a:rPr lang="ru-RU" sz="1600" u="sng" dirty="0" smtClean="0">
                <a:solidFill>
                  <a:schemeClr val="tx1"/>
                </a:solidFill>
                <a:latin typeface="Bahnschrift Condensed" pitchFamily="34" charset="0"/>
              </a:rPr>
              <a:t>млн рублей</a:t>
            </a:r>
          </a:p>
          <a:p>
            <a:pPr algn="ctr"/>
            <a:endParaRPr lang="ru-RU" sz="5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Bahnschrift Condensed" pitchFamily="34" charset="0"/>
              </a:rPr>
              <a:t> Образовательные учреждения Печенгского округа:</a:t>
            </a:r>
            <a:endParaRPr lang="ru-RU" sz="8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algn="ctr"/>
            <a:endParaRPr lang="ru-RU" sz="3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r>
              <a:rPr lang="ru-RU" sz="1600" b="1" dirty="0" smtClean="0">
                <a:solidFill>
                  <a:srgbClr val="0070C0"/>
                </a:solidFill>
                <a:latin typeface="Bahnschrift Condensed" pitchFamily="34" charset="0"/>
              </a:rPr>
              <a:t>         </a:t>
            </a:r>
            <a:r>
              <a:rPr lang="ru-RU" sz="2000" b="1" dirty="0" smtClean="0">
                <a:solidFill>
                  <a:srgbClr val="0070C0"/>
                </a:solidFill>
                <a:latin typeface="Bahnschrift Condensed" pitchFamily="34" charset="0"/>
              </a:rPr>
              <a:t>9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 </a:t>
            </a:r>
            <a:r>
              <a:rPr lang="ru-RU" sz="1300" dirty="0" smtClean="0">
                <a:solidFill>
                  <a:schemeClr val="tx1"/>
                </a:solidFill>
                <a:latin typeface="Bahnschrift Condensed" pitchFamily="34" charset="0"/>
              </a:rPr>
              <a:t>детских садов</a:t>
            </a:r>
          </a:p>
          <a:p>
            <a:r>
              <a:rPr lang="ru-RU" sz="1600" dirty="0" smtClean="0">
                <a:solidFill>
                  <a:srgbClr val="0070C0"/>
                </a:solidFill>
                <a:latin typeface="Bahnschrift Condensed" pitchFamily="34" charset="0"/>
              </a:rPr>
              <a:t>         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1 </a:t>
            </a:r>
            <a:r>
              <a:rPr lang="ru-RU" sz="20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445 </a:t>
            </a:r>
            <a:r>
              <a:rPr lang="ru-RU" sz="1300" dirty="0" smtClean="0">
                <a:solidFill>
                  <a:schemeClr val="tx1"/>
                </a:solidFill>
                <a:latin typeface="Bahnschrift Condensed" pitchFamily="34" charset="0"/>
              </a:rPr>
              <a:t>воспитанников</a:t>
            </a:r>
            <a:endParaRPr lang="en-US" sz="13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r>
              <a:rPr lang="ru-RU" sz="1600" dirty="0" smtClean="0">
                <a:solidFill>
                  <a:srgbClr val="0070C0"/>
                </a:solidFill>
                <a:latin typeface="Bahnschrift Condensed" pitchFamily="34" charset="0"/>
              </a:rPr>
              <a:t>         </a:t>
            </a:r>
            <a:r>
              <a:rPr lang="ru-RU" sz="2000" b="1" dirty="0" smtClean="0">
                <a:solidFill>
                  <a:srgbClr val="0070C0"/>
                </a:solidFill>
                <a:latin typeface="Bahnschrift Condensed" pitchFamily="34" charset="0"/>
              </a:rPr>
              <a:t>9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 </a:t>
            </a:r>
            <a:r>
              <a:rPr lang="ru-RU" sz="1300" dirty="0" smtClean="0">
                <a:solidFill>
                  <a:schemeClr val="tx1"/>
                </a:solidFill>
                <a:latin typeface="Bahnschrift Condensed" pitchFamily="34" charset="0"/>
              </a:rPr>
              <a:t>общеобразовательных организаций</a:t>
            </a:r>
          </a:p>
          <a:p>
            <a:r>
              <a:rPr lang="ru-RU" sz="1600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        </a:t>
            </a:r>
            <a:r>
              <a:rPr lang="ru-RU" sz="20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3 844 </a:t>
            </a:r>
            <a:r>
              <a:rPr lang="ru-RU" sz="1300" dirty="0" smtClean="0">
                <a:solidFill>
                  <a:schemeClr val="tx1"/>
                </a:solidFill>
                <a:latin typeface="Bahnschrift Condensed" pitchFamily="34" charset="0"/>
              </a:rPr>
              <a:t>учащихся</a:t>
            </a:r>
            <a:endParaRPr lang="en-US" sz="13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r>
              <a:rPr lang="ru-RU" sz="1300" dirty="0" smtClean="0">
                <a:solidFill>
                  <a:schemeClr val="tx1"/>
                </a:solidFill>
                <a:latin typeface="Bahnschrift Condensed" pitchFamily="34" charset="0"/>
              </a:rPr>
              <a:t> </a:t>
            </a:r>
            <a:r>
              <a:rPr lang="ru-RU" sz="1600" dirty="0" smtClean="0">
                <a:solidFill>
                  <a:srgbClr val="0070C0"/>
                </a:solidFill>
                <a:latin typeface="Bahnschrift Condensed" pitchFamily="34" charset="0"/>
              </a:rPr>
              <a:t>        </a:t>
            </a:r>
            <a:r>
              <a:rPr lang="ru-RU" sz="2000" b="1" dirty="0" smtClean="0">
                <a:solidFill>
                  <a:srgbClr val="0070C0"/>
                </a:solidFill>
                <a:latin typeface="Bahnschrift Condensed" pitchFamily="34" charset="0"/>
              </a:rPr>
              <a:t>3</a:t>
            </a:r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 </a:t>
            </a:r>
            <a:r>
              <a:rPr lang="ru-RU" sz="1300" dirty="0" smtClean="0">
                <a:solidFill>
                  <a:schemeClr val="tx1"/>
                </a:solidFill>
                <a:latin typeface="Bahnschrift Condensed" pitchFamily="34" charset="0"/>
              </a:rPr>
              <a:t>учреждения дополнительного</a:t>
            </a:r>
          </a:p>
          <a:p>
            <a:r>
              <a:rPr lang="ru-RU" sz="1300" dirty="0">
                <a:solidFill>
                  <a:schemeClr val="tx1"/>
                </a:solidFill>
                <a:latin typeface="Bahnschrift Condensed" pitchFamily="34" charset="0"/>
              </a:rPr>
              <a:t> </a:t>
            </a:r>
            <a:r>
              <a:rPr lang="ru-RU" sz="1300" dirty="0" smtClean="0">
                <a:solidFill>
                  <a:schemeClr val="tx1"/>
                </a:solidFill>
                <a:latin typeface="Bahnschrift Condensed" pitchFamily="34" charset="0"/>
              </a:rPr>
              <a:t>          образования</a:t>
            </a:r>
          </a:p>
          <a:p>
            <a:r>
              <a:rPr lang="ru-RU" sz="1300" dirty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</a:t>
            </a:r>
            <a:r>
              <a:rPr lang="ru-RU" sz="1300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         </a:t>
            </a:r>
            <a:r>
              <a:rPr lang="ru-RU" sz="20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1 863 </a:t>
            </a:r>
            <a:r>
              <a:rPr lang="ru-RU" sz="1300" dirty="0">
                <a:solidFill>
                  <a:prstClr val="black"/>
                </a:solidFill>
                <a:latin typeface="Bahnschrift Condensed" pitchFamily="34" charset="0"/>
              </a:rPr>
              <a:t>учащихся</a:t>
            </a:r>
            <a:r>
              <a:rPr lang="ru-RU" sz="1600" u="sng" dirty="0" smtClean="0">
                <a:solidFill>
                  <a:schemeClr val="tx1"/>
                </a:solidFill>
                <a:latin typeface="Bahnschrift Condensed" pitchFamily="34" charset="0"/>
              </a:rPr>
              <a:t>   </a:t>
            </a:r>
          </a:p>
          <a:p>
            <a:endParaRPr lang="ru-RU" sz="200" u="sng" dirty="0">
              <a:solidFill>
                <a:schemeClr val="tx1"/>
              </a:solidFill>
              <a:latin typeface="Bahnschrift Condensed" pitchFamily="34" charset="0"/>
            </a:endParaRPr>
          </a:p>
          <a:p>
            <a:r>
              <a:rPr lang="ru-RU" sz="16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          </a:t>
            </a:r>
            <a:r>
              <a:rPr lang="ru-RU" sz="2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598</a:t>
            </a:r>
            <a:r>
              <a:rPr lang="ru-RU" sz="16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</a:t>
            </a:r>
            <a:r>
              <a:rPr lang="ru-RU" sz="1600" b="1" dirty="0" smtClean="0">
                <a:solidFill>
                  <a:schemeClr val="tx1"/>
                </a:solidFill>
                <a:latin typeface="Bahnschrift Condensed" pitchFamily="34" charset="0"/>
              </a:rPr>
              <a:t>педагогов, воспитателей</a:t>
            </a:r>
            <a:r>
              <a:rPr lang="ru-RU" sz="16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                    </a:t>
            </a: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039" y="1929684"/>
            <a:ext cx="447945" cy="463943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868" y="4333927"/>
            <a:ext cx="285565" cy="193447"/>
          </a:xfrm>
          <a:prstGeom prst="rect">
            <a:avLst/>
          </a:prstGeom>
        </p:spPr>
      </p:pic>
      <p:pic>
        <p:nvPicPr>
          <p:cNvPr id="38" name="Рисунок 3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868" y="4945147"/>
            <a:ext cx="285565" cy="193447"/>
          </a:xfrm>
          <a:prstGeom prst="rect">
            <a:avLst/>
          </a:prstGeom>
        </p:spPr>
      </p:pic>
      <p:pic>
        <p:nvPicPr>
          <p:cNvPr id="52" name="Рисунок 5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867" y="5533717"/>
            <a:ext cx="285565" cy="193447"/>
          </a:xfrm>
          <a:prstGeom prst="rect">
            <a:avLst/>
          </a:prstGeom>
        </p:spPr>
      </p:pic>
      <p:sp>
        <p:nvSpPr>
          <p:cNvPr id="54" name="Прямоугольник 53"/>
          <p:cNvSpPr/>
          <p:nvPr/>
        </p:nvSpPr>
        <p:spPr>
          <a:xfrm flipH="1">
            <a:off x="8073993" y="1178708"/>
            <a:ext cx="3808039" cy="3138158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809625"/>
            <a:r>
              <a:rPr lang="ru-RU" sz="2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Поддержка педагогов</a:t>
            </a:r>
            <a:endParaRPr lang="en-US" sz="15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809625"/>
            <a:r>
              <a:rPr lang="ru-RU" sz="1500" dirty="0" smtClean="0">
                <a:solidFill>
                  <a:prstClr val="black"/>
                </a:solidFill>
                <a:latin typeface="Bahnschrift Condensed" pitchFamily="34" charset="0"/>
              </a:rPr>
              <a:t>Выплата </a:t>
            </a:r>
            <a:r>
              <a:rPr lang="ru-RU" sz="1500" dirty="0">
                <a:solidFill>
                  <a:prstClr val="black"/>
                </a:solidFill>
                <a:latin typeface="Bahnschrift Condensed" pitchFamily="34" charset="0"/>
              </a:rPr>
              <a:t>вознаграждения за классное руководство (кураторство) педагогам муниципальных и областных учреждений</a:t>
            </a:r>
          </a:p>
          <a:p>
            <a:pPr marL="809625" lvl="0"/>
            <a:endParaRPr lang="ru-RU" sz="800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809625" lvl="0"/>
            <a:r>
              <a:rPr lang="ru-RU" sz="1500" dirty="0" smtClean="0">
                <a:solidFill>
                  <a:prstClr val="black"/>
                </a:solidFill>
                <a:latin typeface="Bahnschrift Condensed" pitchFamily="34" charset="0"/>
              </a:rPr>
              <a:t>Обеспечение деятельности советников директоров по воспитанию и взаимодействию с детскими общественными объединениями</a:t>
            </a:r>
          </a:p>
          <a:p>
            <a:pPr marL="809625" lvl="0"/>
            <a:endParaRPr lang="ru-RU" sz="8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809625" lvl="0"/>
            <a:r>
              <a:rPr lang="ru-RU" sz="1500" dirty="0" smtClean="0">
                <a:solidFill>
                  <a:prstClr val="black"/>
                </a:solidFill>
                <a:latin typeface="Bahnschrift Condensed" pitchFamily="34" charset="0"/>
              </a:rPr>
              <a:t>Выплаты </a:t>
            </a:r>
            <a:r>
              <a:rPr lang="ru-RU" sz="1500" dirty="0">
                <a:solidFill>
                  <a:prstClr val="black"/>
                </a:solidFill>
                <a:latin typeface="Bahnschrift Condensed" pitchFamily="34" charset="0"/>
              </a:rPr>
              <a:t>педагогическим работникам общеобразовательных учреждений за руководство школьными спортивными </a:t>
            </a:r>
            <a:r>
              <a:rPr lang="ru-RU" sz="1500" dirty="0" smtClean="0">
                <a:solidFill>
                  <a:prstClr val="black"/>
                </a:solidFill>
                <a:latin typeface="Bahnschrift Condensed" pitchFamily="34" charset="0"/>
              </a:rPr>
              <a:t>клубами</a:t>
            </a:r>
          </a:p>
          <a:p>
            <a:pPr marL="809625" lvl="0"/>
            <a:endParaRPr lang="ru-RU" sz="800" dirty="0">
              <a:solidFill>
                <a:prstClr val="black"/>
              </a:solidFill>
              <a:latin typeface="Bahnschrift Condensed" pitchFamily="34" charset="0"/>
            </a:endParaRPr>
          </a:p>
        </p:txBody>
      </p:sp>
      <p:pic>
        <p:nvPicPr>
          <p:cNvPr id="55" name="Рисунок 5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9610" y="1081664"/>
            <a:ext cx="504056" cy="530586"/>
          </a:xfrm>
          <a:prstGeom prst="rect">
            <a:avLst/>
          </a:prstGeom>
        </p:spPr>
      </p:pic>
      <p:sp>
        <p:nvSpPr>
          <p:cNvPr id="56" name="TextBox 55"/>
          <p:cNvSpPr txBox="1"/>
          <p:nvPr/>
        </p:nvSpPr>
        <p:spPr>
          <a:xfrm>
            <a:off x="8074001" y="1681554"/>
            <a:ext cx="92772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600" b="1" dirty="0" smtClean="0">
                <a:solidFill>
                  <a:srgbClr val="4482E6"/>
                </a:solidFill>
                <a:latin typeface="Bahnschrift Condensed" pitchFamily="34" charset="0"/>
              </a:rPr>
              <a:t>63,3</a:t>
            </a:r>
          </a:p>
          <a:p>
            <a:pPr algn="ctr"/>
            <a:r>
              <a:rPr lang="ru-RU" sz="1200" dirty="0">
                <a:latin typeface="Bahnschrift Condensed" pitchFamily="34" charset="0"/>
              </a:rPr>
              <a:t>м</a:t>
            </a:r>
            <a:r>
              <a:rPr lang="ru-RU" sz="1200" dirty="0" smtClean="0">
                <a:latin typeface="Bahnschrift Condensed" pitchFamily="34" charset="0"/>
              </a:rPr>
              <a:t>лн рублей</a:t>
            </a:r>
            <a:endParaRPr lang="ru-RU" sz="1200" dirty="0">
              <a:latin typeface="Bahnschrift Condensed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8141817" y="2376314"/>
            <a:ext cx="792087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600" b="1" dirty="0" smtClean="0">
                <a:solidFill>
                  <a:srgbClr val="4482E6"/>
                </a:solidFill>
                <a:latin typeface="Bahnschrift Condensed" pitchFamily="34" charset="0"/>
              </a:rPr>
              <a:t>6,5</a:t>
            </a:r>
          </a:p>
          <a:p>
            <a:pPr algn="ctr"/>
            <a:r>
              <a:rPr lang="ru-RU" sz="1200" dirty="0">
                <a:latin typeface="Bahnschrift Condensed" pitchFamily="34" charset="0"/>
              </a:rPr>
              <a:t>м</a:t>
            </a:r>
            <a:r>
              <a:rPr lang="ru-RU" sz="1200" dirty="0" smtClean="0">
                <a:latin typeface="Bahnschrift Condensed" pitchFamily="34" charset="0"/>
              </a:rPr>
              <a:t>лн рублей</a:t>
            </a:r>
            <a:endParaRPr lang="ru-RU" sz="1200" dirty="0">
              <a:latin typeface="Bahnschrift Condensed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8137625" y="3347370"/>
            <a:ext cx="79208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b="1" dirty="0" smtClean="0">
                <a:solidFill>
                  <a:srgbClr val="4482E6"/>
                </a:solidFill>
                <a:latin typeface="Bahnschrift Condensed" pitchFamily="34" charset="0"/>
              </a:rPr>
              <a:t>1,</a:t>
            </a:r>
            <a:r>
              <a:rPr lang="ru-RU" sz="2600" b="1" dirty="0" smtClean="0">
                <a:solidFill>
                  <a:srgbClr val="4482E6"/>
                </a:solidFill>
                <a:latin typeface="Bahnschrift Condensed" pitchFamily="34" charset="0"/>
              </a:rPr>
              <a:t>1</a:t>
            </a:r>
          </a:p>
          <a:p>
            <a:pPr algn="ctr"/>
            <a:r>
              <a:rPr lang="ru-RU" sz="1200" dirty="0">
                <a:latin typeface="Bahnschrift Condensed" pitchFamily="34" charset="0"/>
              </a:rPr>
              <a:t>м</a:t>
            </a:r>
            <a:r>
              <a:rPr lang="ru-RU" sz="1200" dirty="0" smtClean="0">
                <a:latin typeface="Bahnschrift Condensed" pitchFamily="34" charset="0"/>
              </a:rPr>
              <a:t>лн рублей</a:t>
            </a:r>
            <a:endParaRPr lang="ru-RU" sz="1200" dirty="0">
              <a:latin typeface="Bahnschrift Condensed" pitchFamily="34" charset="0"/>
            </a:endParaRPr>
          </a:p>
        </p:txBody>
      </p:sp>
      <p:pic>
        <p:nvPicPr>
          <p:cNvPr id="25" name="Рисунок 24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0676" y="6304523"/>
            <a:ext cx="253450" cy="253450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06961" y="4821742"/>
            <a:ext cx="253450" cy="253450"/>
          </a:xfrm>
          <a:prstGeom prst="rect">
            <a:avLst/>
          </a:prstGeom>
        </p:spPr>
      </p:pic>
      <p:sp>
        <p:nvSpPr>
          <p:cNvPr id="29" name="Прямоугольник 28"/>
          <p:cNvSpPr/>
          <p:nvPr/>
        </p:nvSpPr>
        <p:spPr>
          <a:xfrm>
            <a:off x="3762689" y="5451326"/>
            <a:ext cx="4158911" cy="1173460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24000" algn="ctr">
              <a:lnSpc>
                <a:spcPts val="2100"/>
              </a:lnSpc>
            </a:pPr>
            <a:r>
              <a:rPr lang="ru-RU" sz="2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Компенсация части родительской </a:t>
            </a:r>
            <a:r>
              <a:rPr lang="ru-RU" sz="2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платы за присмотр и уход за </a:t>
            </a:r>
            <a:r>
              <a:rPr lang="ru-RU" sz="2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детьми </a:t>
            </a:r>
          </a:p>
          <a:p>
            <a:pPr marL="447675" algn="ctr"/>
            <a:r>
              <a:rPr lang="ru-RU" sz="3500" b="1" u="sng" dirty="0" smtClean="0">
                <a:solidFill>
                  <a:srgbClr val="4482E6"/>
                </a:solidFill>
                <a:latin typeface="Bahnschrift Condensed" pitchFamily="34" charset="0"/>
              </a:rPr>
              <a:t>18,7</a:t>
            </a:r>
            <a:r>
              <a:rPr lang="ru-RU" sz="2200" u="sng" dirty="0" smtClean="0">
                <a:solidFill>
                  <a:srgbClr val="4482E6"/>
                </a:solidFill>
                <a:latin typeface="Bahnschrift Condensed" pitchFamily="34" charset="0"/>
              </a:rPr>
              <a:t> </a:t>
            </a:r>
            <a:r>
              <a:rPr lang="ru-RU" sz="1600" u="sng" dirty="0" smtClean="0">
                <a:solidFill>
                  <a:schemeClr val="tx1"/>
                </a:solidFill>
                <a:latin typeface="Bahnschrift Condensed" pitchFamily="34" charset="0"/>
              </a:rPr>
              <a:t>млн рублей </a:t>
            </a:r>
          </a:p>
        </p:txBody>
      </p:sp>
      <p:sp>
        <p:nvSpPr>
          <p:cNvPr id="31" name="Прямоугольник 30"/>
          <p:cNvSpPr/>
          <p:nvPr/>
        </p:nvSpPr>
        <p:spPr>
          <a:xfrm>
            <a:off x="8083890" y="4430650"/>
            <a:ext cx="3798146" cy="2194135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24000" algn="ctr">
              <a:lnSpc>
                <a:spcPts val="2100"/>
              </a:lnSpc>
            </a:pP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Организация</a:t>
            </a:r>
            <a:r>
              <a:rPr lang="en-US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оздоровительной кампании    детей, в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т.ч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. 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ВОПРы</a:t>
            </a:r>
            <a:endParaRPr lang="ru-RU" sz="20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hnschrift Condensed" pitchFamily="34" charset="0"/>
            </a:endParaRPr>
          </a:p>
          <a:p>
            <a:pPr marL="447675" algn="ctr"/>
            <a:endParaRPr lang="ru-RU" sz="12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marL="447675" algn="ctr"/>
            <a:endParaRPr lang="ru-RU" sz="12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marL="447675" algn="ctr"/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                 </a:t>
            </a:r>
          </a:p>
          <a:p>
            <a:pPr marL="447675" algn="ctr"/>
            <a:r>
              <a:rPr lang="ru-RU" sz="1600" dirty="0">
                <a:solidFill>
                  <a:schemeClr val="tx1"/>
                </a:solidFill>
                <a:latin typeface="Bahnschrift Condensed" pitchFamily="34" charset="0"/>
              </a:rPr>
              <a:t> </a:t>
            </a:r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                </a:t>
            </a:r>
            <a:endParaRPr lang="ru-RU" sz="1000" u="sng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447675" algn="ctr"/>
            <a:endParaRPr lang="ru-RU" sz="1600" dirty="0" smtClean="0">
              <a:solidFill>
                <a:schemeClr val="tx1"/>
              </a:solidFill>
              <a:latin typeface="Bahnschrift Condensed" pitchFamily="34" charset="0"/>
            </a:endParaRPr>
          </a:p>
        </p:txBody>
      </p:sp>
      <p:pic>
        <p:nvPicPr>
          <p:cNvPr id="32" name="Рисунок 31">
            <a:extLst>
              <a:ext uri="{FF2B5EF4-FFF2-40B4-BE49-F238E27FC236}">
                <a16:creationId xmlns="" xmlns:a16="http://schemas.microsoft.com/office/drawing/2014/main" id="{E2CC7CA0-0EB6-0142-B5AA-A7754910FB0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66501" y="5375708"/>
            <a:ext cx="508251" cy="43818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33" name="TextBox 32"/>
          <p:cNvSpPr txBox="1"/>
          <p:nvPr/>
        </p:nvSpPr>
        <p:spPr>
          <a:xfrm>
            <a:off x="8156866" y="5271632"/>
            <a:ext cx="844855" cy="815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500" b="1" dirty="0" smtClean="0">
                <a:solidFill>
                  <a:srgbClr val="4482E6"/>
                </a:solidFill>
                <a:latin typeface="Bahnschrift Condensed" pitchFamily="34" charset="0"/>
              </a:rPr>
              <a:t>1</a:t>
            </a:r>
            <a:r>
              <a:rPr lang="ru-RU" sz="3500" b="1" dirty="0" smtClean="0">
                <a:solidFill>
                  <a:srgbClr val="4482E6"/>
                </a:solidFill>
                <a:latin typeface="Bahnschrift Condensed" pitchFamily="34" charset="0"/>
              </a:rPr>
              <a:t>2,0</a:t>
            </a:r>
          </a:p>
          <a:p>
            <a:pPr algn="ctr"/>
            <a:r>
              <a:rPr lang="ru-RU" sz="1200" dirty="0">
                <a:latin typeface="Bahnschrift Condensed" pitchFamily="34" charset="0"/>
              </a:rPr>
              <a:t>м</a:t>
            </a:r>
            <a:r>
              <a:rPr lang="ru-RU" sz="1200" dirty="0" smtClean="0">
                <a:latin typeface="Bahnschrift Condensed" pitchFamily="34" charset="0"/>
              </a:rPr>
              <a:t>лн рублей</a:t>
            </a:r>
            <a:endParaRPr lang="ru-RU" sz="1200" dirty="0">
              <a:latin typeface="Bahnschrift Condensed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9610" y="4430650"/>
            <a:ext cx="449776" cy="4856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1722" y="5075192"/>
            <a:ext cx="2736302" cy="1482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3287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Прямоугольник 36"/>
          <p:cNvSpPr/>
          <p:nvPr/>
        </p:nvSpPr>
        <p:spPr>
          <a:xfrm>
            <a:off x="546379" y="1402856"/>
            <a:ext cx="3140819" cy="2784799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0000" algn="ctr">
              <a:lnSpc>
                <a:spcPts val="1900"/>
              </a:lnSpc>
            </a:pPr>
            <a:r>
              <a:rPr lang="ru-RU" b="1" dirty="0" smtClean="0">
                <a:solidFill>
                  <a:schemeClr val="tx1"/>
                </a:solidFill>
                <a:latin typeface="Bahnschrift Condensed" pitchFamily="34" charset="0"/>
              </a:rPr>
              <a:t>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Капитальный ремонт фасада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здания и входных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групп МБОУ СОШ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№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19, оснащение средствами обучения</a:t>
            </a:r>
          </a:p>
          <a:p>
            <a:pPr marL="361950" algn="ctr"/>
            <a:r>
              <a:rPr lang="ru-RU" sz="3500" b="1" u="sng" dirty="0" smtClean="0">
                <a:solidFill>
                  <a:srgbClr val="4482E6"/>
                </a:solidFill>
                <a:latin typeface="Bahnschrift Condensed" pitchFamily="34" charset="0"/>
              </a:rPr>
              <a:t>79,9</a:t>
            </a:r>
            <a:r>
              <a:rPr lang="ru-RU" sz="3200" u="sng" dirty="0" smtClean="0">
                <a:solidFill>
                  <a:schemeClr val="tx1"/>
                </a:solidFill>
                <a:latin typeface="Bahnschrift Condensed" pitchFamily="34" charset="0"/>
              </a:rPr>
              <a:t> </a:t>
            </a:r>
            <a:r>
              <a:rPr lang="ru-RU" u="sng" dirty="0" smtClean="0">
                <a:solidFill>
                  <a:schemeClr val="tx1"/>
                </a:solidFill>
                <a:latin typeface="Bahnschrift Condensed" pitchFamily="34" charset="0"/>
              </a:rPr>
              <a:t>млн рублей</a:t>
            </a:r>
          </a:p>
          <a:p>
            <a:pPr marL="361950" algn="ctr"/>
            <a:endParaRPr lang="ru-RU" sz="500" u="sng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marL="361950" algn="ctr"/>
            <a:endParaRPr lang="ru-RU" sz="500" u="sng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marL="361950"/>
            <a:endParaRPr lang="ru-RU" sz="1600" dirty="0">
              <a:solidFill>
                <a:schemeClr val="tx1"/>
              </a:solidFill>
              <a:latin typeface="Bahnschrift Condensed" pitchFamily="34" charset="0"/>
            </a:endParaRPr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12140" y="288370"/>
            <a:ext cx="11018520" cy="647784"/>
          </a:xfrm>
        </p:spPr>
        <p:txBody>
          <a:bodyPr>
            <a:normAutofit/>
          </a:bodyPr>
          <a:lstStyle/>
          <a:p>
            <a:pPr lvl="0" defTabSz="914400">
              <a:spcBef>
                <a:spcPts val="0"/>
              </a:spcBef>
            </a:pP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ИСПОЛНЕНИЕ БЮДЖЕТА </a:t>
            </a:r>
            <a:r>
              <a:rPr lang="ru-RU" sz="2500" dirty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ОКРУГА </a:t>
            </a: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ЗА 2025 ГОД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2547059" y="792138"/>
            <a:ext cx="68867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0070C0"/>
                </a:solidFill>
                <a:latin typeface="Bahnschrift Condensed" pitchFamily="34" charset="0"/>
              </a:rPr>
              <a:t>-</a:t>
            </a:r>
            <a:r>
              <a:rPr lang="ru-RU" sz="2800" dirty="0" smtClean="0">
                <a:latin typeface="Bahnschrift Condensed" pitchFamily="34" charset="0"/>
              </a:rPr>
              <a:t> </a:t>
            </a:r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ОБРАЗОВАНИЕ</a:t>
            </a:r>
            <a:r>
              <a:rPr lang="ru-RU" sz="2800" dirty="0" smtClean="0">
                <a:solidFill>
                  <a:srgbClr val="0070C0"/>
                </a:solidFill>
                <a:latin typeface="Bahnschrift Condensed" pitchFamily="34" charset="0"/>
              </a:rPr>
              <a:t> -</a:t>
            </a:r>
            <a:endParaRPr lang="ru-RU" sz="2800" dirty="0">
              <a:solidFill>
                <a:srgbClr val="0070C0"/>
              </a:solidFill>
              <a:latin typeface="Bahnschrift Condensed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06899" y="5328642"/>
            <a:ext cx="28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FFFFFF"/>
                </a:solidFill>
                <a:latin typeface="Arial Narrow" pitchFamily="34" charset="0"/>
              </a:rPr>
              <a:t>Налог на доходы физических лиц</a:t>
            </a:r>
          </a:p>
          <a:p>
            <a:pPr algn="ctr"/>
            <a:r>
              <a:rPr lang="ru-RU" sz="1400" b="1" dirty="0" smtClean="0">
                <a:solidFill>
                  <a:srgbClr val="FFFFFF"/>
                </a:solidFill>
                <a:latin typeface="Arial Narrow" pitchFamily="34" charset="0"/>
              </a:rPr>
              <a:t>68,6%</a:t>
            </a:r>
            <a:endParaRPr lang="ru-RU" sz="1400" b="1" dirty="0">
              <a:solidFill>
                <a:srgbClr val="FFFFFF"/>
              </a:solidFill>
              <a:latin typeface="Arial Narrow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6848432" y="1363834"/>
            <a:ext cx="4968552" cy="5548984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24000" algn="ctr">
              <a:lnSpc>
                <a:spcPts val="2000"/>
              </a:lnSpc>
            </a:pPr>
            <a:r>
              <a:rPr lang="ru-RU" sz="2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     Гранты на реализацию проекта Арктическая школа (софинансирование)</a:t>
            </a:r>
          </a:p>
          <a:p>
            <a:pPr algn="ctr"/>
            <a:r>
              <a:rPr lang="ru-RU" sz="3600" b="1" dirty="0" smtClean="0">
                <a:solidFill>
                  <a:srgbClr val="4482E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       </a:t>
            </a:r>
            <a:r>
              <a:rPr lang="ru-RU" sz="3600" b="1" u="sng" dirty="0" smtClean="0">
                <a:solidFill>
                  <a:srgbClr val="4482E6"/>
                </a:solidFill>
                <a:latin typeface="Bahnschrift Condensed" pitchFamily="34" charset="0"/>
              </a:rPr>
              <a:t>1</a:t>
            </a:r>
            <a:r>
              <a:rPr lang="en-US" sz="3600" b="1" u="sng" dirty="0" smtClean="0">
                <a:solidFill>
                  <a:srgbClr val="4482E6"/>
                </a:solidFill>
                <a:latin typeface="Bahnschrift Condensed" pitchFamily="34" charset="0"/>
              </a:rPr>
              <a:t>,</a:t>
            </a:r>
            <a:r>
              <a:rPr lang="ru-RU" sz="3600" b="1" u="sng" dirty="0" smtClean="0">
                <a:solidFill>
                  <a:srgbClr val="4482E6"/>
                </a:solidFill>
                <a:latin typeface="Bahnschrift Condensed" pitchFamily="34" charset="0"/>
              </a:rPr>
              <a:t>4</a:t>
            </a:r>
            <a:r>
              <a:rPr lang="ru-RU" sz="3200" b="1" u="sng" dirty="0" smtClean="0">
                <a:solidFill>
                  <a:srgbClr val="4482E6"/>
                </a:solidFill>
                <a:latin typeface="Bahnschrift Condensed" pitchFamily="34" charset="0"/>
              </a:rPr>
              <a:t> </a:t>
            </a:r>
            <a:r>
              <a:rPr lang="ru-RU" u="sng" dirty="0" smtClean="0">
                <a:solidFill>
                  <a:schemeClr val="tx1"/>
                </a:solidFill>
                <a:latin typeface="Bahnschrift Condensed" pitchFamily="34" charset="0"/>
              </a:rPr>
              <a:t>млн рублей </a:t>
            </a:r>
            <a:endParaRPr lang="en-US" u="sng" dirty="0">
              <a:solidFill>
                <a:schemeClr val="tx1"/>
              </a:solidFill>
              <a:latin typeface="Bahnschrift Condensed" pitchFamily="34" charset="0"/>
            </a:endParaRPr>
          </a:p>
          <a:p>
            <a:pPr algn="just"/>
            <a:r>
              <a:rPr lang="ru-RU" sz="15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          </a:t>
            </a:r>
            <a:r>
              <a:rPr lang="ru-RU" sz="1500" b="1" dirty="0" smtClean="0">
                <a:solidFill>
                  <a:schemeClr val="tx1"/>
                </a:solidFill>
                <a:latin typeface="Bahnschrift Condensed" pitchFamily="34" charset="0"/>
              </a:rPr>
              <a:t>Ремонт </a:t>
            </a:r>
            <a:r>
              <a:rPr lang="ru-RU" sz="1500" b="1" dirty="0">
                <a:solidFill>
                  <a:schemeClr val="tx1"/>
                </a:solidFill>
                <a:latin typeface="Bahnschrift Condensed" pitchFamily="34" charset="0"/>
              </a:rPr>
              <a:t>спортивного зала в МБДОУ № </a:t>
            </a:r>
            <a:r>
              <a:rPr lang="ru-RU" sz="1500" b="1" dirty="0" smtClean="0">
                <a:solidFill>
                  <a:schemeClr val="tx1"/>
                </a:solidFill>
                <a:latin typeface="Bahnschrift Condensed" pitchFamily="34" charset="0"/>
              </a:rPr>
              <a:t>1 в МБДОУ №2</a:t>
            </a:r>
            <a:endParaRPr lang="ru-RU" sz="15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algn="just"/>
            <a:r>
              <a:rPr lang="ru-RU" sz="1500" b="1" dirty="0" smtClean="0">
                <a:solidFill>
                  <a:schemeClr val="tx1"/>
                </a:solidFill>
                <a:latin typeface="Bahnschrift Condensed" pitchFamily="34" charset="0"/>
              </a:rPr>
              <a:t>           Создание </a:t>
            </a:r>
            <a:r>
              <a:rPr lang="ru-RU" sz="1500" b="1" dirty="0">
                <a:solidFill>
                  <a:schemeClr val="tx1"/>
                </a:solidFill>
                <a:latin typeface="Bahnschrift Condensed" pitchFamily="34" charset="0"/>
              </a:rPr>
              <a:t>профильных инженерных классов в МБУ СОШ № </a:t>
            </a:r>
            <a:r>
              <a:rPr lang="ru-RU" sz="1500" b="1" dirty="0" smtClean="0">
                <a:solidFill>
                  <a:schemeClr val="tx1"/>
                </a:solidFill>
                <a:latin typeface="Bahnschrift Condensed" pitchFamily="34" charset="0"/>
              </a:rPr>
              <a:t>19</a:t>
            </a:r>
          </a:p>
          <a:p>
            <a:pPr algn="just"/>
            <a:r>
              <a:rPr lang="ru-RU" sz="1500" b="1" dirty="0">
                <a:solidFill>
                  <a:schemeClr val="tx1"/>
                </a:solidFill>
                <a:latin typeface="Bahnschrift Condensed" pitchFamily="34" charset="0"/>
              </a:rPr>
              <a:t> </a:t>
            </a:r>
            <a:r>
              <a:rPr lang="ru-RU" sz="1500" b="1" dirty="0" smtClean="0">
                <a:solidFill>
                  <a:schemeClr val="tx1"/>
                </a:solidFill>
                <a:latin typeface="Bahnschrift Condensed" pitchFamily="34" charset="0"/>
              </a:rPr>
              <a:t>          Ремонт </a:t>
            </a:r>
            <a:r>
              <a:rPr lang="ru-RU" sz="1500" b="1" dirty="0">
                <a:solidFill>
                  <a:schemeClr val="tx1"/>
                </a:solidFill>
                <a:latin typeface="Bahnschrift Condensed" pitchFamily="34" charset="0"/>
              </a:rPr>
              <a:t>и оснащение кабинета </a:t>
            </a:r>
            <a:r>
              <a:rPr lang="ru-RU" sz="1500" b="1" dirty="0" smtClean="0">
                <a:solidFill>
                  <a:schemeClr val="tx1"/>
                </a:solidFill>
                <a:latin typeface="Bahnschrift Condensed" pitchFamily="34" charset="0"/>
              </a:rPr>
              <a:t>робототехники в  </a:t>
            </a:r>
            <a:r>
              <a:rPr lang="ru-RU" sz="1500" b="1" dirty="0">
                <a:solidFill>
                  <a:schemeClr val="tx1"/>
                </a:solidFill>
                <a:latin typeface="Bahnschrift Condensed" pitchFamily="34" charset="0"/>
              </a:rPr>
              <a:t>МБУ ДО ДДТ № </a:t>
            </a:r>
            <a:r>
              <a:rPr lang="ru-RU" sz="1500" b="1" dirty="0" smtClean="0">
                <a:solidFill>
                  <a:schemeClr val="tx1"/>
                </a:solidFill>
                <a:latin typeface="Bahnschrift Condensed" pitchFamily="34" charset="0"/>
              </a:rPr>
              <a:t>2</a:t>
            </a:r>
          </a:p>
          <a:p>
            <a:pPr algn="just"/>
            <a:endParaRPr lang="ru-RU" sz="1500" b="1" dirty="0">
              <a:solidFill>
                <a:schemeClr val="tx1"/>
              </a:solidFill>
              <a:latin typeface="Bahnschrift Condensed" pitchFamily="34" charset="0"/>
            </a:endParaRPr>
          </a:p>
          <a:p>
            <a:pPr algn="just"/>
            <a:endParaRPr lang="ru-RU" sz="15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algn="just"/>
            <a:endParaRPr lang="ru-RU" sz="1500" b="1" dirty="0">
              <a:solidFill>
                <a:schemeClr val="accent6">
                  <a:lumMod val="75000"/>
                </a:schemeClr>
              </a:solidFill>
              <a:latin typeface="Bahnschrift Condensed" pitchFamily="34" charset="0"/>
            </a:endParaRPr>
          </a:p>
          <a:p>
            <a:pPr algn="just"/>
            <a:endParaRPr lang="ru-RU" sz="1500" b="1" dirty="0" smtClean="0">
              <a:solidFill>
                <a:schemeClr val="accent6">
                  <a:lumMod val="75000"/>
                </a:schemeClr>
              </a:solidFill>
              <a:latin typeface="Bahnschrift Condensed" pitchFamily="34" charset="0"/>
            </a:endParaRPr>
          </a:p>
          <a:p>
            <a:pPr marL="285750" indent="-285750" algn="just">
              <a:buFont typeface="Wingdings" panose="05000000000000000000" pitchFamily="2" charset="2"/>
              <a:buChar char="ü"/>
            </a:pPr>
            <a:endParaRPr lang="en-US" sz="1500" b="1" dirty="0" smtClean="0">
              <a:solidFill>
                <a:schemeClr val="accent6">
                  <a:lumMod val="75000"/>
                </a:schemeClr>
              </a:solidFill>
              <a:latin typeface="Bahnschrift Condensed" pitchFamily="34" charset="0"/>
            </a:endParaRPr>
          </a:p>
          <a:p>
            <a:pPr algn="just"/>
            <a:endParaRPr lang="ru-RU" sz="1600" dirty="0" smtClean="0">
              <a:solidFill>
                <a:schemeClr val="tx1"/>
              </a:solidFill>
              <a:latin typeface="Bahnschrift Condensed" pitchFamily="34" charset="0"/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546379" y="4248522"/>
            <a:ext cx="6281639" cy="2664295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266700" lvl="0" algn="ctr">
              <a:lnSpc>
                <a:spcPts val="2200"/>
              </a:lnSpc>
            </a:pPr>
            <a:r>
              <a:rPr lang="ru-RU" sz="2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      Обновление МТБ, ремонты </a:t>
            </a:r>
            <a:r>
              <a:rPr lang="ru-RU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образовательных </a:t>
            </a:r>
            <a:r>
              <a:rPr lang="ru-RU" sz="2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учреждений </a:t>
            </a:r>
          </a:p>
          <a:p>
            <a:pPr marL="266700" lvl="0" algn="ctr"/>
            <a:r>
              <a:rPr lang="ru-RU" sz="3200" b="1" dirty="0" smtClean="0">
                <a:solidFill>
                  <a:srgbClr val="4482E6"/>
                </a:solidFill>
                <a:latin typeface="Bahnschrift Condensed" pitchFamily="34" charset="0"/>
              </a:rPr>
              <a:t>  </a:t>
            </a:r>
            <a:r>
              <a:rPr lang="ru-RU" sz="3500" b="1" u="sng" dirty="0" smtClean="0">
                <a:solidFill>
                  <a:srgbClr val="4482E6"/>
                </a:solidFill>
                <a:latin typeface="Bahnschrift Condensed" pitchFamily="34" charset="0"/>
              </a:rPr>
              <a:t>35,0</a:t>
            </a:r>
            <a:r>
              <a:rPr lang="ru-RU" sz="3200" b="1" u="sng" dirty="0" smtClean="0">
                <a:solidFill>
                  <a:srgbClr val="4482E6"/>
                </a:solidFill>
                <a:latin typeface="Bahnschrift Condensed" pitchFamily="34" charset="0"/>
              </a:rPr>
              <a:t> </a:t>
            </a:r>
            <a:r>
              <a:rPr lang="ru-RU" u="sng" dirty="0" smtClean="0">
                <a:solidFill>
                  <a:prstClr val="black"/>
                </a:solidFill>
                <a:latin typeface="Bahnschrift Condensed" pitchFamily="34" charset="0"/>
              </a:rPr>
              <a:t>млн рублей </a:t>
            </a:r>
            <a:endParaRPr lang="ru-RU" sz="1400" b="1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266700" lvl="0"/>
            <a:endParaRPr lang="ru-RU" u="sng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lvl="0" algn="ctr"/>
            <a:endParaRPr lang="ru-RU" sz="1600" dirty="0" smtClean="0">
              <a:solidFill>
                <a:prstClr val="black"/>
              </a:solidFill>
              <a:latin typeface="Bahnschrift Condensed" pitchFamily="34" charset="0"/>
            </a:endParaRPr>
          </a:p>
        </p:txBody>
      </p:sp>
      <p:sp>
        <p:nvSpPr>
          <p:cNvPr id="42" name="Прямоугольник 41"/>
          <p:cNvSpPr/>
          <p:nvPr/>
        </p:nvSpPr>
        <p:spPr>
          <a:xfrm>
            <a:off x="3738157" y="1402858"/>
            <a:ext cx="3031315" cy="2784798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504000" lvl="0" algn="ctr">
              <a:lnSpc>
                <a:spcPts val="2000"/>
              </a:lnSpc>
            </a:pPr>
            <a:r>
              <a:rPr lang="ru-RU" sz="21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Награждение выпускников медалистов</a:t>
            </a:r>
          </a:p>
          <a:p>
            <a:pPr marL="809625" lvl="0" algn="ctr"/>
            <a:r>
              <a:rPr lang="ru-RU" sz="3500" b="1" u="sng" dirty="0" smtClean="0">
                <a:solidFill>
                  <a:srgbClr val="4482E6"/>
                </a:solidFill>
                <a:latin typeface="Bahnschrift Condensed" pitchFamily="34" charset="0"/>
              </a:rPr>
              <a:t>0,5</a:t>
            </a:r>
            <a:r>
              <a:rPr lang="ru-RU" sz="2200" u="sng" dirty="0" smtClean="0">
                <a:solidFill>
                  <a:prstClr val="black"/>
                </a:solidFill>
                <a:latin typeface="Bahnschrift Condensed" pitchFamily="34" charset="0"/>
              </a:rPr>
              <a:t> </a:t>
            </a:r>
            <a:r>
              <a:rPr lang="ru-RU" u="sng" dirty="0">
                <a:solidFill>
                  <a:prstClr val="black"/>
                </a:solidFill>
                <a:latin typeface="Bahnschrift Condensed" pitchFamily="34" charset="0"/>
              </a:rPr>
              <a:t>млн рублей </a:t>
            </a:r>
            <a:endParaRPr lang="ru-RU" u="sng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lvl="0"/>
            <a:r>
              <a:rPr lang="ru-RU" sz="1500" dirty="0" smtClean="0">
                <a:solidFill>
                  <a:schemeClr val="tx1"/>
                </a:solidFill>
                <a:latin typeface="Bahnschrift Condensed" pitchFamily="34" charset="0"/>
              </a:rPr>
              <a:t>         </a:t>
            </a:r>
          </a:p>
          <a:p>
            <a:pPr lvl="0"/>
            <a:r>
              <a:rPr lang="ru-RU" sz="1500" dirty="0">
                <a:solidFill>
                  <a:schemeClr val="tx1"/>
                </a:solidFill>
                <a:latin typeface="Bahnschrift Condensed" pitchFamily="34" charset="0"/>
              </a:rPr>
              <a:t> </a:t>
            </a:r>
            <a:r>
              <a:rPr lang="ru-RU" sz="1500" dirty="0" smtClean="0">
                <a:solidFill>
                  <a:schemeClr val="tx1"/>
                </a:solidFill>
                <a:latin typeface="Bahnschrift Condensed" pitchFamily="34" charset="0"/>
              </a:rPr>
              <a:t>        </a:t>
            </a:r>
            <a:endParaRPr lang="ru-RU" sz="1500" dirty="0">
              <a:solidFill>
                <a:schemeClr val="tx1"/>
              </a:solidFill>
              <a:latin typeface="Bahnschrift Condensed" pitchFamily="34" charset="0"/>
            </a:endParaRPr>
          </a:p>
        </p:txBody>
      </p:sp>
      <p:pic>
        <p:nvPicPr>
          <p:cNvPr id="53" name="Рисунок 5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526" y="4235325"/>
            <a:ext cx="596438" cy="492914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="" xmlns:a16="http://schemas.microsoft.com/office/drawing/2014/main" id="{CF49562D-46F6-CB4F-8498-D6D625EAD3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28018" y="1344880"/>
            <a:ext cx="602988" cy="610319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31" name="Рисунок 30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76062" y="2413202"/>
            <a:ext cx="253450" cy="253450"/>
          </a:xfrm>
          <a:prstGeom prst="rect">
            <a:avLst/>
          </a:prstGeom>
        </p:spPr>
      </p:pic>
      <p:pic>
        <p:nvPicPr>
          <p:cNvPr id="34" name="Рисунок 33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78630" y="2666652"/>
            <a:ext cx="253450" cy="25345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2842" y="2907494"/>
            <a:ext cx="249238" cy="255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5536" y="3358694"/>
            <a:ext cx="4129434" cy="1779655"/>
          </a:xfrm>
          <a:prstGeom prst="rect">
            <a:avLst/>
          </a:prstGeom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526" y="1377800"/>
            <a:ext cx="480737" cy="5773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4915" y="2539926"/>
            <a:ext cx="2937798" cy="159839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964" y="5396040"/>
            <a:ext cx="3111647" cy="151119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8437" y="5184626"/>
            <a:ext cx="2378547" cy="172721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2842" y="5184626"/>
            <a:ext cx="2540638" cy="1727218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959" y="2920102"/>
            <a:ext cx="2866163" cy="1227073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="" xmlns:a16="http://schemas.microsoft.com/office/drawing/2014/main" id="{450F1599-F5F6-5347-BFBD-CD96E435F452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767332" y="1426333"/>
            <a:ext cx="439773" cy="52886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6400" y="5387975"/>
            <a:ext cx="3063517" cy="1506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5340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12140" y="288370"/>
            <a:ext cx="11018520" cy="647784"/>
          </a:xfrm>
        </p:spPr>
        <p:txBody>
          <a:bodyPr>
            <a:normAutofit/>
          </a:bodyPr>
          <a:lstStyle/>
          <a:p>
            <a:pPr lvl="0" defTabSz="914400">
              <a:spcBef>
                <a:spcPts val="0"/>
              </a:spcBef>
            </a:pP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ИСПОЛНЕНИЕ БЮДЖЕТА </a:t>
            </a:r>
            <a:r>
              <a:rPr lang="ru-RU" sz="2500" dirty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ОКРУГА </a:t>
            </a: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ЗА 2025 ГОД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2665016" y="792138"/>
            <a:ext cx="67687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0070C0"/>
                </a:solidFill>
                <a:latin typeface="Bahnschrift Condensed" pitchFamily="34" charset="0"/>
              </a:rPr>
              <a:t>-</a:t>
            </a:r>
            <a:r>
              <a:rPr lang="ru-RU" sz="2800" dirty="0" smtClean="0">
                <a:latin typeface="Bahnschrift Condensed" pitchFamily="34" charset="0"/>
              </a:rPr>
              <a:t> </a:t>
            </a:r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КУЛЬТУРА</a:t>
            </a:r>
            <a:r>
              <a:rPr lang="ru-RU" sz="2800" dirty="0" smtClean="0">
                <a:solidFill>
                  <a:srgbClr val="0070C0"/>
                </a:solidFill>
                <a:latin typeface="Bahnschrift Condensed" pitchFamily="34" charset="0"/>
              </a:rPr>
              <a:t> -</a:t>
            </a:r>
            <a:endParaRPr lang="ru-RU" sz="2800" dirty="0">
              <a:solidFill>
                <a:srgbClr val="0070C0"/>
              </a:solidFill>
              <a:latin typeface="Bahnschrift Condensed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936823" y="1368202"/>
            <a:ext cx="3239101" cy="532013"/>
          </a:xfrm>
          <a:prstGeom prst="rect">
            <a:avLst/>
          </a:prstGeom>
          <a:solidFill>
            <a:srgbClr val="007AD6"/>
          </a:solidFill>
          <a:ln w="158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600" dirty="0" smtClean="0">
                <a:solidFill>
                  <a:schemeClr val="bg1"/>
                </a:solidFill>
                <a:latin typeface="Bahnschrift Condensed" pitchFamily="34" charset="0"/>
              </a:rPr>
              <a:t>        </a:t>
            </a:r>
            <a:r>
              <a:rPr lang="en-US" sz="3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284,4</a:t>
            </a:r>
            <a:r>
              <a:rPr lang="ru-RU" sz="3500" dirty="0" smtClean="0">
                <a:solidFill>
                  <a:schemeClr val="bg1"/>
                </a:solidFill>
                <a:latin typeface="Bahnschrift Condensed" pitchFamily="34" charset="0"/>
              </a:rPr>
              <a:t> </a:t>
            </a:r>
            <a:r>
              <a:rPr lang="ru-RU" sz="1600" dirty="0" smtClean="0">
                <a:solidFill>
                  <a:schemeClr val="bg1"/>
                </a:solidFill>
                <a:latin typeface="Bahnschrift Condensed" pitchFamily="34" charset="0"/>
              </a:rPr>
              <a:t>млн рублей</a:t>
            </a:r>
          </a:p>
        </p:txBody>
      </p:sp>
      <p:sp>
        <p:nvSpPr>
          <p:cNvPr id="39" name="Прямоугольник 38"/>
          <p:cNvSpPr/>
          <p:nvPr/>
        </p:nvSpPr>
        <p:spPr>
          <a:xfrm>
            <a:off x="913848" y="2016273"/>
            <a:ext cx="3263335" cy="2664298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252000" algn="ctr">
              <a:lnSpc>
                <a:spcPts val="2100"/>
              </a:lnSpc>
            </a:pPr>
            <a:r>
              <a:rPr lang="ru-RU" sz="22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Финансовое обеспечение деятельности муниципальных учреждений</a:t>
            </a:r>
          </a:p>
          <a:p>
            <a:pPr marL="361950" algn="just"/>
            <a:endParaRPr lang="ru-RU" sz="14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marL="361950" algn="just"/>
            <a:endParaRPr lang="ru-RU" sz="14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marL="361950" algn="just"/>
            <a:endParaRPr lang="ru-RU" sz="14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marL="361950" algn="just"/>
            <a:endParaRPr lang="ru-RU" sz="800" dirty="0">
              <a:solidFill>
                <a:schemeClr val="tx1"/>
              </a:solidFill>
              <a:latin typeface="Bahnschrift Condensed" pitchFamily="34" charset="0"/>
            </a:endParaRPr>
          </a:p>
          <a:p>
            <a:pPr marL="361950" algn="just"/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  </a:t>
            </a:r>
            <a:r>
              <a:rPr lang="ru-RU" sz="20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3</a:t>
            </a:r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  </a:t>
            </a:r>
            <a:r>
              <a:rPr lang="ru-RU" dirty="0" smtClean="0">
                <a:solidFill>
                  <a:schemeClr val="tx1"/>
                </a:solidFill>
                <a:latin typeface="Bahnschrift Condensed" pitchFamily="34" charset="0"/>
              </a:rPr>
              <a:t>учреждения культуры</a:t>
            </a:r>
          </a:p>
          <a:p>
            <a:pPr marL="361950" algn="just"/>
            <a:r>
              <a:rPr lang="ru-RU" sz="1400" dirty="0">
                <a:solidFill>
                  <a:schemeClr val="tx1"/>
                </a:solidFill>
                <a:latin typeface="Bahnschrift Condensed" pitchFamily="34" charset="0"/>
              </a:rPr>
              <a:t> </a:t>
            </a:r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 </a:t>
            </a:r>
            <a:r>
              <a:rPr lang="ru-RU" sz="20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2</a:t>
            </a:r>
            <a:r>
              <a:rPr lang="ru-RU" sz="1400" dirty="0">
                <a:solidFill>
                  <a:schemeClr val="tx1"/>
                </a:solidFill>
                <a:latin typeface="Bahnschrift Condensed" pitchFamily="34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Bahnschrift Condensed" pitchFamily="34" charset="0"/>
              </a:rPr>
              <a:t>учреждения дополнительного  образования</a:t>
            </a:r>
          </a:p>
        </p:txBody>
      </p:sp>
      <p:sp>
        <p:nvSpPr>
          <p:cNvPr id="42" name="Прямоугольник 41"/>
          <p:cNvSpPr/>
          <p:nvPr/>
        </p:nvSpPr>
        <p:spPr>
          <a:xfrm>
            <a:off x="913848" y="4824586"/>
            <a:ext cx="3262076" cy="1653209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252000" algn="ctr">
              <a:lnSpc>
                <a:spcPts val="1900"/>
              </a:lnSpc>
            </a:pPr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 Организация и проведение значимых культурно-массовых мероприятий</a:t>
            </a:r>
          </a:p>
          <a:p>
            <a:pPr marL="361950" algn="ctr"/>
            <a:endParaRPr lang="ru-RU" sz="500" dirty="0">
              <a:solidFill>
                <a:schemeClr val="tx1"/>
              </a:solidFill>
              <a:latin typeface="Bahnschrift Condensed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944936" y="5769905"/>
            <a:ext cx="1872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u="sng" dirty="0" smtClean="0">
                <a:solidFill>
                  <a:srgbClr val="4482E6"/>
                </a:solidFill>
                <a:latin typeface="Bahnschrift Condensed" pitchFamily="34" charset="0"/>
              </a:rPr>
              <a:t>9,2</a:t>
            </a:r>
            <a:r>
              <a:rPr lang="ru-RU" sz="3200" u="sng" dirty="0" smtClean="0">
                <a:solidFill>
                  <a:srgbClr val="4482E6"/>
                </a:solidFill>
                <a:latin typeface="Bahnschrift Condensed" pitchFamily="34" charset="0"/>
              </a:rPr>
              <a:t> </a:t>
            </a:r>
            <a:r>
              <a:rPr lang="ru-RU" sz="1600" dirty="0" smtClean="0">
                <a:latin typeface="Bahnschrift Condensed" pitchFamily="34" charset="0"/>
              </a:rPr>
              <a:t>млн рублей</a:t>
            </a:r>
            <a:endParaRPr lang="ru-RU" sz="1600" dirty="0">
              <a:latin typeface="Bahnschrift Condensed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253" y="1366243"/>
            <a:ext cx="515010" cy="508491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1656904" y="2940719"/>
            <a:ext cx="1872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u="sng" dirty="0" smtClean="0">
                <a:solidFill>
                  <a:srgbClr val="4482E6"/>
                </a:solidFill>
                <a:latin typeface="Bahnschrift Condensed" pitchFamily="34" charset="0"/>
              </a:rPr>
              <a:t>247,7</a:t>
            </a:r>
            <a:r>
              <a:rPr lang="ru-RU" sz="3200" u="sng" dirty="0" smtClean="0">
                <a:solidFill>
                  <a:srgbClr val="0070C0"/>
                </a:solidFill>
                <a:latin typeface="Bahnschrift Condensed" pitchFamily="34" charset="0"/>
              </a:rPr>
              <a:t> </a:t>
            </a:r>
            <a:r>
              <a:rPr lang="ru-RU" sz="1600" u="sng" dirty="0" smtClean="0">
                <a:latin typeface="Bahnschrift Condensed" pitchFamily="34" charset="0"/>
              </a:rPr>
              <a:t>млн рублей</a:t>
            </a:r>
            <a:endParaRPr lang="ru-RU" sz="1600" u="sng" dirty="0">
              <a:latin typeface="Bahnschrift Condensed" pitchFamily="34" charset="0"/>
            </a:endParaRPr>
          </a:p>
        </p:txBody>
      </p:sp>
      <p:sp>
        <p:nvSpPr>
          <p:cNvPr id="56" name="Прямоугольник 55"/>
          <p:cNvSpPr/>
          <p:nvPr/>
        </p:nvSpPr>
        <p:spPr>
          <a:xfrm>
            <a:off x="4215821" y="1440211"/>
            <a:ext cx="7666219" cy="5037584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288000" algn="ctr">
              <a:lnSpc>
                <a:spcPts val="2100"/>
              </a:lnSpc>
            </a:pPr>
            <a:r>
              <a:rPr lang="ru-RU" sz="2400" b="1" dirty="0">
                <a:solidFill>
                  <a:prstClr val="black"/>
                </a:solidFill>
                <a:latin typeface="Bahnschrift Condensed" pitchFamily="34" charset="0"/>
              </a:rPr>
              <a:t>У</a:t>
            </a:r>
            <a:r>
              <a:rPr lang="ru-RU" sz="2400" b="1" dirty="0" smtClean="0">
                <a:solidFill>
                  <a:prstClr val="black"/>
                </a:solidFill>
                <a:latin typeface="Bahnschrift Condensed" pitchFamily="34" charset="0"/>
              </a:rPr>
              <a:t>крепление </a:t>
            </a:r>
            <a:r>
              <a:rPr lang="ru-RU" sz="2400" b="1" dirty="0">
                <a:solidFill>
                  <a:prstClr val="black"/>
                </a:solidFill>
                <a:latin typeface="Bahnschrift Condensed" pitchFamily="34" charset="0"/>
              </a:rPr>
              <a:t>материально-технической базы </a:t>
            </a:r>
            <a:r>
              <a:rPr lang="ru-RU" sz="2400" b="1" dirty="0" smtClean="0">
                <a:solidFill>
                  <a:prstClr val="black"/>
                </a:solidFill>
                <a:latin typeface="Bahnschrift Condensed" pitchFamily="34" charset="0"/>
              </a:rPr>
              <a:t>учреждений</a:t>
            </a:r>
          </a:p>
          <a:p>
            <a:pPr marL="361950" algn="just"/>
            <a:endParaRPr lang="ru-RU" sz="16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marL="144000" algn="just">
              <a:lnSpc>
                <a:spcPts val="1900"/>
              </a:lnSpc>
            </a:pPr>
            <a:endParaRPr lang="ru-RU" sz="16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marL="144000" algn="just">
              <a:lnSpc>
                <a:spcPts val="1900"/>
              </a:lnSpc>
            </a:pPr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      Монтаж </a:t>
            </a:r>
            <a:r>
              <a:rPr lang="ru-RU" sz="1600" dirty="0">
                <a:solidFill>
                  <a:schemeClr val="tx1"/>
                </a:solidFill>
                <a:latin typeface="Bahnschrift Condensed" pitchFamily="34" charset="0"/>
              </a:rPr>
              <a:t>узла учета </a:t>
            </a:r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ТЭ </a:t>
            </a:r>
            <a:r>
              <a:rPr lang="ru-RU" sz="1600" dirty="0">
                <a:solidFill>
                  <a:schemeClr val="tx1"/>
                </a:solidFill>
                <a:latin typeface="Bahnschrift Condensed" pitchFamily="34" charset="0"/>
              </a:rPr>
              <a:t>в центральной детской библиотеке, пгт. </a:t>
            </a:r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Никель</a:t>
            </a:r>
          </a:p>
          <a:p>
            <a:pPr marL="144000" algn="just">
              <a:lnSpc>
                <a:spcPts val="1900"/>
              </a:lnSpc>
            </a:pPr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      Ремонт фасада и крыльца </a:t>
            </a:r>
            <a:r>
              <a:rPr lang="ru-RU" sz="1600" dirty="0">
                <a:solidFill>
                  <a:schemeClr val="tx1"/>
                </a:solidFill>
                <a:latin typeface="Bahnschrift Condensed" pitchFamily="34" charset="0"/>
              </a:rPr>
              <a:t>здания центральной детской </a:t>
            </a:r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библиотеки, пгт Никель</a:t>
            </a:r>
          </a:p>
          <a:p>
            <a:pPr marL="144000" algn="just">
              <a:lnSpc>
                <a:spcPts val="1900"/>
              </a:lnSpc>
            </a:pPr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      Создание </a:t>
            </a:r>
            <a:r>
              <a:rPr lang="ru-RU" sz="1600" dirty="0">
                <a:solidFill>
                  <a:schemeClr val="tx1"/>
                </a:solidFill>
                <a:latin typeface="Bahnschrift Condensed" pitchFamily="34" charset="0"/>
              </a:rPr>
              <a:t>выставочного комплекса, посвященного </a:t>
            </a:r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СВО, музей</a:t>
            </a:r>
          </a:p>
          <a:p>
            <a:pPr marL="144000" algn="just">
              <a:lnSpc>
                <a:spcPts val="1900"/>
              </a:lnSpc>
            </a:pPr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      Приобретение, установка </a:t>
            </a:r>
            <a:r>
              <a:rPr lang="ru-RU" sz="1600" dirty="0">
                <a:solidFill>
                  <a:schemeClr val="tx1"/>
                </a:solidFill>
                <a:latin typeface="Bahnschrift Condensed" pitchFamily="34" charset="0"/>
              </a:rPr>
              <a:t>ели уличной, светодиодных </a:t>
            </a:r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гирлянд, звуковой аппаратуры , г. Заполярный</a:t>
            </a:r>
          </a:p>
          <a:p>
            <a:pPr marL="144000" algn="just">
              <a:lnSpc>
                <a:spcPts val="1900"/>
              </a:lnSpc>
            </a:pPr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      Поставка стульев в актовый </a:t>
            </a:r>
            <a:r>
              <a:rPr lang="ru-RU" sz="1600" dirty="0">
                <a:solidFill>
                  <a:schemeClr val="tx1"/>
                </a:solidFill>
                <a:latin typeface="Bahnschrift Condensed" pitchFamily="34" charset="0"/>
              </a:rPr>
              <a:t>зал в МБУ ДО «ДМШ», пгт. </a:t>
            </a:r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Никель</a:t>
            </a:r>
          </a:p>
          <a:p>
            <a:pPr marL="361950" algn="just"/>
            <a:endParaRPr lang="ru-RU" sz="1600" dirty="0">
              <a:solidFill>
                <a:schemeClr val="tx1"/>
              </a:solidFill>
              <a:latin typeface="Bahnschrift Condensed" pitchFamily="34" charset="0"/>
            </a:endParaRPr>
          </a:p>
          <a:p>
            <a:pPr marL="361950" algn="just"/>
            <a:endParaRPr lang="ru-RU" dirty="0" smtClean="0">
              <a:solidFill>
                <a:prstClr val="black"/>
              </a:solidFill>
              <a:latin typeface="Bahnschrift Condensed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985496" y="1635120"/>
            <a:ext cx="2520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u="sng" dirty="0" smtClean="0">
                <a:solidFill>
                  <a:srgbClr val="4482E6"/>
                </a:solidFill>
                <a:latin typeface="Bahnschrift Condensed" pitchFamily="34" charset="0"/>
              </a:rPr>
              <a:t>9,6</a:t>
            </a:r>
            <a:r>
              <a:rPr lang="ru-RU" sz="2900" u="sng" dirty="0" smtClean="0">
                <a:solidFill>
                  <a:srgbClr val="0070C0"/>
                </a:solidFill>
                <a:latin typeface="Bahnschrift Condensed" pitchFamily="34" charset="0"/>
              </a:rPr>
              <a:t> </a:t>
            </a:r>
            <a:r>
              <a:rPr lang="ru-RU" sz="1600" u="sng" dirty="0" smtClean="0">
                <a:latin typeface="Bahnschrift Condensed" pitchFamily="34" charset="0"/>
              </a:rPr>
              <a:t>млн рублей</a:t>
            </a:r>
            <a:endParaRPr lang="ru-RU" sz="1600" u="sng" dirty="0">
              <a:latin typeface="Bahnschrift Condensed" pitchFamily="34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257" y="1954252"/>
            <a:ext cx="569992" cy="631064"/>
          </a:xfrm>
          <a:prstGeom prst="rect">
            <a:avLst/>
          </a:prstGeom>
        </p:spPr>
      </p:pic>
      <p:pic>
        <p:nvPicPr>
          <p:cNvPr id="41" name="Рисунок 40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5504" y="3632624"/>
            <a:ext cx="253450" cy="253450"/>
          </a:xfrm>
          <a:prstGeom prst="rect">
            <a:avLst/>
          </a:prstGeom>
        </p:spPr>
      </p:pic>
      <p:pic>
        <p:nvPicPr>
          <p:cNvPr id="49" name="Рисунок 48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5504" y="3998578"/>
            <a:ext cx="253450" cy="253450"/>
          </a:xfrm>
          <a:prstGeom prst="rect">
            <a:avLst/>
          </a:prstGeom>
        </p:spPr>
      </p:pic>
      <p:pic>
        <p:nvPicPr>
          <p:cNvPr id="60" name="Рисунок 59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38255" y="2184173"/>
            <a:ext cx="253450" cy="253450"/>
          </a:xfrm>
          <a:prstGeom prst="rect">
            <a:avLst/>
          </a:prstGeom>
        </p:spPr>
      </p:pic>
      <p:pic>
        <p:nvPicPr>
          <p:cNvPr id="61" name="Рисунок 60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38255" y="2941617"/>
            <a:ext cx="253450" cy="253450"/>
          </a:xfrm>
          <a:prstGeom prst="rect">
            <a:avLst/>
          </a:prstGeom>
        </p:spPr>
      </p:pic>
      <p:pic>
        <p:nvPicPr>
          <p:cNvPr id="62" name="Рисунок 61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38255" y="2437623"/>
            <a:ext cx="253450" cy="253450"/>
          </a:xfrm>
          <a:prstGeom prst="rect">
            <a:avLst/>
          </a:prstGeom>
        </p:spPr>
      </p:pic>
      <p:pic>
        <p:nvPicPr>
          <p:cNvPr id="63" name="Рисунок 62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38255" y="3176292"/>
            <a:ext cx="253450" cy="253450"/>
          </a:xfrm>
          <a:prstGeom prst="rect">
            <a:avLst/>
          </a:prstGeom>
        </p:spPr>
      </p:pic>
      <p:pic>
        <p:nvPicPr>
          <p:cNvPr id="37" name="Рисунок 36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38255" y="2691073"/>
            <a:ext cx="253450" cy="253450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6052" y="1313171"/>
            <a:ext cx="517856" cy="537037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1377" y="3606365"/>
            <a:ext cx="2376263" cy="280987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8254" y="3606365"/>
            <a:ext cx="2215193" cy="280987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0506" y="3250659"/>
            <a:ext cx="2808312" cy="163225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0506" y="4896595"/>
            <a:ext cx="2808312" cy="1519641"/>
          </a:xfrm>
          <a:prstGeom prst="rect">
            <a:avLst/>
          </a:prstGeom>
        </p:spPr>
      </p:pic>
      <p:pic>
        <p:nvPicPr>
          <p:cNvPr id="36" name="Рисунок 35">
            <a:extLst>
              <a:ext uri="{FF2B5EF4-FFF2-40B4-BE49-F238E27FC236}">
                <a16:creationId xmlns:a16="http://schemas.microsoft.com/office/drawing/2014/main" xmlns="" id="{B04989BD-E161-9C4A-A464-A4755D380E9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88125" y="4795276"/>
            <a:ext cx="465282" cy="432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0431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12140" y="288370"/>
            <a:ext cx="11018520" cy="647784"/>
          </a:xfrm>
        </p:spPr>
        <p:txBody>
          <a:bodyPr>
            <a:normAutofit/>
          </a:bodyPr>
          <a:lstStyle/>
          <a:p>
            <a:pPr lvl="0" defTabSz="914400">
              <a:spcBef>
                <a:spcPts val="0"/>
              </a:spcBef>
            </a:pP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ИСПОЛНЕНИЕ БЮДЖЕТА </a:t>
            </a:r>
            <a:r>
              <a:rPr lang="ru-RU" sz="2500" dirty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ОКРУГА </a:t>
            </a: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ЗА 2025 ГОД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2665016" y="792138"/>
            <a:ext cx="67687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0070C0"/>
                </a:solidFill>
                <a:latin typeface="Bahnschrift Condensed" pitchFamily="34" charset="0"/>
              </a:rPr>
              <a:t>-</a:t>
            </a:r>
            <a:r>
              <a:rPr lang="ru-RU" sz="2800" dirty="0" smtClean="0">
                <a:latin typeface="Bahnschrift Condensed" pitchFamily="34" charset="0"/>
              </a:rPr>
              <a:t> </a:t>
            </a:r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ФИЗИЧЕСКАЯ КУЛЬТУРА И СПОРТ</a:t>
            </a:r>
            <a:r>
              <a:rPr lang="ru-RU" sz="3200" b="1" dirty="0" smtClean="0">
                <a:solidFill>
                  <a:srgbClr val="0070C0"/>
                </a:solidFill>
                <a:latin typeface="Bahnschrift Condensed" pitchFamily="34" charset="0"/>
              </a:rPr>
              <a:t> </a:t>
            </a:r>
            <a:r>
              <a:rPr lang="ru-RU" sz="2800" dirty="0" smtClean="0">
                <a:solidFill>
                  <a:srgbClr val="0070C0"/>
                </a:solidFill>
                <a:latin typeface="Bahnschrift Condensed" pitchFamily="34" charset="0"/>
              </a:rPr>
              <a:t>-</a:t>
            </a:r>
            <a:endParaRPr lang="ru-RU" sz="2800" dirty="0">
              <a:solidFill>
                <a:srgbClr val="0070C0"/>
              </a:solidFill>
              <a:latin typeface="Bahnschrift Condensed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06899" y="5328642"/>
            <a:ext cx="28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FFFFFF"/>
                </a:solidFill>
                <a:latin typeface="Arial Narrow" pitchFamily="34" charset="0"/>
              </a:rPr>
              <a:t>Налог на доходы физических лиц</a:t>
            </a:r>
          </a:p>
          <a:p>
            <a:pPr algn="ctr"/>
            <a:r>
              <a:rPr lang="ru-RU" sz="1400" b="1" dirty="0" smtClean="0">
                <a:solidFill>
                  <a:srgbClr val="FFFFFF"/>
                </a:solidFill>
                <a:latin typeface="Arial Narrow" pitchFamily="34" charset="0"/>
              </a:rPr>
              <a:t>68,6%</a:t>
            </a:r>
            <a:endParaRPr lang="ru-RU" sz="1400" b="1" dirty="0">
              <a:solidFill>
                <a:srgbClr val="FFFFFF"/>
              </a:solidFill>
              <a:latin typeface="Arial Narrow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792807" y="1315359"/>
            <a:ext cx="3312369" cy="541457"/>
          </a:xfrm>
          <a:prstGeom prst="rect">
            <a:avLst/>
          </a:prstGeom>
          <a:solidFill>
            <a:srgbClr val="007AD6"/>
          </a:solidFill>
          <a:ln w="158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600" dirty="0" smtClean="0">
                <a:solidFill>
                  <a:schemeClr val="bg1"/>
                </a:solidFill>
                <a:latin typeface="Bahnschrift Condensed" pitchFamily="34" charset="0"/>
              </a:rPr>
              <a:t>        </a:t>
            </a:r>
            <a:r>
              <a:rPr lang="ru-RU" sz="3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11</a:t>
            </a:r>
            <a:r>
              <a:rPr lang="en-US" sz="3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8,4</a:t>
            </a:r>
            <a:r>
              <a:rPr lang="ru-RU" sz="3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 </a:t>
            </a:r>
            <a:r>
              <a:rPr lang="ru-RU" sz="1600" dirty="0" smtClean="0">
                <a:solidFill>
                  <a:schemeClr val="bg1"/>
                </a:solidFill>
                <a:latin typeface="Bahnschrift Condensed" pitchFamily="34" charset="0"/>
              </a:rPr>
              <a:t>млн рублей</a:t>
            </a:r>
          </a:p>
        </p:txBody>
      </p:sp>
      <p:sp>
        <p:nvSpPr>
          <p:cNvPr id="39" name="Прямоугольник 38"/>
          <p:cNvSpPr/>
          <p:nvPr/>
        </p:nvSpPr>
        <p:spPr>
          <a:xfrm>
            <a:off x="772548" y="1944267"/>
            <a:ext cx="3332628" cy="2699702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24000" algn="ctr">
              <a:lnSpc>
                <a:spcPts val="2200"/>
              </a:lnSpc>
            </a:pPr>
            <a:r>
              <a:rPr lang="ru-RU" sz="2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Финансовое обеспечение деятельности МБУ ДО «ДЮСШ»</a:t>
            </a:r>
          </a:p>
          <a:p>
            <a:pPr marL="361950"/>
            <a:endParaRPr lang="ru-RU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/>
            <a:endParaRPr lang="ru-RU" sz="8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72000" algn="just"/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    </a:t>
            </a:r>
            <a:r>
              <a:rPr lang="ru-RU" b="1" dirty="0" smtClean="0">
                <a:solidFill>
                  <a:schemeClr val="tx1"/>
                </a:solidFill>
                <a:latin typeface="Bahnschrift Condensed" pitchFamily="34" charset="0"/>
              </a:rPr>
              <a:t>Предоставление услуг</a:t>
            </a:r>
          </a:p>
          <a:p>
            <a:pPr marL="72000" algn="just"/>
            <a:r>
              <a:rPr lang="ru-RU" b="1" dirty="0">
                <a:solidFill>
                  <a:schemeClr val="tx1"/>
                </a:solidFill>
                <a:latin typeface="Bahnschrift Condensed" pitchFamily="34" charset="0"/>
              </a:rPr>
              <a:t> </a:t>
            </a:r>
            <a:r>
              <a:rPr lang="ru-RU" b="1" dirty="0" smtClean="0">
                <a:solidFill>
                  <a:schemeClr val="tx1"/>
                </a:solidFill>
                <a:latin typeface="Bahnschrift Condensed" pitchFamily="34" charset="0"/>
              </a:rPr>
              <a:t>    дополнительного образования в</a:t>
            </a:r>
          </a:p>
          <a:p>
            <a:pPr marL="72000" algn="just"/>
            <a:r>
              <a:rPr lang="ru-RU" b="1" dirty="0">
                <a:solidFill>
                  <a:schemeClr val="tx1"/>
                </a:solidFill>
                <a:latin typeface="Bahnschrift Condensed" pitchFamily="34" charset="0"/>
              </a:rPr>
              <a:t> </a:t>
            </a:r>
            <a:r>
              <a:rPr lang="ru-RU" b="1" dirty="0" smtClean="0">
                <a:solidFill>
                  <a:schemeClr val="tx1"/>
                </a:solidFill>
                <a:latin typeface="Bahnschrift Condensed" pitchFamily="34" charset="0"/>
              </a:rPr>
              <a:t>    сфере физической культуры</a:t>
            </a:r>
          </a:p>
          <a:p>
            <a:pPr marL="72000" algn="just"/>
            <a:r>
              <a:rPr lang="ru-RU" b="1" dirty="0">
                <a:solidFill>
                  <a:schemeClr val="tx1"/>
                </a:solidFill>
                <a:latin typeface="Bahnschrift Condensed" pitchFamily="34" charset="0"/>
              </a:rPr>
              <a:t> </a:t>
            </a:r>
            <a:r>
              <a:rPr lang="ru-RU" b="1" dirty="0" smtClean="0">
                <a:solidFill>
                  <a:schemeClr val="tx1"/>
                </a:solidFill>
                <a:latin typeface="Bahnschrift Condensed" pitchFamily="34" charset="0"/>
              </a:rPr>
              <a:t>    Обеспечение доступа к объектам</a:t>
            </a:r>
          </a:p>
          <a:p>
            <a:pPr marL="72000" algn="just"/>
            <a:r>
              <a:rPr lang="ru-RU" b="1" dirty="0">
                <a:solidFill>
                  <a:schemeClr val="tx1"/>
                </a:solidFill>
                <a:latin typeface="Bahnschrift Condensed" pitchFamily="34" charset="0"/>
              </a:rPr>
              <a:t> </a:t>
            </a:r>
            <a:r>
              <a:rPr lang="ru-RU" b="1" dirty="0" smtClean="0">
                <a:solidFill>
                  <a:schemeClr val="tx1"/>
                </a:solidFill>
                <a:latin typeface="Bahnschrift Condensed" pitchFamily="34" charset="0"/>
              </a:rPr>
              <a:t>    спорта</a:t>
            </a:r>
          </a:p>
          <a:p>
            <a:pPr marL="72000"/>
            <a:endParaRPr lang="ru-RU" b="1" dirty="0">
              <a:solidFill>
                <a:schemeClr val="accent6">
                  <a:lumMod val="75000"/>
                </a:schemeClr>
              </a:solidFill>
              <a:latin typeface="Bahnschrift Condensed" pitchFamily="34" charset="0"/>
            </a:endParaRPr>
          </a:p>
          <a:p>
            <a:pPr marL="361950"/>
            <a:endParaRPr lang="ru-RU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/>
            <a:endParaRPr lang="ru-RU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809625" lvl="0"/>
            <a:endParaRPr lang="ru-RU" sz="1000" dirty="0">
              <a:solidFill>
                <a:prstClr val="black"/>
              </a:solidFill>
              <a:latin typeface="Bahnschrift Condensed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144359" y="2616331"/>
            <a:ext cx="2160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u="sng" dirty="0" smtClean="0">
                <a:solidFill>
                  <a:srgbClr val="4482E6"/>
                </a:solidFill>
                <a:latin typeface="Bahnschrift Condensed" pitchFamily="34" charset="0"/>
              </a:rPr>
              <a:t>95,4</a:t>
            </a:r>
            <a:r>
              <a:rPr lang="ru-RU" sz="3200" b="1" u="sng" dirty="0" smtClean="0">
                <a:solidFill>
                  <a:srgbClr val="4482E6"/>
                </a:solidFill>
                <a:latin typeface="Bahnschrift Condensed" pitchFamily="34" charset="0"/>
              </a:rPr>
              <a:t> </a:t>
            </a:r>
            <a:r>
              <a:rPr lang="ru-RU" sz="1600" u="sng" dirty="0" smtClean="0">
                <a:latin typeface="Bahnschrift Condensed" pitchFamily="34" charset="0"/>
              </a:rPr>
              <a:t>млн рублей</a:t>
            </a:r>
            <a:endParaRPr lang="ru-RU" sz="1600" u="sng" dirty="0">
              <a:latin typeface="Bahnschrift Condensed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469" y="1315359"/>
            <a:ext cx="731780" cy="541457"/>
          </a:xfrm>
          <a:prstGeom prst="rect">
            <a:avLst/>
          </a:prstGeom>
        </p:spPr>
      </p:pic>
      <p:sp>
        <p:nvSpPr>
          <p:cNvPr id="33" name="Прямоугольник 32"/>
          <p:cNvSpPr/>
          <p:nvPr/>
        </p:nvSpPr>
        <p:spPr>
          <a:xfrm>
            <a:off x="4177185" y="1375751"/>
            <a:ext cx="7523146" cy="5402273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252000" algn="ctr">
              <a:lnSpc>
                <a:spcPts val="2000"/>
              </a:lnSpc>
            </a:pPr>
            <a:r>
              <a:rPr lang="ru-RU" sz="2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Модернизация, обновление МТБ спортивных объектов, благоустройство территории</a:t>
            </a:r>
            <a:endParaRPr lang="ru-RU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hnschrift Condensed" pitchFamily="34" charset="0"/>
            </a:endParaRPr>
          </a:p>
          <a:p>
            <a:pPr marL="252000" algn="ctr">
              <a:lnSpc>
                <a:spcPts val="2000"/>
              </a:lnSpc>
            </a:pPr>
            <a:endParaRPr lang="ru-RU" b="1" dirty="0" smtClean="0">
              <a:solidFill>
                <a:schemeClr val="accent6">
                  <a:lumMod val="75000"/>
                </a:schemeClr>
              </a:solidFill>
              <a:latin typeface="Bahnschrift Condensed" pitchFamily="34" charset="0"/>
            </a:endParaRPr>
          </a:p>
          <a:p>
            <a:pPr marL="265113"/>
            <a:endParaRPr lang="ru-RU" sz="16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marL="265113" algn="just"/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Ремонт административно-бытового комплекса крытого хоккейного корта СК «Металлург»</a:t>
            </a:r>
          </a:p>
          <a:p>
            <a:pPr marL="265113" algn="just"/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Освещение </a:t>
            </a:r>
            <a:r>
              <a:rPr lang="ru-RU" sz="1600" dirty="0">
                <a:solidFill>
                  <a:schemeClr val="tx1"/>
                </a:solidFill>
                <a:latin typeface="Bahnschrift Condensed" pitchFamily="34" charset="0"/>
              </a:rPr>
              <a:t>ледового дворца СК «Металлург», пгт. </a:t>
            </a:r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Никель</a:t>
            </a:r>
          </a:p>
          <a:p>
            <a:pPr marL="265113" algn="just"/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Аренда </a:t>
            </a:r>
            <a:r>
              <a:rPr lang="ru-RU" sz="1600" dirty="0">
                <a:solidFill>
                  <a:schemeClr val="tx1"/>
                </a:solidFill>
                <a:latin typeface="Bahnschrift Condensed" pitchFamily="34" charset="0"/>
              </a:rPr>
              <a:t>спецтехники для монтажа тентового полотна крытого хоккейного </a:t>
            </a:r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корта</a:t>
            </a:r>
          </a:p>
          <a:p>
            <a:pPr marL="265113" algn="just"/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Замена </a:t>
            </a:r>
            <a:r>
              <a:rPr lang="ru-RU" sz="1600" dirty="0">
                <a:solidFill>
                  <a:schemeClr val="tx1"/>
                </a:solidFill>
                <a:latin typeface="Bahnschrift Condensed" pitchFamily="34" charset="0"/>
              </a:rPr>
              <a:t>противопожарных дверей запасных выходов в СК «Металлург</a:t>
            </a:r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»</a:t>
            </a:r>
          </a:p>
          <a:p>
            <a:pPr marL="265113" algn="just"/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Замена </a:t>
            </a:r>
            <a:r>
              <a:rPr lang="ru-RU" sz="1600" dirty="0">
                <a:solidFill>
                  <a:schemeClr val="tx1"/>
                </a:solidFill>
                <a:latin typeface="Bahnschrift Condensed" pitchFamily="34" charset="0"/>
              </a:rPr>
              <a:t>труб ГВС питающих крытый хоккейный корт в г. </a:t>
            </a:r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Заполярный</a:t>
            </a:r>
          </a:p>
          <a:p>
            <a:pPr marL="265113" algn="just"/>
            <a:r>
              <a:rPr lang="ru-RU" sz="1600" dirty="0">
                <a:solidFill>
                  <a:schemeClr val="tx1"/>
                </a:solidFill>
                <a:latin typeface="Bahnschrift Condensed" pitchFamily="34" charset="0"/>
              </a:rPr>
              <a:t>Р</a:t>
            </a:r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азработка </a:t>
            </a:r>
            <a:r>
              <a:rPr lang="ru-RU" sz="1600" dirty="0">
                <a:solidFill>
                  <a:schemeClr val="tx1"/>
                </a:solidFill>
                <a:latin typeface="Bahnschrift Condensed" pitchFamily="34" charset="0"/>
              </a:rPr>
              <a:t>рабочей документации на монтаж охранной сигнализации ДС «Строитель</a:t>
            </a:r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»,</a:t>
            </a:r>
          </a:p>
          <a:p>
            <a:pPr marL="265113" algn="just"/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Благоустройство </a:t>
            </a:r>
            <a:r>
              <a:rPr lang="ru-RU" sz="1600" dirty="0">
                <a:solidFill>
                  <a:schemeClr val="tx1"/>
                </a:solidFill>
                <a:latin typeface="Bahnschrift Condensed" pitchFamily="34" charset="0"/>
              </a:rPr>
              <a:t>территории перед </a:t>
            </a:r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хоккейным кортом «Метеор», перед </a:t>
            </a:r>
            <a:r>
              <a:rPr lang="ru-RU" sz="1600" dirty="0">
                <a:solidFill>
                  <a:schemeClr val="tx1"/>
                </a:solidFill>
                <a:latin typeface="Bahnschrift Condensed" pitchFamily="34" charset="0"/>
              </a:rPr>
              <a:t>СК «</a:t>
            </a:r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Металлург»</a:t>
            </a:r>
          </a:p>
          <a:p>
            <a:pPr marL="265113" algn="just"/>
            <a:r>
              <a:rPr lang="ru-RU" sz="1600" dirty="0">
                <a:solidFill>
                  <a:schemeClr val="tx1"/>
                </a:solidFill>
                <a:latin typeface="Bahnschrift Condensed" pitchFamily="34" charset="0"/>
              </a:rPr>
              <a:t>У</a:t>
            </a:r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становка </a:t>
            </a:r>
            <a:r>
              <a:rPr lang="ru-RU" sz="1600" dirty="0">
                <a:solidFill>
                  <a:schemeClr val="tx1"/>
                </a:solidFill>
                <a:latin typeface="Bahnschrift Condensed" pitchFamily="34" charset="0"/>
              </a:rPr>
              <a:t>слаботочных систем на объекте «Крытый каток с искусственным льдом для круглогодичной эксплуатации</a:t>
            </a:r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»</a:t>
            </a:r>
          </a:p>
          <a:p>
            <a:pPr marL="265113"/>
            <a:endParaRPr lang="ru-RU" sz="16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marL="828000"/>
            <a:endParaRPr lang="ru-RU" b="1" dirty="0" smtClean="0">
              <a:solidFill>
                <a:schemeClr val="accent6">
                  <a:lumMod val="75000"/>
                </a:schemeClr>
              </a:solidFill>
              <a:latin typeface="Bahnschrift Condensed" pitchFamily="34" charset="0"/>
            </a:endParaRPr>
          </a:p>
          <a:p>
            <a:pPr marL="828000"/>
            <a:endParaRPr lang="ru-RU" b="1" dirty="0" smtClean="0">
              <a:solidFill>
                <a:schemeClr val="accent6">
                  <a:lumMod val="75000"/>
                </a:schemeClr>
              </a:solidFill>
              <a:latin typeface="Bahnschrift Condensed" pitchFamily="34" charset="0"/>
            </a:endParaRPr>
          </a:p>
          <a:p>
            <a:pPr marL="828000"/>
            <a:endParaRPr lang="ru-RU" b="1" dirty="0" smtClean="0">
              <a:solidFill>
                <a:schemeClr val="accent6">
                  <a:lumMod val="75000"/>
                </a:schemeClr>
              </a:solidFill>
              <a:latin typeface="Bahnschrift Condensed" pitchFamily="34" charset="0"/>
            </a:endParaRPr>
          </a:p>
          <a:p>
            <a:pPr marL="828000"/>
            <a:endParaRPr lang="ru-RU" b="1" dirty="0">
              <a:solidFill>
                <a:schemeClr val="accent6">
                  <a:lumMod val="75000"/>
                </a:schemeClr>
              </a:solidFill>
              <a:latin typeface="Bahnschrift Condensed" pitchFamily="34" charset="0"/>
            </a:endParaRPr>
          </a:p>
          <a:p>
            <a:pPr marL="828000"/>
            <a:endParaRPr lang="ru-RU" b="1" dirty="0" smtClean="0">
              <a:solidFill>
                <a:schemeClr val="accent6">
                  <a:lumMod val="75000"/>
                </a:schemeClr>
              </a:solidFill>
              <a:latin typeface="Bahnschrift Condensed" pitchFamily="34" charset="0"/>
            </a:endParaRPr>
          </a:p>
          <a:p>
            <a:pPr marL="828000"/>
            <a:endParaRPr lang="ru-RU" b="1" dirty="0">
              <a:solidFill>
                <a:schemeClr val="accent6">
                  <a:lumMod val="75000"/>
                </a:schemeClr>
              </a:solidFill>
              <a:latin typeface="Bahnschrift Condensed" pitchFamily="34" charset="0"/>
            </a:endParaRPr>
          </a:p>
          <a:p>
            <a:pPr marL="828000"/>
            <a:endParaRPr lang="ru-RU" b="1" dirty="0">
              <a:solidFill>
                <a:schemeClr val="accent6">
                  <a:lumMod val="75000"/>
                </a:schemeClr>
              </a:solidFill>
              <a:latin typeface="Bahnschrift Condensed" pitchFamily="34" charset="0"/>
            </a:endParaRPr>
          </a:p>
          <a:p>
            <a:pPr marL="72000"/>
            <a:endParaRPr lang="ru-RU" b="1" dirty="0">
              <a:solidFill>
                <a:srgbClr val="4482E6"/>
              </a:solidFill>
              <a:latin typeface="Bahnschrift Condensed" pitchFamily="34" charset="0"/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772548" y="4677538"/>
            <a:ext cx="3332628" cy="2100487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500" dirty="0" smtClean="0">
                <a:solidFill>
                  <a:prstClr val="black"/>
                </a:solidFill>
                <a:latin typeface="Bahnschrift Condensed" pitchFamily="34" charset="0"/>
              </a:rPr>
              <a:t>    </a:t>
            </a:r>
            <a:r>
              <a:rPr lang="ru-RU" b="1" dirty="0" smtClean="0">
                <a:solidFill>
                  <a:srgbClr val="FF0000"/>
                </a:solidFill>
                <a:latin typeface="Bahnschrift Condensed" pitchFamily="34" charset="0"/>
              </a:rPr>
              <a:t>         </a:t>
            </a:r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Массовый спорт</a:t>
            </a:r>
            <a:endParaRPr lang="ru-RU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hnschrift Condensed" pitchFamily="34" charset="0"/>
            </a:endParaRPr>
          </a:p>
          <a:p>
            <a:pPr marL="266700"/>
            <a:endParaRPr lang="ru-RU" sz="15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marL="266700"/>
            <a:endParaRPr lang="ru-RU" sz="800" dirty="0">
              <a:solidFill>
                <a:schemeClr val="tx1"/>
              </a:solidFill>
              <a:latin typeface="Bahnschrift Condensed" pitchFamily="34" charset="0"/>
            </a:endParaRPr>
          </a:p>
          <a:p>
            <a:pPr marL="266700"/>
            <a:r>
              <a:rPr lang="ru-RU" sz="1500" dirty="0" smtClean="0">
                <a:solidFill>
                  <a:schemeClr val="tx1"/>
                </a:solidFill>
                <a:latin typeface="Bahnschrift Condensed" pitchFamily="34" charset="0"/>
              </a:rPr>
              <a:t>23 Открытый </a:t>
            </a:r>
            <a:r>
              <a:rPr lang="ru-RU" sz="1500" dirty="0">
                <a:solidFill>
                  <a:schemeClr val="tx1"/>
                </a:solidFill>
                <a:latin typeface="Bahnschrift Condensed" pitchFamily="34" charset="0"/>
              </a:rPr>
              <a:t>чемпионат России </a:t>
            </a:r>
            <a:r>
              <a:rPr lang="ru-RU" sz="1500" dirty="0" smtClean="0">
                <a:solidFill>
                  <a:schemeClr val="tx1"/>
                </a:solidFill>
                <a:latin typeface="Bahnschrift Condensed" pitchFamily="34" charset="0"/>
              </a:rPr>
              <a:t>по плаванию,г.Казань:4 золотых                                                        Чемпионат и </a:t>
            </a:r>
            <a:r>
              <a:rPr lang="ru-RU" sz="1500" dirty="0">
                <a:solidFill>
                  <a:schemeClr val="tx1"/>
                </a:solidFill>
                <a:latin typeface="Bahnschrift Condensed" pitchFamily="34" charset="0"/>
              </a:rPr>
              <a:t>Первенство СЗФО по </a:t>
            </a:r>
            <a:r>
              <a:rPr lang="ru-RU" sz="1500" dirty="0" smtClean="0">
                <a:solidFill>
                  <a:schemeClr val="tx1"/>
                </a:solidFill>
                <a:latin typeface="Bahnschrift Condensed" pitchFamily="34" charset="0"/>
              </a:rPr>
              <a:t>плаванию, </a:t>
            </a:r>
            <a:r>
              <a:rPr lang="ru-RU" sz="1500" dirty="0" err="1" smtClean="0">
                <a:solidFill>
                  <a:schemeClr val="tx1"/>
                </a:solidFill>
                <a:latin typeface="Bahnschrift Condensed" pitchFamily="34" charset="0"/>
              </a:rPr>
              <a:t>г.Калининград</a:t>
            </a:r>
            <a:r>
              <a:rPr lang="ru-RU" sz="1500" dirty="0" smtClean="0">
                <a:solidFill>
                  <a:schemeClr val="tx1"/>
                </a:solidFill>
                <a:latin typeface="Bahnschrift Condensed" pitchFamily="34" charset="0"/>
              </a:rPr>
              <a:t>: 2 золото</a:t>
            </a:r>
            <a:r>
              <a:rPr lang="ru-RU" sz="1500" dirty="0">
                <a:solidFill>
                  <a:schemeClr val="tx1"/>
                </a:solidFill>
                <a:latin typeface="Bahnschrift Condensed" pitchFamily="34" charset="0"/>
              </a:rPr>
              <a:t>, </a:t>
            </a:r>
            <a:r>
              <a:rPr lang="ru-RU" sz="1500" dirty="0" smtClean="0">
                <a:solidFill>
                  <a:schemeClr val="tx1"/>
                </a:solidFill>
                <a:latin typeface="Bahnschrift Condensed" pitchFamily="34" charset="0"/>
              </a:rPr>
              <a:t>2 серебро</a:t>
            </a:r>
            <a:r>
              <a:rPr lang="ru-RU" sz="1500" dirty="0">
                <a:solidFill>
                  <a:schemeClr val="tx1"/>
                </a:solidFill>
                <a:latin typeface="Bahnschrift Condensed" pitchFamily="34" charset="0"/>
              </a:rPr>
              <a:t>, </a:t>
            </a:r>
            <a:r>
              <a:rPr lang="ru-RU" sz="1500" dirty="0" smtClean="0">
                <a:solidFill>
                  <a:schemeClr val="tx1"/>
                </a:solidFill>
                <a:latin typeface="Bahnschrift Condensed" pitchFamily="34" charset="0"/>
              </a:rPr>
              <a:t>1 бронза</a:t>
            </a:r>
          </a:p>
          <a:p>
            <a:pPr marL="266700" algn="just"/>
            <a:r>
              <a:rPr lang="ru-RU" sz="1500" dirty="0" smtClean="0">
                <a:solidFill>
                  <a:schemeClr val="tx1"/>
                </a:solidFill>
                <a:latin typeface="Bahnschrift Condensed" pitchFamily="34" charset="0"/>
              </a:rPr>
              <a:t>«Кубок </a:t>
            </a:r>
            <a:r>
              <a:rPr lang="ru-RU" sz="1500" dirty="0">
                <a:solidFill>
                  <a:schemeClr val="tx1"/>
                </a:solidFill>
                <a:latin typeface="Bahnschrift Condensed" pitchFamily="34" charset="0"/>
              </a:rPr>
              <a:t>Мурманской области по ушу-</a:t>
            </a:r>
            <a:r>
              <a:rPr lang="ru-RU" sz="1500" dirty="0" err="1">
                <a:solidFill>
                  <a:schemeClr val="tx1"/>
                </a:solidFill>
                <a:latin typeface="Bahnschrift Condensed" pitchFamily="34" charset="0"/>
              </a:rPr>
              <a:t>саньда</a:t>
            </a:r>
            <a:r>
              <a:rPr lang="ru-RU" sz="1500" dirty="0" smtClean="0">
                <a:solidFill>
                  <a:schemeClr val="tx1"/>
                </a:solidFill>
                <a:latin typeface="Bahnschrift Condensed" pitchFamily="34" charset="0"/>
              </a:rPr>
              <a:t>»: 7 </a:t>
            </a:r>
            <a:r>
              <a:rPr lang="ru-RU" sz="1500" dirty="0">
                <a:solidFill>
                  <a:schemeClr val="tx1"/>
                </a:solidFill>
                <a:latin typeface="Bahnschrift Condensed" pitchFamily="34" charset="0"/>
              </a:rPr>
              <a:t>золото, 3 серебро, 2 </a:t>
            </a:r>
            <a:r>
              <a:rPr lang="ru-RU" sz="1500" dirty="0" smtClean="0">
                <a:solidFill>
                  <a:schemeClr val="tx1"/>
                </a:solidFill>
                <a:latin typeface="Bahnschrift Condensed" pitchFamily="34" charset="0"/>
              </a:rPr>
              <a:t>бронза</a:t>
            </a:r>
            <a:endParaRPr lang="ru-RU" sz="800" dirty="0">
              <a:solidFill>
                <a:schemeClr val="tx1"/>
              </a:solidFill>
              <a:latin typeface="Bahnschrift Condensed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 flipH="1">
            <a:off x="7539529" y="1856816"/>
            <a:ext cx="2100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u="sng" dirty="0" smtClean="0">
                <a:solidFill>
                  <a:srgbClr val="4482E6"/>
                </a:solidFill>
                <a:latin typeface="Bahnschrift Condensed" pitchFamily="34" charset="0"/>
              </a:rPr>
              <a:t>19,1</a:t>
            </a:r>
            <a:r>
              <a:rPr lang="ru-RU" sz="3400" b="1" u="sng" dirty="0" smtClean="0">
                <a:solidFill>
                  <a:srgbClr val="4482E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 </a:t>
            </a:r>
            <a:r>
              <a:rPr lang="ru-RU" sz="1600" u="sng" dirty="0" smtClean="0">
                <a:latin typeface="Bahnschrift Condensed" pitchFamily="34" charset="0"/>
              </a:rPr>
              <a:t>млн рублей</a:t>
            </a:r>
            <a:endParaRPr lang="ru-RU" sz="1600" u="sng" dirty="0">
              <a:latin typeface="Bahnschrift Condensed" pitchFamily="34" charset="0"/>
            </a:endParaRPr>
          </a:p>
        </p:txBody>
      </p:sp>
      <p:pic>
        <p:nvPicPr>
          <p:cNvPr id="61" name="Рисунок 60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8129" y="3281564"/>
            <a:ext cx="201069" cy="201069"/>
          </a:xfrm>
          <a:prstGeom prst="rect">
            <a:avLst/>
          </a:prstGeom>
        </p:spPr>
      </p:pic>
      <p:pic>
        <p:nvPicPr>
          <p:cNvPr id="65" name="Рисунок 64">
            <a:extLst>
              <a:ext uri="{FF2B5EF4-FFF2-40B4-BE49-F238E27FC236}">
                <a16:creationId xmlns:a16="http://schemas.microsoft.com/office/drawing/2014/main" xmlns="" id="{17E502BD-3D90-0C41-8437-FE8095357E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00921" y="1372594"/>
            <a:ext cx="468370" cy="46837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72" name="Рисунок 71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251" y="5401053"/>
            <a:ext cx="201069" cy="201069"/>
          </a:xfrm>
          <a:prstGeom prst="rect">
            <a:avLst/>
          </a:prstGeom>
        </p:spPr>
      </p:pic>
      <p:pic>
        <p:nvPicPr>
          <p:cNvPr id="73" name="Рисунок 72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7981" y="2939497"/>
            <a:ext cx="201069" cy="201069"/>
          </a:xfrm>
          <a:prstGeom prst="rect">
            <a:avLst/>
          </a:prstGeom>
        </p:spPr>
      </p:pic>
      <p:pic>
        <p:nvPicPr>
          <p:cNvPr id="76" name="Рисунок 75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251" y="5861255"/>
            <a:ext cx="201069" cy="201069"/>
          </a:xfrm>
          <a:prstGeom prst="rect">
            <a:avLst/>
          </a:prstGeom>
        </p:spPr>
      </p:pic>
      <p:pic>
        <p:nvPicPr>
          <p:cNvPr id="78" name="Рисунок 7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616" y="1889581"/>
            <a:ext cx="648337" cy="580800"/>
          </a:xfrm>
          <a:prstGeom prst="rect">
            <a:avLst/>
          </a:prstGeom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4319" y="2449791"/>
            <a:ext cx="201612" cy="201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4319" y="2700533"/>
            <a:ext cx="201612" cy="201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Рисунок 33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6481" y="4110896"/>
            <a:ext cx="201069" cy="201069"/>
          </a:xfrm>
          <a:prstGeom prst="rect">
            <a:avLst/>
          </a:prstGeom>
        </p:spPr>
      </p:pic>
      <p:pic>
        <p:nvPicPr>
          <p:cNvPr id="36" name="Рисунок 35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4081" y="3176416"/>
            <a:ext cx="201069" cy="201069"/>
          </a:xfrm>
          <a:prstGeom prst="rect">
            <a:avLst/>
          </a:prstGeom>
        </p:spPr>
      </p:pic>
      <p:pic>
        <p:nvPicPr>
          <p:cNvPr id="37" name="Рисунок 36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4862" y="3448342"/>
            <a:ext cx="201069" cy="201069"/>
          </a:xfrm>
          <a:prstGeom prst="rect">
            <a:avLst/>
          </a:prstGeom>
        </p:spPr>
      </p:pic>
      <p:pic>
        <p:nvPicPr>
          <p:cNvPr id="38" name="Рисунок 37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5603" y="3683723"/>
            <a:ext cx="201069" cy="201069"/>
          </a:xfrm>
          <a:prstGeom prst="rect">
            <a:avLst/>
          </a:prstGeom>
        </p:spPr>
      </p:pic>
      <p:pic>
        <p:nvPicPr>
          <p:cNvPr id="41" name="Рисунок 40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4080" y="3899813"/>
            <a:ext cx="201069" cy="201069"/>
          </a:xfrm>
          <a:prstGeom prst="rect">
            <a:avLst/>
          </a:prstGeom>
        </p:spPr>
      </p:pic>
      <p:pic>
        <p:nvPicPr>
          <p:cNvPr id="43" name="Рисунок 42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8804" y="4155560"/>
            <a:ext cx="201069" cy="20106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9016" y="4643969"/>
            <a:ext cx="2554595" cy="2113684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0921" y="4677538"/>
            <a:ext cx="2352528" cy="2080115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5456" y="4656254"/>
            <a:ext cx="2448272" cy="2121771"/>
          </a:xfrm>
          <a:prstGeom prst="rect">
            <a:avLst/>
          </a:prstGeom>
        </p:spPr>
      </p:pic>
      <p:sp>
        <p:nvSpPr>
          <p:cNvPr id="44" name="TextBox 43"/>
          <p:cNvSpPr txBox="1"/>
          <p:nvPr/>
        </p:nvSpPr>
        <p:spPr>
          <a:xfrm flipH="1">
            <a:off x="1614588" y="4886034"/>
            <a:ext cx="210085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u="sng" dirty="0" smtClean="0">
                <a:solidFill>
                  <a:srgbClr val="4482E6"/>
                </a:solidFill>
                <a:latin typeface="Bahnschrift Condensed" pitchFamily="34" charset="0"/>
              </a:rPr>
              <a:t>3,4</a:t>
            </a:r>
            <a:r>
              <a:rPr lang="ru-RU" sz="3400" b="1" u="sng" dirty="0" smtClean="0">
                <a:solidFill>
                  <a:srgbClr val="4482E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 </a:t>
            </a:r>
            <a:r>
              <a:rPr lang="ru-RU" sz="1600" u="sng" dirty="0" smtClean="0">
                <a:latin typeface="Bahnschrift Condensed" pitchFamily="34" charset="0"/>
              </a:rPr>
              <a:t>млн рублей</a:t>
            </a:r>
            <a:endParaRPr lang="ru-RU" sz="1600" u="sng" dirty="0">
              <a:latin typeface="Bahnschrift Condensed" pitchFamily="34" charset="0"/>
            </a:endParaRPr>
          </a:p>
        </p:txBody>
      </p:sp>
      <p:pic>
        <p:nvPicPr>
          <p:cNvPr id="32" name="Рисунок 31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6480" y="6336754"/>
            <a:ext cx="201069" cy="201069"/>
          </a:xfrm>
          <a:prstGeom prst="rect">
            <a:avLst/>
          </a:prstGeom>
        </p:spPr>
      </p:pic>
      <p:pic>
        <p:nvPicPr>
          <p:cNvPr id="42" name="object 34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775162" y="4677538"/>
            <a:ext cx="477791" cy="439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4119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12140" y="288370"/>
            <a:ext cx="11018520" cy="647784"/>
          </a:xfrm>
        </p:spPr>
        <p:txBody>
          <a:bodyPr>
            <a:normAutofit/>
          </a:bodyPr>
          <a:lstStyle/>
          <a:p>
            <a:pPr lvl="0" defTabSz="914400">
              <a:spcBef>
                <a:spcPts val="0"/>
              </a:spcBef>
            </a:pP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ИСПОЛНЕНИЕ БЮДЖЕТА </a:t>
            </a:r>
            <a:r>
              <a:rPr lang="ru-RU" sz="2500" dirty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ОКРУГА </a:t>
            </a: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ЗА 2025 ГОД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2593008" y="720130"/>
            <a:ext cx="6840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0070C0"/>
                </a:solidFill>
                <a:latin typeface="Bahnschrift Condensed" pitchFamily="34" charset="0"/>
              </a:rPr>
              <a:t>-</a:t>
            </a:r>
            <a:r>
              <a:rPr lang="ru-RU" sz="2800" dirty="0" smtClean="0">
                <a:latin typeface="Bahnschrift Condensed" pitchFamily="34" charset="0"/>
              </a:rPr>
              <a:t> </a:t>
            </a:r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МОЛОДЕЖНАЯ ПОЛИТИКА</a:t>
            </a:r>
            <a:r>
              <a:rPr lang="ru-RU" sz="3200" b="1" dirty="0" smtClean="0">
                <a:solidFill>
                  <a:srgbClr val="0070C0"/>
                </a:solidFill>
                <a:latin typeface="Bahnschrift Condensed" pitchFamily="34" charset="0"/>
              </a:rPr>
              <a:t> </a:t>
            </a:r>
            <a:r>
              <a:rPr lang="ru-RU" sz="2800" dirty="0" smtClean="0">
                <a:solidFill>
                  <a:srgbClr val="0070C0"/>
                </a:solidFill>
                <a:latin typeface="Bahnschrift Condensed" pitchFamily="34" charset="0"/>
              </a:rPr>
              <a:t>-</a:t>
            </a:r>
            <a:endParaRPr lang="ru-RU" sz="2800" dirty="0">
              <a:solidFill>
                <a:srgbClr val="0070C0"/>
              </a:solidFill>
              <a:latin typeface="Bahnschrift Condensed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06899" y="5328642"/>
            <a:ext cx="28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FFFFFF"/>
                </a:solidFill>
                <a:latin typeface="Arial Narrow" pitchFamily="34" charset="0"/>
              </a:rPr>
              <a:t>Налог на доходы физических лиц</a:t>
            </a:r>
          </a:p>
          <a:p>
            <a:pPr algn="ctr"/>
            <a:r>
              <a:rPr lang="ru-RU" sz="1400" b="1" dirty="0" smtClean="0">
                <a:solidFill>
                  <a:srgbClr val="FFFFFF"/>
                </a:solidFill>
                <a:latin typeface="Arial Narrow" pitchFamily="34" charset="0"/>
              </a:rPr>
              <a:t>68,6%</a:t>
            </a:r>
            <a:endParaRPr lang="ru-RU" sz="1400" b="1" dirty="0">
              <a:solidFill>
                <a:srgbClr val="FFFFFF"/>
              </a:solidFill>
              <a:latin typeface="Arial Narrow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936822" y="1243350"/>
            <a:ext cx="3050397" cy="594439"/>
          </a:xfrm>
          <a:prstGeom prst="rect">
            <a:avLst/>
          </a:prstGeom>
          <a:solidFill>
            <a:srgbClr val="007AD6"/>
          </a:solidFill>
          <a:ln w="158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        </a:t>
            </a:r>
            <a:r>
              <a:rPr lang="ru-RU" sz="3500" b="1" dirty="0" smtClean="0">
                <a:solidFill>
                  <a:schemeClr val="bg1"/>
                </a:solidFill>
                <a:latin typeface="Bahnschrift Condensed" pitchFamily="34" charset="0"/>
              </a:rPr>
              <a:t>17,3</a:t>
            </a:r>
            <a:r>
              <a:rPr lang="ru-RU" sz="3500" dirty="0" smtClean="0">
                <a:solidFill>
                  <a:schemeClr val="bg1"/>
                </a:solidFill>
                <a:latin typeface="Bahnschrift Condensed" pitchFamily="34" charset="0"/>
              </a:rPr>
              <a:t> </a:t>
            </a:r>
            <a:r>
              <a:rPr lang="ru-RU" sz="1600" dirty="0" smtClean="0">
                <a:solidFill>
                  <a:schemeClr val="bg1"/>
                </a:solidFill>
                <a:latin typeface="Bahnschrift Condensed" pitchFamily="34" charset="0"/>
              </a:rPr>
              <a:t>млн рублей</a:t>
            </a:r>
          </a:p>
        </p:txBody>
      </p:sp>
      <p:sp>
        <p:nvSpPr>
          <p:cNvPr id="39" name="Прямоугольник 38"/>
          <p:cNvSpPr/>
          <p:nvPr/>
        </p:nvSpPr>
        <p:spPr>
          <a:xfrm>
            <a:off x="936822" y="1955383"/>
            <a:ext cx="3050397" cy="4797053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0000" algn="ctr">
              <a:lnSpc>
                <a:spcPts val="2100"/>
              </a:lnSpc>
            </a:pPr>
            <a:r>
              <a:rPr lang="ru-RU" sz="2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Финансовое обеспечение деятельности МБУ «</a:t>
            </a:r>
            <a:r>
              <a:rPr lang="ru-RU" sz="2400" b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ЦПиРМи</a:t>
            </a:r>
            <a:r>
              <a:rPr lang="ru-RU" sz="2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»</a:t>
            </a:r>
          </a:p>
          <a:p>
            <a:pPr marL="714375"/>
            <a:r>
              <a:rPr lang="ru-RU" b="1" dirty="0" smtClean="0">
                <a:solidFill>
                  <a:prstClr val="black"/>
                </a:solidFill>
                <a:latin typeface="Bahnschrift Condensed" pitchFamily="34" charset="0"/>
              </a:rPr>
              <a:t>     </a:t>
            </a:r>
          </a:p>
          <a:p>
            <a:pPr marL="714375" algn="ctr"/>
            <a:endParaRPr lang="ru-RU" sz="8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714375"/>
            <a:r>
              <a:rPr lang="ru-RU" sz="1500" dirty="0" smtClean="0">
                <a:solidFill>
                  <a:prstClr val="black"/>
                </a:solidFill>
                <a:latin typeface="Bahnschrift Condensed" pitchFamily="34" charset="0"/>
              </a:rPr>
              <a:t>      </a:t>
            </a:r>
          </a:p>
          <a:p>
            <a:pPr marL="714375"/>
            <a:r>
              <a:rPr lang="ru-RU" sz="1500" dirty="0" smtClean="0">
                <a:solidFill>
                  <a:prstClr val="black"/>
                </a:solidFill>
                <a:latin typeface="Bahnschrift Condensed" pitchFamily="34" charset="0"/>
              </a:rPr>
              <a:t>      </a:t>
            </a:r>
          </a:p>
          <a:p>
            <a:pPr marL="714375"/>
            <a:endParaRPr lang="ru-RU" sz="1500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714375"/>
            <a:endParaRPr lang="ru-RU" sz="15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/>
            <a:endParaRPr lang="ru-RU" sz="17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/>
            <a:endParaRPr lang="ru-RU" sz="1700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809625" lvl="0"/>
            <a:endParaRPr lang="ru-RU" sz="1000" dirty="0">
              <a:solidFill>
                <a:prstClr val="black"/>
              </a:solidFill>
              <a:latin typeface="Bahnschrift Condensed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6553448" y="2163133"/>
            <a:ext cx="766557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300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9,0</a:t>
            </a:r>
          </a:p>
          <a:p>
            <a:r>
              <a:rPr lang="ru-RU" sz="1200" dirty="0">
                <a:latin typeface="Bahnschrift Condensed" pitchFamily="34" charset="0"/>
              </a:rPr>
              <a:t>м</a:t>
            </a:r>
            <a:r>
              <a:rPr lang="ru-RU" sz="1200" dirty="0" smtClean="0">
                <a:latin typeface="Bahnschrift Condensed" pitchFamily="34" charset="0"/>
              </a:rPr>
              <a:t>лн рублей</a:t>
            </a:r>
            <a:endParaRPr lang="ru-RU" sz="1200" dirty="0">
              <a:latin typeface="Bahnschrift Condensed" pitchFamily="34" charset="0"/>
            </a:endParaRPr>
          </a:p>
        </p:txBody>
      </p:sp>
      <p:sp>
        <p:nvSpPr>
          <p:cNvPr id="56" name="Прямоугольник 55"/>
          <p:cNvSpPr/>
          <p:nvPr/>
        </p:nvSpPr>
        <p:spPr>
          <a:xfrm>
            <a:off x="4105177" y="1274523"/>
            <a:ext cx="3816424" cy="3408650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288000" algn="ctr">
              <a:lnSpc>
                <a:spcPts val="2300"/>
              </a:lnSpc>
            </a:pPr>
            <a:r>
              <a:rPr lang="ru-RU" sz="22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Оснащение Комнат Всероссийского </a:t>
            </a:r>
          </a:p>
          <a:p>
            <a:pPr marL="288000" algn="ctr">
              <a:lnSpc>
                <a:spcPts val="2300"/>
              </a:lnSpc>
            </a:pPr>
            <a:r>
              <a:rPr lang="ru-RU" sz="22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Военно-патриотического движения «ЮНАРМИЯ» </a:t>
            </a:r>
          </a:p>
          <a:p>
            <a:pPr marL="361950" lvl="0" algn="just"/>
            <a:endParaRPr lang="ru-RU" sz="800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216000" lvl="0" algn="just">
              <a:lnSpc>
                <a:spcPts val="1900"/>
              </a:lnSpc>
            </a:pPr>
            <a:r>
              <a:rPr lang="ru-RU" sz="1700" dirty="0" smtClean="0">
                <a:solidFill>
                  <a:prstClr val="black"/>
                </a:solidFill>
                <a:latin typeface="Bahnschrift Condensed" pitchFamily="34" charset="0"/>
              </a:rPr>
              <a:t>Оснащение </a:t>
            </a:r>
            <a:r>
              <a:rPr lang="ru-RU" sz="1700" dirty="0">
                <a:solidFill>
                  <a:prstClr val="black"/>
                </a:solidFill>
                <a:latin typeface="Bahnschrift Condensed" pitchFamily="34" charset="0"/>
              </a:rPr>
              <a:t>учебно-наглядными пособиями, формой, снаряжением и аксессуарами в МБОУ СОШ №№ 7, 9</a:t>
            </a:r>
            <a:endParaRPr lang="ru-RU" sz="17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 algn="ctr"/>
            <a:endParaRPr lang="ru-RU" sz="17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 lvl="0" algn="ctr"/>
            <a:endParaRPr lang="ru-RU" sz="1700" b="1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 lvl="0" algn="ctr"/>
            <a:endParaRPr lang="ru-RU" sz="1700" b="1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 lvl="0" algn="ctr"/>
            <a:endParaRPr lang="ru-RU" sz="800" b="1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 lvl="0" algn="ctr"/>
            <a:endParaRPr lang="ru-RU" sz="1700" b="1" dirty="0">
              <a:solidFill>
                <a:prstClr val="black"/>
              </a:solidFill>
              <a:latin typeface="Bahnschrift Condensed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656904" y="3078944"/>
            <a:ext cx="18722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4482E6"/>
                </a:solidFill>
                <a:latin typeface="Bahnschrift Condensed" pitchFamily="34" charset="0"/>
              </a:rPr>
              <a:t>13,5</a:t>
            </a:r>
            <a:r>
              <a:rPr lang="en-US" sz="4000" b="1" dirty="0">
                <a:solidFill>
                  <a:srgbClr val="4482E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 </a:t>
            </a:r>
            <a:r>
              <a:rPr lang="ru-RU" sz="1600" dirty="0" smtClean="0">
                <a:latin typeface="Bahnschrift Condensed" pitchFamily="34" charset="0"/>
              </a:rPr>
              <a:t>млн рублей</a:t>
            </a:r>
            <a:endParaRPr lang="ru-RU" sz="1600" dirty="0">
              <a:latin typeface="Bahnschrift Condensed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4219023" y="3160814"/>
            <a:ext cx="95734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u="sng" dirty="0" smtClean="0">
                <a:solidFill>
                  <a:srgbClr val="4482E6"/>
                </a:solidFill>
                <a:latin typeface="Bahnschrift Condensed" pitchFamily="34" charset="0"/>
              </a:rPr>
              <a:t>1,1</a:t>
            </a:r>
            <a:r>
              <a:rPr lang="en-US" sz="4000" b="1" u="sng" dirty="0" smtClean="0">
                <a:solidFill>
                  <a:srgbClr val="4482E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 </a:t>
            </a:r>
            <a:r>
              <a:rPr lang="ru-RU" sz="4000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</a:t>
            </a:r>
            <a:endParaRPr lang="en-US" sz="4000" dirty="0" smtClean="0">
              <a:solidFill>
                <a:schemeClr val="accent6">
                  <a:lumMod val="75000"/>
                </a:schemeClr>
              </a:solidFill>
              <a:latin typeface="Bahnschrift Condensed" pitchFamily="34" charset="0"/>
            </a:endParaRPr>
          </a:p>
          <a:p>
            <a:pPr algn="ctr"/>
            <a:r>
              <a:rPr lang="ru-RU" sz="1600" dirty="0" smtClean="0">
                <a:latin typeface="Bahnschrift Condensed" pitchFamily="34" charset="0"/>
              </a:rPr>
              <a:t>млн рублей</a:t>
            </a:r>
            <a:endParaRPr lang="ru-RU" sz="1600" dirty="0">
              <a:latin typeface="Bahnschrift Condensed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1482" y="1241905"/>
            <a:ext cx="471893" cy="44710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214" y="1912792"/>
            <a:ext cx="545507" cy="50272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905" y="1282894"/>
            <a:ext cx="505926" cy="548595"/>
          </a:xfrm>
          <a:prstGeom prst="rect">
            <a:avLst/>
          </a:prstGeom>
        </p:spPr>
      </p:pic>
      <p:sp>
        <p:nvSpPr>
          <p:cNvPr id="46" name="Прямоугольник 45"/>
          <p:cNvSpPr/>
          <p:nvPr/>
        </p:nvSpPr>
        <p:spPr>
          <a:xfrm>
            <a:off x="8024348" y="1282894"/>
            <a:ext cx="3919172" cy="3400279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288000" algn="ctr">
              <a:lnSpc>
                <a:spcPts val="2200"/>
              </a:lnSpc>
            </a:pPr>
            <a:r>
              <a:rPr lang="ru-RU" sz="2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Повышение созидательного потенциала молодежи</a:t>
            </a:r>
          </a:p>
          <a:p>
            <a:pPr marL="288000" algn="ctr">
              <a:lnSpc>
                <a:spcPts val="2200"/>
              </a:lnSpc>
            </a:pPr>
            <a:endParaRPr lang="ru-RU" sz="2400" b="1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hnschrift Condensed" pitchFamily="34" charset="0"/>
            </a:endParaRPr>
          </a:p>
          <a:p>
            <a:pPr marL="361950"/>
            <a:endParaRPr lang="ru-RU" sz="16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/>
            <a:endParaRPr lang="ru-RU" sz="800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180000" algn="just">
              <a:lnSpc>
                <a:spcPts val="1900"/>
              </a:lnSpc>
            </a:pPr>
            <a:r>
              <a:rPr lang="ru-RU" dirty="0" smtClean="0">
                <a:solidFill>
                  <a:prstClr val="black"/>
                </a:solidFill>
                <a:latin typeface="Bahnschrift Condensed" pitchFamily="34" charset="0"/>
              </a:rPr>
              <a:t> Проведение и участие в форумах, слётах,</a:t>
            </a:r>
          </a:p>
          <a:p>
            <a:pPr marL="180000" algn="just">
              <a:lnSpc>
                <a:spcPts val="1900"/>
              </a:lnSpc>
            </a:pPr>
            <a:r>
              <a:rPr lang="ru-RU" dirty="0">
                <a:solidFill>
                  <a:prstClr val="black"/>
                </a:solidFill>
                <a:latin typeface="Bahnschrift Condensed" pitchFamily="34" charset="0"/>
              </a:rPr>
              <a:t> </a:t>
            </a:r>
            <a:r>
              <a:rPr lang="ru-RU" dirty="0" smtClean="0">
                <a:solidFill>
                  <a:prstClr val="black"/>
                </a:solidFill>
                <a:latin typeface="Bahnschrift Condensed" pitchFamily="34" charset="0"/>
              </a:rPr>
              <a:t>семинарах, экспедициях</a:t>
            </a:r>
          </a:p>
          <a:p>
            <a:pPr marL="72000" algn="just">
              <a:lnSpc>
                <a:spcPts val="1800"/>
              </a:lnSpc>
            </a:pPr>
            <a:r>
              <a:rPr lang="ru-RU" dirty="0" smtClean="0">
                <a:solidFill>
                  <a:prstClr val="black"/>
                </a:solidFill>
                <a:latin typeface="Bahnschrift Condensed" pitchFamily="34" charset="0"/>
              </a:rPr>
              <a:t>   Муниципальная поддержка одаренных</a:t>
            </a:r>
          </a:p>
          <a:p>
            <a:pPr marL="72000" algn="just">
              <a:lnSpc>
                <a:spcPts val="1800"/>
              </a:lnSpc>
            </a:pPr>
            <a:r>
              <a:rPr lang="ru-RU" dirty="0">
                <a:solidFill>
                  <a:prstClr val="black"/>
                </a:solidFill>
                <a:latin typeface="Bahnschrift Condensed" pitchFamily="34" charset="0"/>
              </a:rPr>
              <a:t> </a:t>
            </a:r>
            <a:r>
              <a:rPr lang="ru-RU" dirty="0" smtClean="0">
                <a:solidFill>
                  <a:prstClr val="black"/>
                </a:solidFill>
                <a:latin typeface="Bahnschrift Condensed" pitchFamily="34" charset="0"/>
              </a:rPr>
              <a:t>  детей</a:t>
            </a:r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 </a:t>
            </a:r>
          </a:p>
          <a:p>
            <a:pPr marL="180000" algn="just">
              <a:lnSpc>
                <a:spcPts val="1900"/>
              </a:lnSpc>
            </a:pPr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 </a:t>
            </a:r>
            <a:endParaRPr lang="ru-RU" sz="1600" dirty="0">
              <a:solidFill>
                <a:prstClr val="black"/>
              </a:solidFill>
              <a:latin typeface="Bahnschrift Condensed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9227686" y="1746084"/>
            <a:ext cx="20651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u="sng" dirty="0" smtClean="0">
                <a:solidFill>
                  <a:srgbClr val="4482E6"/>
                </a:solidFill>
                <a:latin typeface="Bahnschrift Condensed" pitchFamily="34" charset="0"/>
              </a:rPr>
              <a:t>2,0 </a:t>
            </a:r>
            <a:r>
              <a:rPr lang="ru-RU" sz="1600" dirty="0" smtClean="0">
                <a:latin typeface="Bahnschrift Condensed" pitchFamily="34" charset="0"/>
              </a:rPr>
              <a:t>млн рублей</a:t>
            </a:r>
            <a:endParaRPr lang="ru-RU" sz="1600" dirty="0">
              <a:latin typeface="Bahnschrift Condensed" pitchFamily="34" charset="0"/>
            </a:endParaRPr>
          </a:p>
        </p:txBody>
      </p:sp>
      <p:pic>
        <p:nvPicPr>
          <p:cNvPr id="31" name="Рисунок 30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39159" y="2558704"/>
            <a:ext cx="201069" cy="201069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42769" y="3038222"/>
            <a:ext cx="201069" cy="201069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5294" y="2314708"/>
            <a:ext cx="201612" cy="201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579" y="3841336"/>
            <a:ext cx="3026640" cy="29111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6632" y="3072345"/>
            <a:ext cx="2633632" cy="1537983"/>
          </a:xfrm>
          <a:prstGeom prst="rect">
            <a:avLst/>
          </a:prstGeom>
        </p:spPr>
      </p:pic>
      <p:sp>
        <p:nvSpPr>
          <p:cNvPr id="27" name="Прямоугольник 26"/>
          <p:cNvSpPr/>
          <p:nvPr/>
        </p:nvSpPr>
        <p:spPr>
          <a:xfrm>
            <a:off x="4105176" y="4734647"/>
            <a:ext cx="7838343" cy="2017789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 algn="ctr"/>
            <a:r>
              <a:rPr lang="ru-RU" sz="22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Сохранение </a:t>
            </a:r>
            <a:r>
              <a:rPr lang="ru-RU" sz="22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памятников, в том числе памятников </a:t>
            </a:r>
            <a:r>
              <a:rPr lang="ru-RU" sz="22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ВОВ   </a:t>
            </a:r>
          </a:p>
          <a:p>
            <a:pPr marL="361950" algn="ctr"/>
            <a:endParaRPr lang="ru-RU" sz="600" b="1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/>
            <a:r>
              <a:rPr lang="ru-RU" dirty="0" smtClean="0">
                <a:solidFill>
                  <a:prstClr val="black"/>
                </a:solidFill>
                <a:latin typeface="Bahnschrift Condensed" pitchFamily="34" charset="0"/>
              </a:rPr>
              <a:t>  * памятник </a:t>
            </a:r>
            <a:r>
              <a:rPr lang="ru-RU" dirty="0">
                <a:solidFill>
                  <a:prstClr val="black"/>
                </a:solidFill>
                <a:latin typeface="Bahnschrift Condensed" pitchFamily="34" charset="0"/>
              </a:rPr>
              <a:t>(скульптура</a:t>
            </a:r>
            <a:r>
              <a:rPr lang="ru-RU" dirty="0" smtClean="0">
                <a:solidFill>
                  <a:prstClr val="black"/>
                </a:solidFill>
                <a:latin typeface="Bahnschrift Condensed" pitchFamily="34" charset="0"/>
              </a:rPr>
              <a:t>) </a:t>
            </a:r>
            <a:r>
              <a:rPr lang="ru-RU" dirty="0">
                <a:solidFill>
                  <a:prstClr val="black"/>
                </a:solidFill>
                <a:latin typeface="Bahnschrift Condensed" pitchFamily="34" charset="0"/>
              </a:rPr>
              <a:t>«Холм </a:t>
            </a:r>
            <a:r>
              <a:rPr lang="ru-RU" dirty="0" smtClean="0">
                <a:solidFill>
                  <a:prstClr val="black"/>
                </a:solidFill>
                <a:latin typeface="Bahnschrift Condensed" pitchFamily="34" charset="0"/>
              </a:rPr>
              <a:t>Славы», </a:t>
            </a:r>
            <a:r>
              <a:rPr lang="ru-RU" dirty="0" err="1" smtClean="0">
                <a:solidFill>
                  <a:prstClr val="black"/>
                </a:solidFill>
                <a:latin typeface="Bahnschrift Condensed" pitchFamily="34" charset="0"/>
              </a:rPr>
              <a:t>п.Печенга</a:t>
            </a:r>
            <a:endParaRPr lang="ru-RU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/>
            <a:r>
              <a:rPr lang="ru-RU" dirty="0" smtClean="0">
                <a:solidFill>
                  <a:prstClr val="black"/>
                </a:solidFill>
                <a:latin typeface="Bahnschrift Condensed" pitchFamily="34" charset="0"/>
              </a:rPr>
              <a:t>  * памятник М.В. </a:t>
            </a:r>
            <a:r>
              <a:rPr lang="ru-RU" dirty="0" err="1" smtClean="0">
                <a:solidFill>
                  <a:prstClr val="black"/>
                </a:solidFill>
                <a:latin typeface="Bahnschrift Condensed" pitchFamily="34" charset="0"/>
              </a:rPr>
              <a:t>Бабикову</a:t>
            </a:r>
            <a:r>
              <a:rPr lang="ru-RU" dirty="0" smtClean="0">
                <a:solidFill>
                  <a:prstClr val="black"/>
                </a:solidFill>
                <a:latin typeface="Bahnschrift Condensed" pitchFamily="34" charset="0"/>
              </a:rPr>
              <a:t>, г.Заполярный</a:t>
            </a:r>
          </a:p>
          <a:p>
            <a:pPr marL="361950"/>
            <a:r>
              <a:rPr lang="ru-RU" dirty="0" smtClean="0">
                <a:solidFill>
                  <a:prstClr val="black"/>
                </a:solidFill>
                <a:latin typeface="Bahnschrift Condensed" pitchFamily="34" charset="0"/>
              </a:rPr>
              <a:t>  * памятник </a:t>
            </a:r>
            <a:r>
              <a:rPr lang="ru-RU" dirty="0">
                <a:solidFill>
                  <a:prstClr val="black"/>
                </a:solidFill>
                <a:latin typeface="Bahnschrift Condensed" pitchFamily="34" charset="0"/>
              </a:rPr>
              <a:t>В.И. </a:t>
            </a:r>
            <a:r>
              <a:rPr lang="ru-RU" dirty="0" smtClean="0">
                <a:solidFill>
                  <a:prstClr val="black"/>
                </a:solidFill>
                <a:latin typeface="Bahnschrift Condensed" pitchFamily="34" charset="0"/>
              </a:rPr>
              <a:t>Ленину, г.Заполярный</a:t>
            </a:r>
          </a:p>
          <a:p>
            <a:pPr marL="361950">
              <a:lnSpc>
                <a:spcPts val="1900"/>
              </a:lnSpc>
            </a:pPr>
            <a:r>
              <a:rPr lang="ru-RU" dirty="0" smtClean="0">
                <a:solidFill>
                  <a:prstClr val="black"/>
                </a:solidFill>
                <a:latin typeface="Bahnschrift Condensed" pitchFamily="34" charset="0"/>
              </a:rPr>
              <a:t>  * консервация </a:t>
            </a:r>
            <a:r>
              <a:rPr lang="ru-RU" dirty="0">
                <a:solidFill>
                  <a:prstClr val="black"/>
                </a:solidFill>
                <a:latin typeface="Bahnschrift Condensed" pitchFamily="34" charset="0"/>
              </a:rPr>
              <a:t>Стеллы на захоронение </a:t>
            </a:r>
            <a:r>
              <a:rPr lang="ru-RU" dirty="0" smtClean="0">
                <a:solidFill>
                  <a:prstClr val="black"/>
                </a:solidFill>
                <a:latin typeface="Bahnschrift Condensed" pitchFamily="34" charset="0"/>
              </a:rPr>
              <a:t>советских</a:t>
            </a:r>
          </a:p>
          <a:p>
            <a:pPr marL="361950">
              <a:lnSpc>
                <a:spcPts val="1900"/>
              </a:lnSpc>
            </a:pPr>
            <a:r>
              <a:rPr lang="ru-RU" dirty="0" smtClean="0">
                <a:solidFill>
                  <a:prstClr val="black"/>
                </a:solidFill>
                <a:latin typeface="Bahnschrift Condensed" pitchFamily="34" charset="0"/>
              </a:rPr>
              <a:t>          воинов, п. Печенга</a:t>
            </a:r>
            <a:endParaRPr lang="ru-RU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990600" algn="just"/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 </a:t>
            </a:r>
            <a:endParaRPr lang="ru-RU" sz="1600" dirty="0">
              <a:solidFill>
                <a:prstClr val="black"/>
              </a:solidFill>
              <a:latin typeface="Bahnschrift Condensed" pitchFamily="34" charset="0"/>
            </a:endParaRPr>
          </a:p>
        </p:txBody>
      </p:sp>
      <p:pic>
        <p:nvPicPr>
          <p:cNvPr id="28" name="Рисунок 2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0921" y="4734647"/>
            <a:ext cx="452454" cy="49015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7704" y="5148853"/>
            <a:ext cx="2952328" cy="1533493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3900546" y="5323626"/>
            <a:ext cx="90372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400" b="1" u="sng" dirty="0" smtClean="0">
                <a:solidFill>
                  <a:srgbClr val="4482E6"/>
                </a:solidFill>
                <a:latin typeface="Bahnschrift Condensed" pitchFamily="34" charset="0"/>
              </a:rPr>
              <a:t>0,7</a:t>
            </a:r>
            <a:r>
              <a:rPr lang="ru-RU" sz="3200" b="1" u="sng" dirty="0" smtClean="0">
                <a:solidFill>
                  <a:srgbClr val="4482E6"/>
                </a:solidFill>
                <a:latin typeface="Bahnschrift Condensed" pitchFamily="34" charset="0"/>
              </a:rPr>
              <a:t> </a:t>
            </a:r>
            <a:r>
              <a:rPr lang="ru-RU" sz="1600" dirty="0" smtClean="0">
                <a:latin typeface="Bahnschrift Condensed" pitchFamily="34" charset="0"/>
              </a:rPr>
              <a:t>млн рублей</a:t>
            </a:r>
            <a:endParaRPr lang="ru-RU" sz="1600" dirty="0">
              <a:latin typeface="Bahnschrift Condensed" pitchFamily="34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7704" y="3261987"/>
            <a:ext cx="2952328" cy="1345037"/>
          </a:xfrm>
          <a:prstGeom prst="rect">
            <a:avLst/>
          </a:prstGeom>
        </p:spPr>
      </p:pic>
      <p:pic>
        <p:nvPicPr>
          <p:cNvPr id="38" name="Рисунок 37">
            <a:extLst>
              <a:ext uri="{FF2B5EF4-FFF2-40B4-BE49-F238E27FC236}">
                <a16:creationId xmlns:a16="http://schemas.microsoft.com/office/drawing/2014/main" xmlns="" id="{5A41AE57-D59D-C644-B301-C2CAAA2B3B0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015795" y="1212132"/>
            <a:ext cx="448865" cy="448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657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12140" y="288370"/>
            <a:ext cx="11018520" cy="647784"/>
          </a:xfrm>
        </p:spPr>
        <p:txBody>
          <a:bodyPr>
            <a:normAutofit/>
          </a:bodyPr>
          <a:lstStyle/>
          <a:p>
            <a:pPr lvl="0" defTabSz="914400">
              <a:spcBef>
                <a:spcPts val="0"/>
              </a:spcBef>
            </a:pP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ИСПОЛНЕНИЕ БЮДЖЕТА </a:t>
            </a:r>
            <a:r>
              <a:rPr lang="ru-RU" sz="2500" dirty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ОКРУГА </a:t>
            </a: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ЗА 2025 ГОД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2665016" y="720130"/>
            <a:ext cx="67687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0070C0"/>
                </a:solidFill>
                <a:latin typeface="Bahnschrift Condensed" pitchFamily="34" charset="0"/>
              </a:rPr>
              <a:t>-</a:t>
            </a:r>
            <a:r>
              <a:rPr lang="ru-RU" sz="2800" dirty="0" smtClean="0">
                <a:latin typeface="Bahnschrift Condensed" pitchFamily="34" charset="0"/>
              </a:rPr>
              <a:t> </a:t>
            </a:r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ТРАНСПОРТНАЯ СИСТЕМА</a:t>
            </a:r>
            <a:r>
              <a:rPr lang="ru-RU" sz="3200" b="1" dirty="0" smtClean="0">
                <a:solidFill>
                  <a:srgbClr val="0070C0"/>
                </a:solidFill>
                <a:latin typeface="Bahnschrift Condensed" pitchFamily="34" charset="0"/>
              </a:rPr>
              <a:t> </a:t>
            </a:r>
            <a:r>
              <a:rPr lang="ru-RU" sz="2800" dirty="0" smtClean="0">
                <a:solidFill>
                  <a:srgbClr val="0070C0"/>
                </a:solidFill>
                <a:latin typeface="Bahnschrift Condensed" pitchFamily="34" charset="0"/>
              </a:rPr>
              <a:t>-</a:t>
            </a:r>
            <a:endParaRPr lang="ru-RU" sz="2800" dirty="0">
              <a:solidFill>
                <a:srgbClr val="0070C0"/>
              </a:solidFill>
              <a:latin typeface="Bahnschrift Condensed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895649" y="1243350"/>
            <a:ext cx="2929879" cy="623714"/>
          </a:xfrm>
          <a:prstGeom prst="rect">
            <a:avLst/>
          </a:prstGeom>
          <a:solidFill>
            <a:srgbClr val="007AD6"/>
          </a:solidFill>
          <a:ln w="158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600" dirty="0" smtClean="0">
                <a:solidFill>
                  <a:schemeClr val="bg1"/>
                </a:solidFill>
                <a:latin typeface="Bahnschrift Condensed" pitchFamily="34" charset="0"/>
              </a:rPr>
              <a:t>        </a:t>
            </a:r>
            <a:r>
              <a:rPr lang="ru-RU" sz="3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147,9</a:t>
            </a:r>
            <a:r>
              <a:rPr lang="ru-RU" sz="3500" dirty="0" smtClean="0">
                <a:solidFill>
                  <a:schemeClr val="bg1"/>
                </a:solidFill>
                <a:latin typeface="Bahnschrift Condensed" pitchFamily="34" charset="0"/>
              </a:rPr>
              <a:t> </a:t>
            </a:r>
            <a:r>
              <a:rPr lang="ru-RU" sz="1600" dirty="0" smtClean="0">
                <a:solidFill>
                  <a:schemeClr val="bg1"/>
                </a:solidFill>
                <a:latin typeface="Bahnschrift Condensed" pitchFamily="34" charset="0"/>
              </a:rPr>
              <a:t>млн рублей</a:t>
            </a:r>
          </a:p>
        </p:txBody>
      </p:sp>
      <p:sp>
        <p:nvSpPr>
          <p:cNvPr id="39" name="Прямоугольник 38"/>
          <p:cNvSpPr/>
          <p:nvPr/>
        </p:nvSpPr>
        <p:spPr>
          <a:xfrm>
            <a:off x="895650" y="1933194"/>
            <a:ext cx="2929878" cy="2459344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 algn="ctr">
              <a:lnSpc>
                <a:spcPts val="2000"/>
              </a:lnSpc>
            </a:pPr>
            <a:r>
              <a:rPr lang="ru-RU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Дорожный фонд Печенгского муниципального округа</a:t>
            </a:r>
            <a:endParaRPr lang="ru-RU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hnschrift Condensed" pitchFamily="34" charset="0"/>
            </a:endParaRPr>
          </a:p>
          <a:p>
            <a:pPr marL="809625" lvl="0"/>
            <a:endParaRPr lang="ru-RU" sz="1000" dirty="0">
              <a:solidFill>
                <a:prstClr val="black"/>
              </a:solidFill>
              <a:latin typeface="Bahnschrift Condensed" pitchFamily="34" charset="0"/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3962128" y="4452898"/>
            <a:ext cx="7487863" cy="2459920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266700" algn="ctr"/>
            <a:r>
              <a:rPr lang="ru-RU" b="1" dirty="0" smtClean="0">
                <a:solidFill>
                  <a:prstClr val="black"/>
                </a:solidFill>
                <a:latin typeface="Bahnschrift Condensed" pitchFamily="34" charset="0"/>
              </a:rPr>
              <a:t> Поставка закрытых остановочных павильонов нп. </a:t>
            </a:r>
            <a:r>
              <a:rPr lang="ru-RU" b="1" dirty="0" err="1" smtClean="0">
                <a:solidFill>
                  <a:prstClr val="black"/>
                </a:solidFill>
                <a:latin typeface="Bahnschrift Condensed" pitchFamily="34" charset="0"/>
              </a:rPr>
              <a:t>Луостари</a:t>
            </a:r>
            <a:r>
              <a:rPr lang="ru-RU" b="1" dirty="0" smtClean="0">
                <a:solidFill>
                  <a:prstClr val="black"/>
                </a:solidFill>
                <a:latin typeface="Bahnschrift Condensed" pitchFamily="34" charset="0"/>
              </a:rPr>
              <a:t> </a:t>
            </a:r>
          </a:p>
          <a:p>
            <a:pPr marL="266700" algn="ctr"/>
            <a:endParaRPr lang="ru-RU" sz="700" b="1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266700" algn="ctr"/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                  </a:t>
            </a:r>
          </a:p>
          <a:p>
            <a:pPr marL="266700" algn="ctr"/>
            <a:endParaRPr lang="ru-RU" b="1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628650" lvl="0"/>
            <a:endParaRPr lang="ru-RU" sz="1400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628650" lvl="0"/>
            <a:endParaRPr lang="ru-RU" sz="14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628650" lvl="0"/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 </a:t>
            </a:r>
          </a:p>
          <a:p>
            <a:pPr marL="266700"/>
            <a:endParaRPr lang="ru-RU" sz="1500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266700"/>
            <a:endParaRPr lang="ru-RU" sz="1500" dirty="0">
              <a:solidFill>
                <a:prstClr val="black"/>
              </a:solidFill>
              <a:latin typeface="Bahnschrift Condensed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3968038" y="5236596"/>
            <a:ext cx="13219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u="sng" dirty="0" smtClean="0">
                <a:solidFill>
                  <a:srgbClr val="4482E6"/>
                </a:solidFill>
                <a:latin typeface="Bahnschrift Condensed" pitchFamily="34" charset="0"/>
              </a:rPr>
              <a:t>6,3</a:t>
            </a:r>
            <a:r>
              <a:rPr lang="ru-RU" sz="3300" u="sng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</a:t>
            </a:r>
          </a:p>
          <a:p>
            <a:pPr algn="ctr"/>
            <a:r>
              <a:rPr lang="ru-RU" sz="1600" u="sng" dirty="0" smtClean="0">
                <a:solidFill>
                  <a:prstClr val="black"/>
                </a:solidFill>
                <a:latin typeface="Bahnschrift Condensed" pitchFamily="34" charset="0"/>
              </a:rPr>
              <a:t>млн </a:t>
            </a:r>
            <a:r>
              <a:rPr lang="ru-RU" sz="1600" u="sng" dirty="0">
                <a:solidFill>
                  <a:prstClr val="black"/>
                </a:solidFill>
                <a:latin typeface="Bahnschrift Condensed" pitchFamily="34" charset="0"/>
              </a:rPr>
              <a:t>рублей</a:t>
            </a:r>
            <a:endParaRPr lang="ru-RU" sz="1200" u="sng" dirty="0">
              <a:latin typeface="Bahnschrift Condensed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312364" y="2432615"/>
            <a:ext cx="23549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u="sng" dirty="0" smtClean="0">
                <a:solidFill>
                  <a:srgbClr val="4482E6"/>
                </a:solidFill>
                <a:latin typeface="Bahnschrift Condensed" pitchFamily="34" charset="0"/>
              </a:rPr>
              <a:t>78,1</a:t>
            </a:r>
            <a:r>
              <a:rPr lang="ru-RU" sz="3300" u="sng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</a:t>
            </a:r>
            <a:r>
              <a:rPr lang="ru-RU" sz="1600" u="sng" dirty="0" smtClean="0">
                <a:latin typeface="Bahnschrift Condensed" pitchFamily="34" charset="0"/>
              </a:rPr>
              <a:t>млн рублей</a:t>
            </a:r>
            <a:endParaRPr lang="ru-RU" sz="1600" u="sng" dirty="0">
              <a:latin typeface="Bahnschrift Condensed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800921" y="3047773"/>
            <a:ext cx="20916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latin typeface="Bahnschrift Condensed" pitchFamily="34" charset="0"/>
              </a:rPr>
              <a:t>а</a:t>
            </a:r>
            <a:r>
              <a:rPr lang="ru-RU" sz="1600" dirty="0" smtClean="0">
                <a:latin typeface="Bahnschrift Condensed" pitchFamily="34" charset="0"/>
              </a:rPr>
              <a:t>кцизы на нефтепродукты</a:t>
            </a:r>
          </a:p>
          <a:p>
            <a:pPr algn="ctr"/>
            <a:endParaRPr lang="ru-RU" sz="1200" dirty="0" smtClean="0">
              <a:latin typeface="Bahnschrift Condensed" pitchFamily="34" charset="0"/>
            </a:endParaRPr>
          </a:p>
          <a:p>
            <a:pPr algn="ctr"/>
            <a:r>
              <a:rPr lang="ru-RU" sz="1600" dirty="0" smtClean="0">
                <a:latin typeface="Bahnschrift Condensed" pitchFamily="34" charset="0"/>
              </a:rPr>
              <a:t>Субсидии областного бюджета</a:t>
            </a:r>
            <a:endParaRPr lang="ru-RU" sz="1600" dirty="0">
              <a:latin typeface="Bahnschrift Condensed" pitchFamily="34" charset="0"/>
            </a:endParaRPr>
          </a:p>
        </p:txBody>
      </p:sp>
      <p:sp>
        <p:nvSpPr>
          <p:cNvPr id="58" name="Прямоугольник 57"/>
          <p:cNvSpPr/>
          <p:nvPr/>
        </p:nvSpPr>
        <p:spPr>
          <a:xfrm>
            <a:off x="3962128" y="1274604"/>
            <a:ext cx="7487863" cy="3117934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252000" algn="ctr">
              <a:lnSpc>
                <a:spcPts val="2100"/>
              </a:lnSpc>
            </a:pPr>
            <a:r>
              <a:rPr lang="ru-RU" sz="2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Ремонт автодорог местного значения, диагностика и оценка транспортно-эксплуатационного состояния, паспортизация </a:t>
            </a:r>
            <a:endParaRPr lang="en-US" sz="2400" b="1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hnschrift Condensed" pitchFamily="34" charset="0"/>
            </a:endParaRPr>
          </a:p>
          <a:p>
            <a:pPr marL="447675"/>
            <a:endParaRPr lang="en-US" sz="800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447675"/>
            <a:endParaRPr lang="en-US" sz="8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447675"/>
            <a:endParaRPr lang="en-US" sz="8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447675"/>
            <a:endParaRPr lang="en-US" sz="800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447675"/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пгт. Никель</a:t>
            </a:r>
          </a:p>
          <a:p>
            <a:pPr marL="447675"/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- автотранспортная дорога по ул. Мира </a:t>
            </a:r>
          </a:p>
          <a:p>
            <a:pPr marL="447675"/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г. Заполярный</a:t>
            </a:r>
          </a:p>
          <a:p>
            <a:pPr marL="447675"/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- внутриквартальная дорога по ул. Бабикова</a:t>
            </a:r>
          </a:p>
          <a:p>
            <a:pPr marL="447675"/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- внутриквартальная дорога по ул. </a:t>
            </a:r>
            <a:r>
              <a:rPr lang="ru-RU" sz="1400" dirty="0">
                <a:solidFill>
                  <a:prstClr val="black"/>
                </a:solidFill>
                <a:latin typeface="Bahnschrift Condensed" pitchFamily="34" charset="0"/>
              </a:rPr>
              <a:t>Ш</a:t>
            </a:r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макова</a:t>
            </a:r>
            <a:endParaRPr lang="ru-RU" sz="1400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108000"/>
            <a:endParaRPr lang="ru-RU" sz="14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108000"/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Отремонтировано :</a:t>
            </a:r>
            <a:r>
              <a:rPr lang="en-US" sz="1400" dirty="0" smtClean="0">
                <a:solidFill>
                  <a:prstClr val="black"/>
                </a:solidFill>
                <a:latin typeface="Bahnschrift Condensed" pitchFamily="34" charset="0"/>
              </a:rPr>
              <a:t>   </a:t>
            </a:r>
            <a:r>
              <a:rPr lang="en-US" sz="1400" b="1" dirty="0" smtClean="0">
                <a:solidFill>
                  <a:prstClr val="black"/>
                </a:solidFill>
                <a:latin typeface="Bahnschrift Condensed" pitchFamily="34" charset="0"/>
              </a:rPr>
              <a:t>S </a:t>
            </a:r>
            <a:r>
              <a:rPr lang="ru-RU" sz="1400" b="1" dirty="0" smtClean="0">
                <a:solidFill>
                  <a:prstClr val="black"/>
                </a:solidFill>
                <a:latin typeface="Bahnschrift Condensed" pitchFamily="34" charset="0"/>
              </a:rPr>
              <a:t>проезжей части</a:t>
            </a:r>
            <a:r>
              <a:rPr lang="en-US" sz="1400" b="1" dirty="0" smtClean="0">
                <a:solidFill>
                  <a:prstClr val="black"/>
                </a:solidFill>
                <a:latin typeface="Bahnschrift Condensed" pitchFamily="34" charset="0"/>
              </a:rPr>
              <a:t> -  </a:t>
            </a:r>
            <a:r>
              <a:rPr lang="ru-RU" sz="2000" b="1" dirty="0" smtClean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9 117,0 м </a:t>
            </a:r>
            <a:r>
              <a:rPr lang="ru-RU" sz="2000" b="1" baseline="30000" dirty="0" smtClean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2</a:t>
            </a:r>
            <a:endParaRPr lang="en-US" sz="2000" b="1" baseline="30000" dirty="0" smtClean="0">
              <a:solidFill>
                <a:srgbClr val="F79646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hnschrift Condensed" pitchFamily="34" charset="0"/>
            </a:endParaRPr>
          </a:p>
          <a:p>
            <a:pPr marL="108000"/>
            <a:r>
              <a:rPr lang="en-US" sz="1400" b="1" dirty="0">
                <a:solidFill>
                  <a:schemeClr val="tx1"/>
                </a:solidFill>
                <a:latin typeface="Bahnschrift Condensed" pitchFamily="34" charset="0"/>
              </a:rPr>
              <a:t> </a:t>
            </a:r>
            <a:r>
              <a:rPr lang="en-US" sz="1400" b="1" dirty="0" smtClean="0">
                <a:solidFill>
                  <a:schemeClr val="tx1"/>
                </a:solidFill>
                <a:latin typeface="Bahnschrift Condensed" pitchFamily="34" charset="0"/>
              </a:rPr>
              <a:t>                                 L</a:t>
            </a:r>
            <a:r>
              <a:rPr lang="ru-RU" sz="1400" b="1" dirty="0" smtClean="0">
                <a:solidFill>
                  <a:schemeClr val="tx1"/>
                </a:solidFill>
                <a:latin typeface="Bahnschrift Condensed" pitchFamily="34" charset="0"/>
              </a:rPr>
              <a:t> проезжей части </a:t>
            </a:r>
            <a:r>
              <a:rPr lang="ru-RU" sz="1400" b="1" dirty="0" smtClean="0">
                <a:solidFill>
                  <a:srgbClr val="F79646">
                    <a:lumMod val="75000"/>
                  </a:srgbClr>
                </a:solidFill>
                <a:latin typeface="Bahnschrift Condensed" pitchFamily="34" charset="0"/>
              </a:rPr>
              <a:t>– </a:t>
            </a:r>
            <a:r>
              <a:rPr lang="ru-RU" sz="2000" b="1" dirty="0" smtClean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1,14 км </a:t>
            </a:r>
            <a:endParaRPr lang="en-US" sz="2000" b="1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hnschrift Condensed" pitchFamily="34" charset="0"/>
            </a:endParaRPr>
          </a:p>
          <a:p>
            <a:pPr marL="108000"/>
            <a:r>
              <a:rPr lang="en-US" sz="1400" dirty="0">
                <a:solidFill>
                  <a:prstClr val="black"/>
                </a:solidFill>
                <a:latin typeface="Bahnschrift Condensed" pitchFamily="34" charset="0"/>
              </a:rPr>
              <a:t> </a:t>
            </a:r>
            <a:r>
              <a:rPr lang="en-US" sz="1400" dirty="0" smtClean="0">
                <a:solidFill>
                  <a:prstClr val="black"/>
                </a:solidFill>
                <a:latin typeface="Bahnschrift Condensed" pitchFamily="34" charset="0"/>
              </a:rPr>
              <a:t>                         </a:t>
            </a:r>
            <a:endParaRPr lang="ru-RU" sz="14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108000"/>
            <a:r>
              <a:rPr lang="ru-RU" sz="1400" dirty="0">
                <a:solidFill>
                  <a:prstClr val="black"/>
                </a:solidFill>
                <a:latin typeface="Bahnschrift Condensed" pitchFamily="34" charset="0"/>
              </a:rPr>
              <a:t> </a:t>
            </a:r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                                 </a:t>
            </a:r>
          </a:p>
          <a:p>
            <a:pPr marL="108000"/>
            <a:r>
              <a:rPr lang="ru-RU" sz="1400" dirty="0">
                <a:solidFill>
                  <a:prstClr val="black"/>
                </a:solidFill>
                <a:latin typeface="Bahnschrift Condensed" pitchFamily="34" charset="0"/>
              </a:rPr>
              <a:t> </a:t>
            </a:r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                              </a:t>
            </a:r>
            <a:endParaRPr lang="ru-RU" sz="16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447675" algn="ctr"/>
            <a:endParaRPr lang="ru-RU" dirty="0">
              <a:solidFill>
                <a:prstClr val="black"/>
              </a:solidFill>
              <a:latin typeface="Bahnschrift Condensed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5401319" y="1818906"/>
            <a:ext cx="252028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u="sng" dirty="0" smtClean="0">
                <a:solidFill>
                  <a:srgbClr val="4482E6"/>
                </a:solidFill>
                <a:latin typeface="Bahnschrift Condensed" pitchFamily="34" charset="0"/>
              </a:rPr>
              <a:t>61</a:t>
            </a:r>
            <a:r>
              <a:rPr lang="ru-RU" sz="4000" b="1" u="sng" dirty="0" smtClean="0">
                <a:solidFill>
                  <a:srgbClr val="4482E6"/>
                </a:solidFill>
                <a:latin typeface="Bahnschrift Condensed" pitchFamily="34" charset="0"/>
              </a:rPr>
              <a:t>,</a:t>
            </a:r>
            <a:r>
              <a:rPr lang="en-US" sz="4000" b="1" u="sng" dirty="0" smtClean="0">
                <a:solidFill>
                  <a:srgbClr val="4482E6"/>
                </a:solidFill>
                <a:latin typeface="Bahnschrift Condensed" pitchFamily="34" charset="0"/>
              </a:rPr>
              <a:t>4</a:t>
            </a:r>
            <a:r>
              <a:rPr lang="ru-RU" sz="3200" b="1" u="sng" dirty="0" smtClean="0">
                <a:solidFill>
                  <a:srgbClr val="4482E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 </a:t>
            </a:r>
            <a:r>
              <a:rPr lang="ru-RU" sz="1600" u="sng" dirty="0" smtClean="0">
                <a:latin typeface="Bahnschrift Condensed" pitchFamily="34" charset="0"/>
              </a:rPr>
              <a:t>млн рублей</a:t>
            </a:r>
            <a:endParaRPr lang="ru-RU" sz="1600" u="sng" dirty="0">
              <a:latin typeface="Bahnschrift Condensed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962729" y="2968453"/>
            <a:ext cx="83819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 smtClean="0">
                <a:solidFill>
                  <a:srgbClr val="4482E6"/>
                </a:solidFill>
                <a:latin typeface="Bahnschrift Condensed" pitchFamily="34" charset="0"/>
              </a:rPr>
              <a:t>20,1</a:t>
            </a:r>
          </a:p>
          <a:p>
            <a:r>
              <a:rPr lang="ru-RU" sz="1200" dirty="0">
                <a:latin typeface="Bahnschrift Condensed" pitchFamily="34" charset="0"/>
              </a:rPr>
              <a:t>м</a:t>
            </a:r>
            <a:r>
              <a:rPr lang="ru-RU" sz="1200" dirty="0" smtClean="0">
                <a:latin typeface="Bahnschrift Condensed" pitchFamily="34" charset="0"/>
              </a:rPr>
              <a:t>лн рублей</a:t>
            </a:r>
            <a:endParaRPr lang="ru-RU" sz="1200" dirty="0">
              <a:latin typeface="Bahnschrift Condensed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962729" y="3523452"/>
            <a:ext cx="83819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 smtClean="0">
                <a:solidFill>
                  <a:srgbClr val="4482E6"/>
                </a:solidFill>
                <a:latin typeface="Bahnschrift Condensed" pitchFamily="34" charset="0"/>
              </a:rPr>
              <a:t>58,0</a:t>
            </a:r>
          </a:p>
          <a:p>
            <a:r>
              <a:rPr lang="ru-RU" sz="1200" dirty="0">
                <a:latin typeface="Bahnschrift Condensed" pitchFamily="34" charset="0"/>
              </a:rPr>
              <a:t>м</a:t>
            </a:r>
            <a:r>
              <a:rPr lang="ru-RU" sz="1200" dirty="0" smtClean="0">
                <a:latin typeface="Bahnschrift Condensed" pitchFamily="34" charset="0"/>
              </a:rPr>
              <a:t>лн рублей</a:t>
            </a:r>
            <a:endParaRPr lang="ru-RU" sz="1200" dirty="0">
              <a:latin typeface="Bahnschrift Condensed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0775" y="1274604"/>
            <a:ext cx="491673" cy="491673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="" xmlns:a16="http://schemas.microsoft.com/office/drawing/2014/main" id="{5A9898F7-7832-7143-AC98-A2F3B640806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2729" y="1261904"/>
            <a:ext cx="462211" cy="462211"/>
          </a:xfrm>
          <a:prstGeom prst="rect">
            <a:avLst/>
          </a:prstGeom>
        </p:spPr>
      </p:pic>
      <p:sp>
        <p:nvSpPr>
          <p:cNvPr id="30" name="Прямоугольник 29"/>
          <p:cNvSpPr/>
          <p:nvPr/>
        </p:nvSpPr>
        <p:spPr>
          <a:xfrm>
            <a:off x="895650" y="4514482"/>
            <a:ext cx="2929878" cy="2398336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 algn="ctr">
              <a:lnSpc>
                <a:spcPts val="2000"/>
              </a:lnSpc>
            </a:pPr>
            <a:r>
              <a:rPr lang="ru-RU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Обустройство автомобильных дорого общего пользования</a:t>
            </a:r>
          </a:p>
          <a:p>
            <a:pPr marL="361950" algn="ctr"/>
            <a:endParaRPr lang="ru-RU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 algn="ctr"/>
            <a:endParaRPr lang="ru-RU" sz="800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 algn="ctr"/>
            <a:endParaRPr lang="ru-RU" sz="8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 algn="just"/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 карточный (ямочный) ремонт</a:t>
            </a:r>
            <a:endParaRPr lang="en-US" sz="16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 algn="just"/>
            <a:endParaRPr lang="ru-RU" sz="8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 algn="just"/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 нанесение дорожной разметки</a:t>
            </a:r>
            <a:endParaRPr lang="en-US" sz="16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 algn="just"/>
            <a:endParaRPr lang="ru-RU" sz="8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 algn="just"/>
            <a:r>
              <a:rPr lang="en-US" sz="1600" dirty="0" smtClean="0">
                <a:solidFill>
                  <a:prstClr val="black"/>
                </a:solidFill>
                <a:latin typeface="Bahnschrift Condensed" pitchFamily="34" charset="0"/>
              </a:rPr>
              <a:t> </a:t>
            </a:r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поставка дорожных знаков</a:t>
            </a:r>
          </a:p>
          <a:p>
            <a:pPr marL="361950" algn="just"/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 </a:t>
            </a:r>
            <a:endParaRPr lang="ru-RU" sz="1700" dirty="0">
              <a:solidFill>
                <a:prstClr val="black"/>
              </a:solidFill>
              <a:latin typeface="Bahnschrift Condensed" pitchFamily="34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130" y="4480824"/>
            <a:ext cx="529290" cy="611625"/>
          </a:xfrm>
          <a:prstGeom prst="rect">
            <a:avLst/>
          </a:prstGeom>
        </p:spPr>
      </p:pic>
      <p:pic>
        <p:nvPicPr>
          <p:cNvPr id="31" name="Рисунок 30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2136" y="5668770"/>
            <a:ext cx="201069" cy="201069"/>
          </a:xfrm>
          <a:prstGeom prst="rect">
            <a:avLst/>
          </a:prstGeom>
        </p:spPr>
      </p:pic>
      <p:pic>
        <p:nvPicPr>
          <p:cNvPr id="32" name="Рисунок 31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6651" y="6050058"/>
            <a:ext cx="201069" cy="201069"/>
          </a:xfrm>
          <a:prstGeom prst="rect">
            <a:avLst/>
          </a:prstGeom>
        </p:spPr>
      </p:pic>
      <p:pic>
        <p:nvPicPr>
          <p:cNvPr id="41" name="Рисунок 40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64759" y="2385940"/>
            <a:ext cx="201069" cy="201069"/>
          </a:xfrm>
          <a:prstGeom prst="rect">
            <a:avLst/>
          </a:prstGeom>
        </p:spPr>
      </p:pic>
      <p:pic>
        <p:nvPicPr>
          <p:cNvPr id="43" name="Рисунок 42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72576" y="2786558"/>
            <a:ext cx="201069" cy="201069"/>
          </a:xfrm>
          <a:prstGeom prst="rect">
            <a:avLst/>
          </a:prstGeom>
        </p:spPr>
      </p:pic>
      <p:sp>
        <p:nvSpPr>
          <p:cNvPr id="44" name="TextBox 43"/>
          <p:cNvSpPr txBox="1"/>
          <p:nvPr/>
        </p:nvSpPr>
        <p:spPr>
          <a:xfrm>
            <a:off x="1312364" y="4960099"/>
            <a:ext cx="22884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u="sng" dirty="0" smtClean="0">
                <a:solidFill>
                  <a:srgbClr val="4482E6"/>
                </a:solidFill>
                <a:latin typeface="Bahnschrift Condensed" pitchFamily="34" charset="0"/>
              </a:rPr>
              <a:t>6,7</a:t>
            </a:r>
            <a:r>
              <a:rPr lang="ru-RU" sz="4000" b="1" u="sng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 </a:t>
            </a:r>
            <a:r>
              <a:rPr lang="ru-RU" sz="1600" u="sng" dirty="0" smtClean="0">
                <a:latin typeface="Bahnschrift Condensed" pitchFamily="34" charset="0"/>
              </a:rPr>
              <a:t>млн рублей</a:t>
            </a:r>
          </a:p>
          <a:p>
            <a:pPr algn="ctr"/>
            <a:endParaRPr lang="ru-RU" sz="1600" u="sng" dirty="0">
              <a:latin typeface="Bahnschrift Condensed" pitchFamily="34" charset="0"/>
            </a:endParaRPr>
          </a:p>
        </p:txBody>
      </p:sp>
      <p:pic>
        <p:nvPicPr>
          <p:cNvPr id="52" name="Рисунок 51">
            <a:extLst>
              <a:ext uri="{FF2B5EF4-FFF2-40B4-BE49-F238E27FC236}">
                <a16:creationId xmlns="" xmlns:a16="http://schemas.microsoft.com/office/drawing/2014/main" id="{B981C3AE-0D68-2849-9510-C16D4079645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6658" y="1933194"/>
            <a:ext cx="480234" cy="42878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108" y="6423758"/>
            <a:ext cx="201612" cy="201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1600" y="1895373"/>
            <a:ext cx="3456384" cy="118220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1600" y="3077578"/>
            <a:ext cx="3456384" cy="125289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7547" y="4960099"/>
            <a:ext cx="3096343" cy="184584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0516" y="4960099"/>
            <a:ext cx="3077468" cy="1845842"/>
          </a:xfrm>
          <a:prstGeom prst="rect">
            <a:avLst/>
          </a:prstGeom>
        </p:spPr>
      </p:pic>
      <p:pic>
        <p:nvPicPr>
          <p:cNvPr id="38" name="Рисунок 37">
            <a:extLst>
              <a:ext uri="{FF2B5EF4-FFF2-40B4-BE49-F238E27FC236}">
                <a16:creationId xmlns:a16="http://schemas.microsoft.com/office/drawing/2014/main" xmlns="" id="{C017161F-14E9-A948-AEF1-78CD29CCACA4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949830" y="4486510"/>
            <a:ext cx="492617" cy="566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0507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12140" y="288370"/>
            <a:ext cx="11018520" cy="647784"/>
          </a:xfrm>
        </p:spPr>
        <p:txBody>
          <a:bodyPr>
            <a:normAutofit/>
          </a:bodyPr>
          <a:lstStyle/>
          <a:p>
            <a:pPr lvl="0" defTabSz="914400">
              <a:spcBef>
                <a:spcPts val="0"/>
              </a:spcBef>
            </a:pP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ИСПОЛНЕНИЕ БЮДЖЕТА </a:t>
            </a:r>
            <a:r>
              <a:rPr lang="ru-RU" sz="2500" dirty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ОКРУГА </a:t>
            </a: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ЗА 2025 ГОД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936822" y="652994"/>
            <a:ext cx="108379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0070C0"/>
                </a:solidFill>
                <a:latin typeface="Bahnschrift Condensed" pitchFamily="34" charset="0"/>
              </a:rPr>
              <a:t>-</a:t>
            </a:r>
            <a:r>
              <a:rPr lang="ru-RU" sz="2800" dirty="0" smtClean="0">
                <a:latin typeface="Bahnschrift Condensed" pitchFamily="34" charset="0"/>
              </a:rPr>
              <a:t> </a:t>
            </a:r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КОМФОРТНАЯ СРЕДА ПРОЖИВАНИЯ</a:t>
            </a:r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 </a:t>
            </a:r>
            <a:r>
              <a:rPr lang="ru-RU" sz="2800" dirty="0" smtClean="0">
                <a:solidFill>
                  <a:srgbClr val="0070C0"/>
                </a:solidFill>
                <a:latin typeface="Bahnschrift Condensed" pitchFamily="34" charset="0"/>
              </a:rPr>
              <a:t>-</a:t>
            </a:r>
            <a:endParaRPr lang="ru-RU" sz="2800" dirty="0">
              <a:solidFill>
                <a:srgbClr val="0070C0"/>
              </a:solidFill>
              <a:latin typeface="Bahnschrift Condensed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06899" y="5328642"/>
            <a:ext cx="28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FFFFFF"/>
                </a:solidFill>
                <a:latin typeface="Arial Narrow" pitchFamily="34" charset="0"/>
              </a:rPr>
              <a:t>Налог на доходы физических лиц</a:t>
            </a:r>
          </a:p>
          <a:p>
            <a:pPr algn="ctr"/>
            <a:r>
              <a:rPr lang="ru-RU" sz="1400" b="1" dirty="0" smtClean="0">
                <a:solidFill>
                  <a:srgbClr val="FFFFFF"/>
                </a:solidFill>
                <a:latin typeface="Arial Narrow" pitchFamily="34" charset="0"/>
              </a:rPr>
              <a:t>68,6%</a:t>
            </a:r>
            <a:endParaRPr lang="ru-RU" sz="1400" b="1" dirty="0">
              <a:solidFill>
                <a:srgbClr val="FFFFFF"/>
              </a:solidFill>
              <a:latin typeface="Arial Narrow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936822" y="1296194"/>
            <a:ext cx="2952329" cy="585819"/>
          </a:xfrm>
          <a:prstGeom prst="rect">
            <a:avLst/>
          </a:prstGeom>
          <a:solidFill>
            <a:srgbClr val="007AD6"/>
          </a:solidFill>
          <a:ln w="158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      </a:t>
            </a:r>
            <a:r>
              <a:rPr lang="ru-RU" sz="3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319,9 </a:t>
            </a:r>
            <a:r>
              <a:rPr lang="ru-RU" sz="1600" dirty="0" smtClean="0">
                <a:solidFill>
                  <a:schemeClr val="bg1"/>
                </a:solidFill>
                <a:latin typeface="Bahnschrift Condensed" pitchFamily="34" charset="0"/>
              </a:rPr>
              <a:t>млн рублей</a:t>
            </a:r>
          </a:p>
        </p:txBody>
      </p:sp>
      <p:sp>
        <p:nvSpPr>
          <p:cNvPr id="39" name="Прямоугольник 38"/>
          <p:cNvSpPr/>
          <p:nvPr/>
        </p:nvSpPr>
        <p:spPr>
          <a:xfrm>
            <a:off x="932663" y="2056471"/>
            <a:ext cx="2974311" cy="4568315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252000" indent="85725" algn="ctr">
              <a:lnSpc>
                <a:spcPts val="2200"/>
              </a:lnSpc>
            </a:pPr>
            <a:r>
              <a:rPr lang="ru-RU" sz="22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Охрана окружающей среды</a:t>
            </a:r>
          </a:p>
          <a:p>
            <a:pPr marL="361950" indent="85725" algn="ctr"/>
            <a:endParaRPr lang="ru-RU" sz="800" b="1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 indent="85725" algn="ctr"/>
            <a:endParaRPr lang="ru-RU" sz="800" b="1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 indent="85725" algn="ctr"/>
            <a:endParaRPr lang="ru-RU" sz="800" b="1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 indent="85725" algn="ctr"/>
            <a:endParaRPr lang="ru-RU" sz="800" b="1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/>
            <a:endParaRPr lang="ru-RU" sz="10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marL="361950" algn="just"/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Ремонт и обустройство контейнерных площадок:</a:t>
            </a:r>
          </a:p>
          <a:p>
            <a:pPr marL="361950" algn="just"/>
            <a:r>
              <a:rPr lang="ru-RU" sz="1600" u="sng" dirty="0" smtClean="0">
                <a:solidFill>
                  <a:schemeClr val="tx1"/>
                </a:solidFill>
                <a:latin typeface="Bahnschrift Condensed" pitchFamily="34" charset="0"/>
              </a:rPr>
              <a:t>пгт</a:t>
            </a:r>
            <a:r>
              <a:rPr lang="ru-RU" sz="1600" u="sng" dirty="0">
                <a:solidFill>
                  <a:schemeClr val="tx1"/>
                </a:solidFill>
                <a:latin typeface="Bahnschrift Condensed" pitchFamily="34" charset="0"/>
              </a:rPr>
              <a:t>. </a:t>
            </a:r>
            <a:r>
              <a:rPr lang="ru-RU" sz="1600" u="sng" dirty="0" smtClean="0">
                <a:solidFill>
                  <a:schemeClr val="tx1"/>
                </a:solidFill>
                <a:latin typeface="Bahnschrift Condensed" pitchFamily="34" charset="0"/>
              </a:rPr>
              <a:t>Печенга:</a:t>
            </a:r>
          </a:p>
          <a:p>
            <a:pPr marL="361950" algn="just"/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* по ул</a:t>
            </a:r>
            <a:r>
              <a:rPr lang="ru-RU" sz="1600" dirty="0">
                <a:solidFill>
                  <a:schemeClr val="tx1"/>
                </a:solidFill>
                <a:latin typeface="Bahnschrift Condensed" pitchFamily="34" charset="0"/>
              </a:rPr>
              <a:t>. </a:t>
            </a:r>
            <a:r>
              <a:rPr lang="ru-RU" sz="1600" dirty="0" err="1">
                <a:solidFill>
                  <a:schemeClr val="tx1"/>
                </a:solidFill>
                <a:latin typeface="Bahnschrift Condensed" pitchFamily="34" charset="0"/>
              </a:rPr>
              <a:t>Печенгское</a:t>
            </a:r>
            <a:r>
              <a:rPr lang="ru-RU" sz="1600" dirty="0">
                <a:solidFill>
                  <a:schemeClr val="tx1"/>
                </a:solidFill>
                <a:latin typeface="Bahnschrift Condensed" pitchFamily="34" charset="0"/>
              </a:rPr>
              <a:t> шоссе, </a:t>
            </a:r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д.№ 4</a:t>
            </a:r>
          </a:p>
          <a:p>
            <a:pPr marL="361950" algn="just"/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* по ул</a:t>
            </a:r>
            <a:r>
              <a:rPr lang="ru-RU" sz="1600" dirty="0">
                <a:solidFill>
                  <a:schemeClr val="tx1"/>
                </a:solidFill>
                <a:latin typeface="Bahnschrift Condensed" pitchFamily="34" charset="0"/>
              </a:rPr>
              <a:t>. Стадионная, </a:t>
            </a:r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д. №№ 3,4 </a:t>
            </a:r>
          </a:p>
          <a:p>
            <a:pPr marL="361950" algn="just"/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* по </a:t>
            </a:r>
            <a:r>
              <a:rPr lang="ru-RU" sz="1600" dirty="0">
                <a:solidFill>
                  <a:schemeClr val="tx1"/>
                </a:solidFill>
                <a:latin typeface="Bahnschrift Condensed" pitchFamily="34" charset="0"/>
              </a:rPr>
              <a:t>ул. </a:t>
            </a:r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Стадионная, д. № 7</a:t>
            </a:r>
          </a:p>
          <a:p>
            <a:pPr marL="361950" algn="just"/>
            <a:r>
              <a:rPr lang="ru-RU" sz="1600" u="sng" dirty="0" smtClean="0">
                <a:solidFill>
                  <a:schemeClr val="tx1"/>
                </a:solidFill>
                <a:latin typeface="Bahnschrift Condensed" pitchFamily="34" charset="0"/>
              </a:rPr>
              <a:t>пгт</a:t>
            </a:r>
            <a:r>
              <a:rPr lang="ru-RU" sz="1600" u="sng" dirty="0">
                <a:solidFill>
                  <a:schemeClr val="tx1"/>
                </a:solidFill>
                <a:latin typeface="Bahnschrift Condensed" pitchFamily="34" charset="0"/>
              </a:rPr>
              <a:t>. </a:t>
            </a:r>
            <a:r>
              <a:rPr lang="ru-RU" sz="1600" u="sng" dirty="0" smtClean="0">
                <a:solidFill>
                  <a:schemeClr val="tx1"/>
                </a:solidFill>
                <a:latin typeface="Bahnschrift Condensed" pitchFamily="34" charset="0"/>
              </a:rPr>
              <a:t>Никель:</a:t>
            </a:r>
          </a:p>
          <a:p>
            <a:pPr marL="361950" algn="just"/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по </a:t>
            </a:r>
            <a:r>
              <a:rPr lang="ru-RU" sz="1600" dirty="0">
                <a:solidFill>
                  <a:schemeClr val="tx1"/>
                </a:solidFill>
                <a:latin typeface="Bahnschrift Condensed" pitchFamily="34" charset="0"/>
              </a:rPr>
              <a:t>ул. 14 Армии, </a:t>
            </a:r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д</a:t>
            </a:r>
            <a:r>
              <a:rPr lang="ru-RU" sz="1600" dirty="0">
                <a:solidFill>
                  <a:schemeClr val="tx1"/>
                </a:solidFill>
                <a:latin typeface="Bahnschrift Condensed" pitchFamily="34" charset="0"/>
              </a:rPr>
              <a:t>. № </a:t>
            </a:r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13</a:t>
            </a:r>
          </a:p>
          <a:p>
            <a:pPr marL="361950" algn="just"/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пр. Гвардейский, д.№ 33</a:t>
            </a:r>
            <a:endParaRPr lang="ru-RU" sz="1600" dirty="0">
              <a:solidFill>
                <a:schemeClr val="tx1"/>
              </a:solidFill>
              <a:latin typeface="Bahnschrift Condensed" pitchFamily="34" charset="0"/>
            </a:endParaRPr>
          </a:p>
          <a:p>
            <a:pPr marL="361950" algn="just"/>
            <a:endParaRPr lang="ru-RU" sz="8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marL="361950" algn="just"/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Вывоз </a:t>
            </a:r>
            <a:r>
              <a:rPr lang="ru-RU" sz="1600" dirty="0">
                <a:solidFill>
                  <a:schemeClr val="tx1"/>
                </a:solidFill>
                <a:latin typeface="Bahnschrift Condensed" pitchFamily="34" charset="0"/>
              </a:rPr>
              <a:t>мусора с территории зоны отдыха у первого моста р. </a:t>
            </a:r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Шуонийоки, пгт Никель</a:t>
            </a:r>
            <a:endParaRPr lang="ru-RU" sz="1600" dirty="0">
              <a:solidFill>
                <a:schemeClr val="tx1"/>
              </a:solidFill>
              <a:latin typeface="Bahnschrift Condensed" pitchFamily="34" charset="0"/>
            </a:endParaRPr>
          </a:p>
          <a:p>
            <a:pPr marL="361950"/>
            <a:endParaRPr lang="ru-RU" sz="12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809625" lvl="0"/>
            <a:endParaRPr lang="ru-RU" sz="14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180975" lvl="0">
              <a:tabLst>
                <a:tab pos="180975" algn="l"/>
              </a:tabLst>
            </a:pPr>
            <a:endParaRPr lang="ru-RU" sz="200" dirty="0">
              <a:solidFill>
                <a:prstClr val="black"/>
              </a:solidFill>
              <a:latin typeface="Bahnschrift Condensed" pitchFamily="34" charset="0"/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7494201" y="1376663"/>
            <a:ext cx="4069347" cy="2583827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288000" algn="ctr">
              <a:lnSpc>
                <a:spcPts val="2100"/>
              </a:lnSpc>
            </a:pPr>
            <a:r>
              <a:rPr lang="ru-RU" sz="22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Ответственное отношение к животным</a:t>
            </a:r>
          </a:p>
          <a:p>
            <a:pPr marL="361950" algn="ctr"/>
            <a:endParaRPr lang="ru-RU" sz="800" b="1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 algn="ctr"/>
            <a:endParaRPr lang="ru-RU" sz="800" b="1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 algn="ctr"/>
            <a:endParaRPr lang="ru-RU" sz="800" b="1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 algn="ctr"/>
            <a:endParaRPr lang="ru-RU" sz="800" b="1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 lvl="0" algn="just"/>
            <a:r>
              <a:rPr lang="ru-RU" dirty="0" smtClean="0">
                <a:solidFill>
                  <a:prstClr val="black"/>
                </a:solidFill>
                <a:latin typeface="Bahnschrift Condensed" pitchFamily="34" charset="0"/>
              </a:rPr>
              <a:t>отловлено животных без владельцев</a:t>
            </a:r>
          </a:p>
          <a:p>
            <a:pPr marL="361950" lvl="0" algn="just"/>
            <a:endParaRPr lang="ru-RU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 lvl="0" algn="just"/>
            <a:endParaRPr lang="ru-RU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 lvl="0" algn="just"/>
            <a:r>
              <a:rPr lang="ru-RU" dirty="0" smtClean="0">
                <a:solidFill>
                  <a:prstClr val="black"/>
                </a:solidFill>
                <a:latin typeface="Bahnschrift Condensed" pitchFamily="34" charset="0"/>
              </a:rPr>
              <a:t>56 голов       </a:t>
            </a:r>
            <a:endParaRPr lang="ru-RU" b="1" dirty="0">
              <a:solidFill>
                <a:prstClr val="black"/>
              </a:solidFill>
              <a:latin typeface="Bahnschrift Condensed" pitchFamily="34" charset="0"/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860" y="1296194"/>
            <a:ext cx="611730" cy="611730"/>
          </a:xfrm>
          <a:prstGeom prst="rect">
            <a:avLst/>
          </a:prstGeom>
        </p:spPr>
      </p:pic>
      <p:sp>
        <p:nvSpPr>
          <p:cNvPr id="71" name="TextBox 70"/>
          <p:cNvSpPr txBox="1"/>
          <p:nvPr/>
        </p:nvSpPr>
        <p:spPr>
          <a:xfrm>
            <a:off x="1360960" y="2539454"/>
            <a:ext cx="23721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u="sng" dirty="0" smtClean="0">
                <a:solidFill>
                  <a:srgbClr val="4482E6"/>
                </a:solidFill>
                <a:latin typeface="Bahnschrift Condensed" pitchFamily="34" charset="0"/>
              </a:rPr>
              <a:t>1,3</a:t>
            </a:r>
            <a:r>
              <a:rPr lang="ru-RU" sz="3300" u="sng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</a:t>
            </a:r>
            <a:r>
              <a:rPr lang="ru-RU" sz="1600" u="sng" dirty="0" smtClean="0">
                <a:latin typeface="Bahnschrift Condensed" pitchFamily="34" charset="0"/>
              </a:rPr>
              <a:t>млн рублей</a:t>
            </a:r>
            <a:endParaRPr lang="ru-RU" sz="1600" u="sng" dirty="0">
              <a:latin typeface="Bahnschrift Condensed" pitchFamily="34" charset="0"/>
            </a:endParaRPr>
          </a:p>
        </p:txBody>
      </p:sp>
      <p:sp>
        <p:nvSpPr>
          <p:cNvPr id="72" name="Прямоугольник 71"/>
          <p:cNvSpPr/>
          <p:nvPr/>
        </p:nvSpPr>
        <p:spPr>
          <a:xfrm>
            <a:off x="4089828" y="1296194"/>
            <a:ext cx="3174670" cy="5328591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72000" algn="ctr">
              <a:lnSpc>
                <a:spcPts val="2200"/>
              </a:lnSpc>
              <a:tabLst>
                <a:tab pos="85725" algn="l"/>
              </a:tabLst>
            </a:pPr>
            <a:r>
              <a:rPr lang="ru-RU" b="1" dirty="0" smtClean="0">
                <a:solidFill>
                  <a:prstClr val="black"/>
                </a:solidFill>
                <a:latin typeface="Bahnschrift Condensed" pitchFamily="34" charset="0"/>
              </a:rPr>
              <a:t>    </a:t>
            </a:r>
            <a:r>
              <a:rPr lang="ru-RU" sz="22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Обеспечение бесперебойного прохождения отопительного сезона</a:t>
            </a:r>
          </a:p>
          <a:p>
            <a:pPr marL="361950"/>
            <a:endParaRPr lang="ru-RU" sz="1500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/>
            <a:endParaRPr lang="ru-RU" sz="15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0000" lvl="0" algn="just"/>
            <a:endParaRPr lang="ru-RU" sz="8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0000" lvl="0" algn="just"/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Разработка, проведение  экспертизы ПСД, капитальный ремонт участка </a:t>
            </a:r>
            <a:r>
              <a:rPr lang="ru-RU" sz="1600" dirty="0">
                <a:solidFill>
                  <a:schemeClr val="tx1"/>
                </a:solidFill>
                <a:latin typeface="Bahnschrift Condensed" pitchFamily="34" charset="0"/>
              </a:rPr>
              <a:t>магистрального трубопровода ТЭЦ №1 г. </a:t>
            </a:r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Заполярный</a:t>
            </a:r>
          </a:p>
          <a:p>
            <a:pPr marL="360000" lvl="0" algn="just"/>
            <a:endParaRPr lang="ru-RU" sz="16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marL="360000" lvl="0" algn="just"/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актуализация </a:t>
            </a:r>
            <a:r>
              <a:rPr lang="ru-RU" sz="1600" dirty="0">
                <a:solidFill>
                  <a:schemeClr val="tx1"/>
                </a:solidFill>
                <a:latin typeface="Bahnschrift Condensed" pitchFamily="34" charset="0"/>
              </a:rPr>
              <a:t>схемы теплоснабжения Печенгского муниципального </a:t>
            </a:r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округа</a:t>
            </a:r>
            <a:endParaRPr lang="ru-RU" sz="1600" dirty="0">
              <a:solidFill>
                <a:schemeClr val="tx1"/>
              </a:solidFill>
              <a:latin typeface="Bahnschrift Condensed" pitchFamily="34" charset="0"/>
            </a:endParaRPr>
          </a:p>
        </p:txBody>
      </p:sp>
      <p:pic>
        <p:nvPicPr>
          <p:cNvPr id="51" name="Рисунок 50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9412" y="3334394"/>
            <a:ext cx="201069" cy="201069"/>
          </a:xfrm>
          <a:prstGeom prst="rect">
            <a:avLst/>
          </a:prstGeom>
        </p:spPr>
      </p:pic>
      <p:sp>
        <p:nvSpPr>
          <p:cNvPr id="58" name="TextBox 57"/>
          <p:cNvSpPr txBox="1"/>
          <p:nvPr/>
        </p:nvSpPr>
        <p:spPr>
          <a:xfrm>
            <a:off x="8270306" y="1584758"/>
            <a:ext cx="24442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u="sng" dirty="0" smtClean="0">
                <a:solidFill>
                  <a:srgbClr val="4482E6"/>
                </a:solidFill>
                <a:latin typeface="Bahnschrift Condensed" pitchFamily="34" charset="0"/>
              </a:rPr>
              <a:t>1,2</a:t>
            </a:r>
            <a:r>
              <a:rPr lang="ru-RU" sz="3000" u="sng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</a:t>
            </a:r>
            <a:r>
              <a:rPr lang="ru-RU" sz="1600" u="sng" dirty="0" smtClean="0">
                <a:latin typeface="Bahnschrift Condensed" pitchFamily="34" charset="0"/>
              </a:rPr>
              <a:t>млн рублей </a:t>
            </a:r>
          </a:p>
        </p:txBody>
      </p:sp>
      <p:pic>
        <p:nvPicPr>
          <p:cNvPr id="90" name="Рисунок 8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985" y="1944629"/>
            <a:ext cx="580854" cy="538610"/>
          </a:xfrm>
          <a:prstGeom prst="rect">
            <a:avLst/>
          </a:prstGeom>
        </p:spPr>
      </p:pic>
      <p:sp>
        <p:nvSpPr>
          <p:cNvPr id="92" name="TextBox 91"/>
          <p:cNvSpPr txBox="1"/>
          <p:nvPr/>
        </p:nvSpPr>
        <p:spPr>
          <a:xfrm>
            <a:off x="4787567" y="2064386"/>
            <a:ext cx="2160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u="sng" dirty="0" smtClean="0">
                <a:solidFill>
                  <a:srgbClr val="4482E6"/>
                </a:solidFill>
                <a:latin typeface="Bahnschrift Condensed" pitchFamily="34" charset="0"/>
              </a:rPr>
              <a:t>10,8</a:t>
            </a:r>
            <a:r>
              <a:rPr lang="ru-RU" sz="3000" b="1" u="sng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 </a:t>
            </a:r>
            <a:r>
              <a:rPr lang="ru-RU" sz="1600" u="sng" dirty="0" smtClean="0">
                <a:latin typeface="Bahnschrift Condensed" pitchFamily="34" charset="0"/>
              </a:rPr>
              <a:t>млн рублей </a:t>
            </a:r>
          </a:p>
        </p:txBody>
      </p:sp>
      <p:pic>
        <p:nvPicPr>
          <p:cNvPr id="93" name="Рисунок 92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63068" y="2831841"/>
            <a:ext cx="201069" cy="201069"/>
          </a:xfrm>
          <a:prstGeom prst="rect">
            <a:avLst/>
          </a:prstGeom>
        </p:spPr>
      </p:pic>
      <p:sp>
        <p:nvSpPr>
          <p:cNvPr id="32" name="Прямоугольник 31"/>
          <p:cNvSpPr/>
          <p:nvPr/>
        </p:nvSpPr>
        <p:spPr>
          <a:xfrm>
            <a:off x="7489552" y="4032498"/>
            <a:ext cx="4069347" cy="2592287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288000" algn="ctr">
              <a:lnSpc>
                <a:spcPts val="2200"/>
              </a:lnSpc>
            </a:pPr>
            <a:r>
              <a:rPr lang="ru-RU" sz="2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Эвакуация и хранение бесхозного (брошенного) а/транспорта</a:t>
            </a:r>
          </a:p>
          <a:p>
            <a:pPr marL="361950" algn="ctr"/>
            <a:r>
              <a:rPr lang="ru-RU" b="1" dirty="0" smtClean="0">
                <a:solidFill>
                  <a:schemeClr val="tx1"/>
                </a:solidFill>
                <a:latin typeface="Bahnschrift Condensed" pitchFamily="34" charset="0"/>
              </a:rPr>
              <a:t> </a:t>
            </a:r>
            <a:endParaRPr lang="ru-RU" sz="800" b="1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marL="361950" algn="ctr"/>
            <a:endParaRPr lang="ru-RU" sz="800" b="1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marL="361950" algn="ctr"/>
            <a:r>
              <a:rPr lang="ru-RU" b="1" dirty="0" smtClean="0">
                <a:solidFill>
                  <a:schemeClr val="tx1"/>
                </a:solidFill>
                <a:latin typeface="Bahnschrift Condensed" pitchFamily="34" charset="0"/>
              </a:rPr>
              <a:t> </a:t>
            </a:r>
            <a:endParaRPr lang="ru-RU" sz="12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 lvl="0"/>
            <a:endParaRPr lang="ru-RU" sz="16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 lvl="0"/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47 единиц </a:t>
            </a:r>
          </a:p>
          <a:p>
            <a:pPr marL="809625" lvl="0"/>
            <a:endParaRPr lang="ru-RU" sz="1000" dirty="0">
              <a:solidFill>
                <a:prstClr val="black"/>
              </a:solidFill>
              <a:latin typeface="Bahnschrift Condensed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8476550" y="4542649"/>
            <a:ext cx="21046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u="sng" dirty="0" smtClean="0">
                <a:solidFill>
                  <a:srgbClr val="4482E6"/>
                </a:solidFill>
                <a:latin typeface="Bahnschrift Condensed" pitchFamily="34" charset="0"/>
              </a:rPr>
              <a:t>0,5</a:t>
            </a:r>
            <a:r>
              <a:rPr lang="ru-RU" sz="3300" u="sng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</a:t>
            </a:r>
            <a:r>
              <a:rPr lang="ru-RU" sz="1600" u="sng" dirty="0" smtClean="0">
                <a:latin typeface="Bahnschrift Condensed" pitchFamily="34" charset="0"/>
              </a:rPr>
              <a:t>млн рублей</a:t>
            </a:r>
            <a:endParaRPr lang="ru-RU" sz="1600" u="sng" dirty="0">
              <a:latin typeface="Bahnschrift Condensed" pitchFamily="34" charset="0"/>
            </a:endParaRPr>
          </a:p>
        </p:txBody>
      </p:sp>
      <p:pic>
        <p:nvPicPr>
          <p:cNvPr id="38" name="Рисунок 37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32413" y="3085250"/>
            <a:ext cx="201069" cy="201069"/>
          </a:xfrm>
          <a:prstGeom prst="rect">
            <a:avLst/>
          </a:prstGeom>
        </p:spPr>
      </p:pic>
      <p:pic>
        <p:nvPicPr>
          <p:cNvPr id="42" name="Рисунок 41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97441" y="5590252"/>
            <a:ext cx="201069" cy="20106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3873" y="1262900"/>
            <a:ext cx="438150" cy="49530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8371" y="1143694"/>
            <a:ext cx="489665" cy="473819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7113" y="5667301"/>
            <a:ext cx="201612" cy="201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3068" y="4039169"/>
            <a:ext cx="201612" cy="201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" name="Рисунок 30">
            <a:extLst>
              <a:ext uri="{FF2B5EF4-FFF2-40B4-BE49-F238E27FC236}">
                <a16:creationId xmlns="" xmlns:a16="http://schemas.microsoft.com/office/drawing/2014/main" id="{57318AC1-9336-E04A-941B-37F8C117990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514277" y="4091206"/>
            <a:ext cx="469900" cy="292676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1720" y="2483239"/>
            <a:ext cx="2448272" cy="142753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1720" y="5243623"/>
            <a:ext cx="2448272" cy="1326164"/>
          </a:xfrm>
          <a:prstGeom prst="rect">
            <a:avLst/>
          </a:prstGeom>
        </p:spPr>
      </p:pic>
      <p:pic>
        <p:nvPicPr>
          <p:cNvPr id="35" name="Рисунок 34"/>
          <p:cNvPicPr/>
          <p:nvPr/>
        </p:nvPicPr>
        <p:blipFill>
          <a:blip r:embed="rId12"/>
          <a:stretch>
            <a:fillRect/>
          </a:stretch>
        </p:blipFill>
        <p:spPr>
          <a:xfrm>
            <a:off x="4163068" y="4563284"/>
            <a:ext cx="3101430" cy="2006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976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12140" y="288370"/>
            <a:ext cx="11018520" cy="647784"/>
          </a:xfrm>
        </p:spPr>
        <p:txBody>
          <a:bodyPr>
            <a:normAutofit/>
          </a:bodyPr>
          <a:lstStyle/>
          <a:p>
            <a:pPr lvl="0" defTabSz="914400">
              <a:spcBef>
                <a:spcPts val="0"/>
              </a:spcBef>
            </a:pP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ИСПОЛНЕНИЕ БЮДЖЕТА </a:t>
            </a:r>
            <a:r>
              <a:rPr lang="ru-RU" sz="2500" dirty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ОКРУГА </a:t>
            </a: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ЗА 2025 ГОД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900046" y="720130"/>
            <a:ext cx="108379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0070C0"/>
                </a:solidFill>
                <a:latin typeface="Bahnschrift Condensed" pitchFamily="34" charset="0"/>
              </a:rPr>
              <a:t>-</a:t>
            </a:r>
            <a:r>
              <a:rPr lang="ru-RU" sz="2800" dirty="0" smtClean="0">
                <a:latin typeface="Bahnschrift Condensed" pitchFamily="34" charset="0"/>
              </a:rPr>
              <a:t> </a:t>
            </a:r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КОМФОРТНАЯ СРЕДА ПРОЖИВАНИЯ </a:t>
            </a:r>
            <a:r>
              <a:rPr lang="ru-RU" sz="2800" dirty="0" smtClean="0">
                <a:solidFill>
                  <a:srgbClr val="0070C0"/>
                </a:solidFill>
                <a:latin typeface="Bahnschrift Condensed" pitchFamily="34" charset="0"/>
              </a:rPr>
              <a:t>-</a:t>
            </a:r>
            <a:endParaRPr lang="ru-RU" sz="2800" dirty="0">
              <a:solidFill>
                <a:srgbClr val="0070C0"/>
              </a:solidFill>
              <a:latin typeface="Bahnschrift Condensed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06899" y="5328642"/>
            <a:ext cx="28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FFFFFF"/>
                </a:solidFill>
                <a:latin typeface="Arial Narrow" pitchFamily="34" charset="0"/>
              </a:rPr>
              <a:t>Налог на доходы физических лиц</a:t>
            </a:r>
          </a:p>
          <a:p>
            <a:pPr algn="ctr"/>
            <a:r>
              <a:rPr lang="ru-RU" sz="1400" b="1" dirty="0" smtClean="0">
                <a:solidFill>
                  <a:srgbClr val="FFFFFF"/>
                </a:solidFill>
                <a:latin typeface="Arial Narrow" pitchFamily="34" charset="0"/>
              </a:rPr>
              <a:t>68,6%</a:t>
            </a:r>
            <a:endParaRPr lang="ru-RU" sz="1400" b="1" dirty="0">
              <a:solidFill>
                <a:srgbClr val="FFFFFF"/>
              </a:solidFill>
              <a:latin typeface="Arial Narrow" pitchFamily="34" charset="0"/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702089" y="1330306"/>
            <a:ext cx="3032230" cy="5499371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 indent="85725" algn="ctr"/>
            <a:r>
              <a:rPr lang="ru-RU" sz="22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Проект «Работа рядом»  </a:t>
            </a:r>
          </a:p>
          <a:p>
            <a:pPr marL="361950" indent="85725" algn="ctr"/>
            <a:endParaRPr lang="ru-RU" sz="800" b="1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 indent="85725" algn="ctr"/>
            <a:endParaRPr lang="ru-RU" sz="800" b="1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/>
            <a:endParaRPr lang="ru-RU" sz="10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marL="361950"/>
            <a:endParaRPr lang="ru-RU" sz="8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marL="361950"/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Трудоустройство </a:t>
            </a:r>
            <a:r>
              <a:rPr lang="ru-RU" sz="2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1 155 </a:t>
            </a:r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человек</a:t>
            </a:r>
            <a:endParaRPr lang="ru-RU" sz="1600" b="1" dirty="0" smtClean="0">
              <a:solidFill>
                <a:schemeClr val="accent6">
                  <a:lumMod val="75000"/>
                </a:schemeClr>
              </a:solidFill>
              <a:latin typeface="Bahnschrift Condensed" pitchFamily="34" charset="0"/>
            </a:endParaRPr>
          </a:p>
          <a:p>
            <a:pPr marL="361950"/>
            <a:endParaRPr lang="ru-RU" sz="12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809625" lvl="0"/>
            <a:endParaRPr lang="ru-RU" sz="14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180975" lvl="0">
              <a:tabLst>
                <a:tab pos="180975" algn="l"/>
              </a:tabLst>
            </a:pPr>
            <a:endParaRPr lang="ru-RU" sz="200" dirty="0">
              <a:solidFill>
                <a:prstClr val="black"/>
              </a:solidFill>
              <a:latin typeface="Bahnschrift Condensed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253830" y="1621836"/>
            <a:ext cx="25518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u="sng" dirty="0" smtClean="0">
                <a:solidFill>
                  <a:srgbClr val="4482E6"/>
                </a:solidFill>
                <a:latin typeface="Bahnschrift Condensed" pitchFamily="34" charset="0"/>
              </a:rPr>
              <a:t>15,7</a:t>
            </a:r>
            <a:r>
              <a:rPr lang="ru-RU" sz="3000" b="1" u="sng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 </a:t>
            </a:r>
            <a:r>
              <a:rPr lang="ru-RU" sz="1600" u="sng" dirty="0" smtClean="0">
                <a:latin typeface="Bahnschrift Condensed" pitchFamily="34" charset="0"/>
              </a:rPr>
              <a:t>млн рублей </a:t>
            </a:r>
          </a:p>
        </p:txBody>
      </p:sp>
      <p:sp>
        <p:nvSpPr>
          <p:cNvPr id="72" name="Прямоугольник 71"/>
          <p:cNvSpPr/>
          <p:nvPr/>
        </p:nvSpPr>
        <p:spPr>
          <a:xfrm>
            <a:off x="3805725" y="1336229"/>
            <a:ext cx="7788283" cy="2624260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 algn="ctr"/>
            <a:r>
              <a:rPr lang="ru-RU" sz="2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Благоустройство и содержание детских площадок, открытых катков</a:t>
            </a:r>
          </a:p>
          <a:p>
            <a:pPr marL="361950"/>
            <a:endParaRPr lang="ru-RU" sz="1500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/>
            <a:endParaRPr lang="ru-RU" sz="15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0000" lvl="0" algn="just"/>
            <a:endParaRPr lang="ru-RU" sz="1600" dirty="0">
              <a:solidFill>
                <a:srgbClr val="FF0000"/>
              </a:solidFill>
              <a:latin typeface="Bahnschrift Condensed" pitchFamily="34" charset="0"/>
            </a:endParaRPr>
          </a:p>
        </p:txBody>
      </p:sp>
      <p:pic>
        <p:nvPicPr>
          <p:cNvPr id="51" name="Рисунок 50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6856" y="2314613"/>
            <a:ext cx="201069" cy="201069"/>
          </a:xfrm>
          <a:prstGeom prst="rect">
            <a:avLst/>
          </a:prstGeom>
        </p:spPr>
      </p:pic>
      <p:pic>
        <p:nvPicPr>
          <p:cNvPr id="91" name="Рисунок 90">
            <a:extLst>
              <a:ext uri="{FF2B5EF4-FFF2-40B4-BE49-F238E27FC236}">
                <a16:creationId xmlns="" xmlns:a16="http://schemas.microsoft.com/office/drawing/2014/main" id="{F124DFA3-69CE-7F4B-B972-ECF4C6CD63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91654" y="4599922"/>
            <a:ext cx="454695" cy="454695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92" name="TextBox 91"/>
          <p:cNvSpPr txBox="1"/>
          <p:nvPr/>
        </p:nvSpPr>
        <p:spPr>
          <a:xfrm>
            <a:off x="6639999" y="1576526"/>
            <a:ext cx="21197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u="sng" dirty="0" smtClean="0">
                <a:solidFill>
                  <a:srgbClr val="4482E6"/>
                </a:solidFill>
                <a:latin typeface="Bahnschrift Condensed" pitchFamily="34" charset="0"/>
              </a:rPr>
              <a:t>9,9</a:t>
            </a:r>
            <a:r>
              <a:rPr lang="ru-RU" sz="3000" u="sng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</a:t>
            </a:r>
            <a:r>
              <a:rPr lang="ru-RU" sz="1600" u="sng" dirty="0" smtClean="0">
                <a:latin typeface="Bahnschrift Condensed" pitchFamily="34" charset="0"/>
              </a:rPr>
              <a:t>млн рублей </a:t>
            </a:r>
          </a:p>
        </p:txBody>
      </p:sp>
      <p:sp>
        <p:nvSpPr>
          <p:cNvPr id="32" name="Прямоугольник 31"/>
          <p:cNvSpPr/>
          <p:nvPr/>
        </p:nvSpPr>
        <p:spPr>
          <a:xfrm>
            <a:off x="7433566" y="4069996"/>
            <a:ext cx="4160441" cy="2759682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 algn="ctr">
              <a:lnSpc>
                <a:spcPts val="2100"/>
              </a:lnSpc>
            </a:pPr>
            <a:r>
              <a:rPr lang="ru-RU" sz="2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Ремонт пешеходных зон, тротуаров</a:t>
            </a:r>
            <a:endParaRPr lang="ru-RU" sz="2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hnschrift Condensed" pitchFamily="34" charset="0"/>
            </a:endParaRPr>
          </a:p>
          <a:p>
            <a:pPr marL="361950" algn="ctr"/>
            <a:endParaRPr lang="ru-RU" sz="800" b="1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marL="361950" algn="ctr"/>
            <a:endParaRPr lang="ru-RU" sz="800" b="1" dirty="0">
              <a:solidFill>
                <a:schemeClr val="tx1"/>
              </a:solidFill>
              <a:latin typeface="Bahnschrift Condensed" pitchFamily="34" charset="0"/>
            </a:endParaRPr>
          </a:p>
          <a:p>
            <a:pPr marL="809625" lvl="0"/>
            <a:endParaRPr lang="ru-RU" sz="1000" dirty="0">
              <a:solidFill>
                <a:prstClr val="black"/>
              </a:solidFill>
              <a:latin typeface="Bahnschrift Condensed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8282739" y="4276756"/>
            <a:ext cx="22043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u="sng" dirty="0" smtClean="0">
                <a:solidFill>
                  <a:srgbClr val="4482E6"/>
                </a:solidFill>
                <a:latin typeface="Bahnschrift Condensed" pitchFamily="34" charset="0"/>
              </a:rPr>
              <a:t>8,1</a:t>
            </a:r>
            <a:r>
              <a:rPr lang="ru-RU" sz="3300" u="sng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</a:t>
            </a:r>
            <a:r>
              <a:rPr lang="ru-RU" sz="1600" u="sng" dirty="0" smtClean="0">
                <a:latin typeface="Bahnschrift Condensed" pitchFamily="34" charset="0"/>
              </a:rPr>
              <a:t>млн рублей</a:t>
            </a:r>
            <a:endParaRPr lang="ru-RU" sz="1600" u="sng" dirty="0">
              <a:latin typeface="Bahnschrift Condensed" pitchFamily="34" charset="0"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3777596" y="4069997"/>
            <a:ext cx="3567940" cy="2759682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72000" algn="ctr">
              <a:lnSpc>
                <a:spcPts val="2000"/>
              </a:lnSpc>
            </a:pPr>
            <a:r>
              <a:rPr lang="ru-RU" sz="22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     Ремонт наружного освещения </a:t>
            </a:r>
            <a:endParaRPr lang="ru-RU" sz="22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hnschrift Condensed" pitchFamily="34" charset="0"/>
            </a:endParaRPr>
          </a:p>
          <a:p>
            <a:pPr marL="361950"/>
            <a:endParaRPr lang="ru-RU" sz="15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0000" lvl="0" algn="just"/>
            <a:r>
              <a:rPr lang="ru-RU" sz="1000" dirty="0" smtClean="0">
                <a:solidFill>
                  <a:prstClr val="black"/>
                </a:solidFill>
                <a:latin typeface="Bahnschrift Condensed" pitchFamily="34" charset="0"/>
              </a:rPr>
              <a:t> </a:t>
            </a:r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 </a:t>
            </a:r>
            <a:endParaRPr lang="ru-RU" sz="1000" dirty="0">
              <a:solidFill>
                <a:prstClr val="black"/>
              </a:solidFill>
              <a:latin typeface="Bahnschrift Condensed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445711" y="4234758"/>
            <a:ext cx="2160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u="sng" dirty="0">
                <a:solidFill>
                  <a:srgbClr val="4482E6"/>
                </a:solidFill>
                <a:latin typeface="Bahnschrift Condensed" pitchFamily="34" charset="0"/>
              </a:rPr>
              <a:t>2</a:t>
            </a:r>
            <a:r>
              <a:rPr lang="ru-RU" sz="3600" b="1" u="sng" dirty="0" smtClean="0">
                <a:solidFill>
                  <a:srgbClr val="4482E6"/>
                </a:solidFill>
                <a:latin typeface="Bahnschrift Condensed" pitchFamily="34" charset="0"/>
              </a:rPr>
              <a:t>,0</a:t>
            </a:r>
            <a:r>
              <a:rPr lang="ru-RU" sz="3000" u="sng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</a:t>
            </a:r>
            <a:r>
              <a:rPr lang="ru-RU" sz="1600" u="sng" dirty="0" smtClean="0">
                <a:latin typeface="Bahnschrift Condensed" pitchFamily="34" charset="0"/>
              </a:rPr>
              <a:t>млн рублей </a:t>
            </a:r>
          </a:p>
        </p:txBody>
      </p:sp>
      <p:pic>
        <p:nvPicPr>
          <p:cNvPr id="45" name="Рисунок 44">
            <a:extLst>
              <a:ext uri="{FF2B5EF4-FFF2-40B4-BE49-F238E27FC236}">
                <a16:creationId xmlns="" xmlns:a16="http://schemas.microsoft.com/office/drawing/2014/main" id="{F124DFA3-69CE-7F4B-B972-ECF4C6CD63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05725" y="1281988"/>
            <a:ext cx="458553" cy="458553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46" name="Рисунок 45">
            <a:extLst>
              <a:ext uri="{FF2B5EF4-FFF2-40B4-BE49-F238E27FC236}">
                <a16:creationId xmlns="" xmlns:a16="http://schemas.microsoft.com/office/drawing/2014/main" id="{6309FDBA-0D53-C441-9535-E6CA08B236C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9238" y="1281988"/>
            <a:ext cx="407045" cy="41910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49" name="Рисунок 48">
            <a:extLst>
              <a:ext uri="{FF2B5EF4-FFF2-40B4-BE49-F238E27FC236}">
                <a16:creationId xmlns="" xmlns:a16="http://schemas.microsoft.com/office/drawing/2014/main" id="{B5B82F88-2F63-0F41-BE7F-ADFFA97E1E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33768" y="4014563"/>
            <a:ext cx="469785" cy="469785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48" name="Рисунок 47">
            <a:extLst>
              <a:ext uri="{FF2B5EF4-FFF2-40B4-BE49-F238E27FC236}">
                <a16:creationId xmlns="" xmlns:a16="http://schemas.microsoft.com/office/drawing/2014/main" id="{5CDA2C7E-BEAA-C546-A8C4-1667A8E679A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29745" y="4047277"/>
            <a:ext cx="437071" cy="437071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164" y="4893317"/>
            <a:ext cx="2948138" cy="1857348"/>
          </a:xfrm>
          <a:prstGeom prst="rect">
            <a:avLst/>
          </a:prstGeom>
        </p:spPr>
      </p:pic>
      <p:pic>
        <p:nvPicPr>
          <p:cNvPr id="38" name="Рисунок 3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89" y="2643507"/>
            <a:ext cx="2972213" cy="2178910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5725" y="4881089"/>
            <a:ext cx="3539811" cy="1901869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7399" y="4893317"/>
            <a:ext cx="4072774" cy="1891421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3408" y="2215284"/>
            <a:ext cx="2736303" cy="1696798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5761" y="2206904"/>
            <a:ext cx="2620461" cy="168922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3433" y="2206904"/>
            <a:ext cx="2337595" cy="1705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9193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12140" y="288370"/>
            <a:ext cx="11018520" cy="647784"/>
          </a:xfrm>
        </p:spPr>
        <p:txBody>
          <a:bodyPr>
            <a:normAutofit/>
          </a:bodyPr>
          <a:lstStyle/>
          <a:p>
            <a:pPr lvl="0" defTabSz="914400">
              <a:spcBef>
                <a:spcPts val="0"/>
              </a:spcBef>
            </a:pP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ИСПОЛНЕНИЕ БЮДЖЕТА </a:t>
            </a:r>
            <a:r>
              <a:rPr lang="ru-RU" sz="2500" dirty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ОКРУГА </a:t>
            </a: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ЗА 2025 ГОД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2665016" y="792138"/>
            <a:ext cx="67687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0070C0"/>
                </a:solidFill>
                <a:latin typeface="Bahnschrift Condensed" pitchFamily="34" charset="0"/>
              </a:rPr>
              <a:t>-</a:t>
            </a:r>
            <a:r>
              <a:rPr lang="ru-RU" sz="2800" dirty="0" smtClean="0">
                <a:latin typeface="Bahnschrift Condensed" pitchFamily="34" charset="0"/>
              </a:rPr>
              <a:t> </a:t>
            </a:r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КОМФОРТНАЯ СРЕДА ПРОЖИВАНИЯ</a:t>
            </a:r>
            <a:r>
              <a:rPr lang="ru-RU" sz="3200" b="1" dirty="0" smtClean="0">
                <a:solidFill>
                  <a:srgbClr val="0070C0"/>
                </a:solidFill>
                <a:latin typeface="Bahnschrift Condensed" pitchFamily="34" charset="0"/>
              </a:rPr>
              <a:t> </a:t>
            </a:r>
            <a:r>
              <a:rPr lang="ru-RU" sz="2800" dirty="0" smtClean="0">
                <a:solidFill>
                  <a:srgbClr val="0070C0"/>
                </a:solidFill>
                <a:latin typeface="Bahnschrift Condensed" pitchFamily="34" charset="0"/>
              </a:rPr>
              <a:t>-</a:t>
            </a:r>
            <a:endParaRPr lang="ru-RU" sz="2800" dirty="0">
              <a:solidFill>
                <a:srgbClr val="0070C0"/>
              </a:solidFill>
              <a:latin typeface="Bahnschrift Condensed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368872" y="2653884"/>
            <a:ext cx="1031022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900" dirty="0" smtClean="0">
                <a:solidFill>
                  <a:srgbClr val="0070C0"/>
                </a:solidFill>
                <a:latin typeface="Bahnschrift Condensed" pitchFamily="34" charset="0"/>
              </a:rPr>
              <a:t>24,8</a:t>
            </a:r>
          </a:p>
          <a:p>
            <a:pPr algn="ctr"/>
            <a:r>
              <a:rPr lang="ru-RU" sz="1200" dirty="0">
                <a:latin typeface="Bahnschrift Condensed" pitchFamily="34" charset="0"/>
              </a:rPr>
              <a:t>м</a:t>
            </a:r>
            <a:r>
              <a:rPr lang="ru-RU" sz="1200" dirty="0" smtClean="0">
                <a:latin typeface="Bahnschrift Condensed" pitchFamily="34" charset="0"/>
              </a:rPr>
              <a:t>лн рублей</a:t>
            </a:r>
            <a:endParaRPr lang="ru-RU" sz="1200" dirty="0">
              <a:latin typeface="Bahnschrift Condensed" pitchFamily="34" charset="0"/>
            </a:endParaRPr>
          </a:p>
        </p:txBody>
      </p:sp>
      <p:pic>
        <p:nvPicPr>
          <p:cNvPr id="27" name="Рисунок 26">
            <a:extLst>
              <a:ext uri="{FF2B5EF4-FFF2-40B4-BE49-F238E27FC236}">
                <a16:creationId xmlns:a16="http://schemas.microsoft.com/office/drawing/2014/main" xmlns="" id="{4A964AC8-80D9-6D4D-B5F9-BB612B830B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5812" y="1417540"/>
            <a:ext cx="496551" cy="496551"/>
          </a:xfrm>
          <a:prstGeom prst="rect">
            <a:avLst/>
          </a:prstGeom>
        </p:spPr>
      </p:pic>
      <p:sp>
        <p:nvSpPr>
          <p:cNvPr id="28" name="Прямоугольник 27"/>
          <p:cNvSpPr/>
          <p:nvPr/>
        </p:nvSpPr>
        <p:spPr>
          <a:xfrm>
            <a:off x="890874" y="1417540"/>
            <a:ext cx="3214302" cy="5279254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288000" lvl="0" algn="ctr">
              <a:lnSpc>
                <a:spcPts val="2200"/>
              </a:lnSpc>
            </a:pPr>
            <a:r>
              <a:rPr lang="ru-RU" sz="2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Реализация </a:t>
            </a:r>
            <a:r>
              <a:rPr lang="ru-RU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инициативного </a:t>
            </a:r>
            <a:r>
              <a:rPr lang="ru-RU" sz="2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проекта</a:t>
            </a:r>
          </a:p>
          <a:p>
            <a:pPr marL="288000" lvl="0" algn="ctr">
              <a:lnSpc>
                <a:spcPts val="2200"/>
              </a:lnSpc>
            </a:pPr>
            <a:r>
              <a:rPr lang="ru-RU" sz="2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«Скейт-парк </a:t>
            </a:r>
            <a:r>
              <a:rPr lang="ru-RU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в нп. 19км»  </a:t>
            </a:r>
            <a:r>
              <a:rPr lang="ru-RU" sz="2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 </a:t>
            </a:r>
          </a:p>
          <a:p>
            <a:pPr marL="809625" lvl="0" algn="just"/>
            <a:r>
              <a:rPr lang="ru-RU" b="1" dirty="0" smtClean="0">
                <a:solidFill>
                  <a:prstClr val="black"/>
                </a:solidFill>
                <a:latin typeface="Bahnschrift Condensed" pitchFamily="34" charset="0"/>
              </a:rPr>
              <a:t>     </a:t>
            </a:r>
            <a:endParaRPr lang="ru-RU" b="1" dirty="0">
              <a:solidFill>
                <a:schemeClr val="tx1"/>
              </a:solidFill>
              <a:latin typeface="Bahnschrift Condensed" pitchFamily="34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4249192" y="4320530"/>
            <a:ext cx="7309552" cy="2376265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542925" lvl="0" algn="ctr">
              <a:lnSpc>
                <a:spcPts val="2300"/>
              </a:lnSpc>
            </a:pPr>
            <a:r>
              <a:rPr lang="ru-RU" sz="26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Благоустройство </a:t>
            </a:r>
            <a:r>
              <a:rPr lang="ru-RU" sz="26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дворовых территорий, проездов</a:t>
            </a:r>
            <a:endParaRPr lang="ru-RU" sz="26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hnschrift Condensed" pitchFamily="34" charset="0"/>
            </a:endParaRPr>
          </a:p>
          <a:p>
            <a:pPr marL="809625" lvl="0" algn="just"/>
            <a:endParaRPr lang="ru-RU" sz="1400" b="1" dirty="0" smtClean="0">
              <a:solidFill>
                <a:schemeClr val="tx1"/>
              </a:solidFill>
              <a:latin typeface="Bahnschrift Condensed" panose="020B0502040204020203" pitchFamily="34" charset="0"/>
            </a:endParaRPr>
          </a:p>
          <a:p>
            <a:pPr marL="324000" lvl="0" algn="just"/>
            <a:endParaRPr lang="ru-RU" sz="1400" b="1" dirty="0" smtClean="0">
              <a:solidFill>
                <a:schemeClr val="tx1"/>
              </a:solidFill>
              <a:latin typeface="Bahnschrift Condensed" panose="020B0502040204020203" pitchFamily="34" charset="0"/>
            </a:endParaRPr>
          </a:p>
          <a:p>
            <a:pPr marL="230400" lvl="0" algn="just"/>
            <a:r>
              <a:rPr lang="ru-RU" sz="1400" dirty="0" smtClean="0">
                <a:solidFill>
                  <a:prstClr val="black"/>
                </a:solidFill>
                <a:latin typeface="Bahnschrift Condensed" panose="020B0502040204020203" pitchFamily="34" charset="0"/>
              </a:rPr>
              <a:t>пгт</a:t>
            </a:r>
            <a:r>
              <a:rPr lang="ru-RU" sz="1400" dirty="0">
                <a:solidFill>
                  <a:prstClr val="black"/>
                </a:solidFill>
                <a:latin typeface="Bahnschrift Condensed" panose="020B0502040204020203" pitchFamily="34" charset="0"/>
              </a:rPr>
              <a:t>. Никель: </a:t>
            </a:r>
            <a:endParaRPr lang="ru-RU" sz="1400" dirty="0" smtClean="0">
              <a:solidFill>
                <a:prstClr val="black"/>
              </a:solidFill>
              <a:latin typeface="Bahnschrift Condensed" panose="020B0502040204020203" pitchFamily="34" charset="0"/>
            </a:endParaRPr>
          </a:p>
          <a:p>
            <a:pPr marL="230400" lvl="0" algn="just"/>
            <a:r>
              <a:rPr lang="ru-RU" sz="1400" dirty="0" smtClean="0">
                <a:solidFill>
                  <a:prstClr val="black"/>
                </a:solidFill>
                <a:latin typeface="Bahnschrift Condensed" panose="020B0502040204020203" pitchFamily="34" charset="0"/>
              </a:rPr>
              <a:t>ул. Печенгская, 8</a:t>
            </a:r>
          </a:p>
          <a:p>
            <a:pPr marL="230400" lvl="0" algn="just"/>
            <a:endParaRPr lang="ru-RU" sz="1400" dirty="0" smtClean="0">
              <a:solidFill>
                <a:prstClr val="black"/>
              </a:solidFill>
              <a:latin typeface="Bahnschrift Condensed" panose="020B0502040204020203" pitchFamily="34" charset="0"/>
            </a:endParaRPr>
          </a:p>
          <a:p>
            <a:pPr marL="230400" lvl="0" algn="just"/>
            <a:r>
              <a:rPr lang="ru-RU" sz="1400" dirty="0" smtClean="0">
                <a:solidFill>
                  <a:prstClr val="black"/>
                </a:solidFill>
                <a:latin typeface="Bahnschrift Condensed" panose="020B0502040204020203" pitchFamily="34" charset="0"/>
              </a:rPr>
              <a:t>г. Заполярный:</a:t>
            </a:r>
          </a:p>
          <a:p>
            <a:pPr marL="230400" lvl="0" algn="just"/>
            <a:r>
              <a:rPr lang="ru-RU" sz="1400" dirty="0" smtClean="0">
                <a:solidFill>
                  <a:prstClr val="black"/>
                </a:solidFill>
                <a:latin typeface="Bahnschrift Condensed" panose="020B0502040204020203" pitchFamily="34" charset="0"/>
              </a:rPr>
              <a:t>ул. Крупской, 6,8,10</a:t>
            </a:r>
            <a:endParaRPr lang="ru-RU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809625" lvl="0" algn="just"/>
            <a:r>
              <a:rPr lang="ru-RU" b="1" dirty="0" smtClean="0">
                <a:solidFill>
                  <a:prstClr val="black"/>
                </a:solidFill>
                <a:latin typeface="Bahnschrift Condensed" pitchFamily="34" charset="0"/>
              </a:rPr>
              <a:t> </a:t>
            </a:r>
          </a:p>
          <a:p>
            <a:pPr marL="809625" lvl="0" algn="ctr"/>
            <a:endParaRPr lang="ru-RU" b="1" dirty="0">
              <a:solidFill>
                <a:prstClr val="black"/>
              </a:solidFill>
              <a:latin typeface="Bahnschrift Condensed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540217" y="2204080"/>
            <a:ext cx="22495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4482E6"/>
                </a:solidFill>
                <a:latin typeface="Bahnschrift Condensed" pitchFamily="34" charset="0"/>
              </a:rPr>
              <a:t>  </a:t>
            </a:r>
            <a:r>
              <a:rPr lang="ru-RU" sz="3600" b="1" u="sng" dirty="0">
                <a:solidFill>
                  <a:srgbClr val="4482E6"/>
                </a:solidFill>
                <a:latin typeface="Bahnschrift Condensed" pitchFamily="34" charset="0"/>
              </a:rPr>
              <a:t>6</a:t>
            </a:r>
            <a:r>
              <a:rPr lang="ru-RU" sz="3600" b="1" u="sng" dirty="0" smtClean="0">
                <a:solidFill>
                  <a:srgbClr val="4482E6"/>
                </a:solidFill>
                <a:latin typeface="Bahnschrift Condensed" pitchFamily="34" charset="0"/>
              </a:rPr>
              <a:t>,8</a:t>
            </a:r>
            <a:r>
              <a:rPr lang="ru-RU" sz="3200" b="1" dirty="0" smtClean="0">
                <a:solidFill>
                  <a:srgbClr val="4482E6"/>
                </a:solidFill>
                <a:latin typeface="Bahnschrift Condensed" pitchFamily="34" charset="0"/>
              </a:rPr>
              <a:t> </a:t>
            </a:r>
            <a:r>
              <a:rPr lang="ru-RU" sz="1600" dirty="0" smtClean="0">
                <a:latin typeface="Bahnschrift Condensed" pitchFamily="34" charset="0"/>
              </a:rPr>
              <a:t>млн рублей</a:t>
            </a:r>
            <a:endParaRPr lang="ru-RU" sz="1600" dirty="0">
              <a:latin typeface="Bahnschrift Condensed" pitchFamily="34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4249192" y="1409289"/>
            <a:ext cx="7309552" cy="2839234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542925" lvl="0" algn="ctr"/>
            <a:r>
              <a:rPr lang="ru-RU" sz="26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Благоустройство общественных территорий</a:t>
            </a:r>
          </a:p>
          <a:p>
            <a:pPr marL="809625" lvl="0" algn="just"/>
            <a:endParaRPr lang="ru-RU" sz="1400" b="1" dirty="0" smtClean="0">
              <a:solidFill>
                <a:schemeClr val="tx1"/>
              </a:solidFill>
              <a:latin typeface="Bahnschrift Condensed" panose="020B0502040204020203" pitchFamily="34" charset="0"/>
            </a:endParaRPr>
          </a:p>
          <a:p>
            <a:pPr marL="809625" lvl="0" algn="just"/>
            <a:endParaRPr lang="ru-RU" sz="1400" b="1" dirty="0" smtClean="0">
              <a:solidFill>
                <a:schemeClr val="tx1"/>
              </a:solidFill>
              <a:latin typeface="Bahnschrift Condensed" panose="020B0502040204020203" pitchFamily="34" charset="0"/>
            </a:endParaRPr>
          </a:p>
          <a:p>
            <a:pPr marL="85725" lvl="0" algn="just"/>
            <a:r>
              <a:rPr lang="ru-RU" sz="1400" dirty="0" smtClean="0">
                <a:solidFill>
                  <a:schemeClr val="tx1"/>
                </a:solidFill>
                <a:latin typeface="Bahnschrift Condensed" panose="020B0502040204020203" pitchFamily="34" charset="0"/>
              </a:rPr>
              <a:t>   пгт. Никель:  пл. Ленина</a:t>
            </a:r>
          </a:p>
          <a:p>
            <a:pPr marL="85725" lvl="0" algn="just"/>
            <a:endParaRPr lang="ru-RU" sz="1400" dirty="0" smtClean="0">
              <a:solidFill>
                <a:schemeClr val="tx1"/>
              </a:solidFill>
              <a:latin typeface="Bahnschrift Condensed" panose="020B0502040204020203" pitchFamily="34" charset="0"/>
            </a:endParaRPr>
          </a:p>
          <a:p>
            <a:pPr marL="85725" lvl="0" algn="just"/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   г. Заполярный:</a:t>
            </a:r>
          </a:p>
          <a:p>
            <a:pPr marL="85725" lvl="0" algn="just"/>
            <a:r>
              <a:rPr lang="ru-RU" sz="1400" dirty="0">
                <a:solidFill>
                  <a:prstClr val="black"/>
                </a:solidFill>
                <a:latin typeface="Bahnschrift Condensed" pitchFamily="34" charset="0"/>
              </a:rPr>
              <a:t> </a:t>
            </a:r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  «</a:t>
            </a:r>
            <a:r>
              <a:rPr lang="ru-RU" sz="1400" dirty="0">
                <a:solidFill>
                  <a:prstClr val="black"/>
                </a:solidFill>
                <a:latin typeface="Bahnschrift Condensed" pitchFamily="34" charset="0"/>
              </a:rPr>
              <a:t>Городская </a:t>
            </a:r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площадь»</a:t>
            </a:r>
          </a:p>
          <a:p>
            <a:pPr marL="85725" lvl="0" algn="just"/>
            <a:endParaRPr lang="ru-RU" sz="14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85725" lvl="0" algn="just"/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   нп</a:t>
            </a:r>
            <a:r>
              <a:rPr lang="ru-RU" sz="1400" dirty="0">
                <a:solidFill>
                  <a:prstClr val="black"/>
                </a:solidFill>
                <a:latin typeface="Bahnschrift Condensed" pitchFamily="34" charset="0"/>
              </a:rPr>
              <a:t>. </a:t>
            </a:r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ж/д ст. Печенга:</a:t>
            </a:r>
          </a:p>
          <a:p>
            <a:pPr marL="85725" lvl="0" algn="just"/>
            <a:r>
              <a:rPr lang="ru-RU" sz="1400" dirty="0">
                <a:solidFill>
                  <a:prstClr val="black"/>
                </a:solidFill>
                <a:latin typeface="Bahnschrift Condensed" pitchFamily="34" charset="0"/>
              </a:rPr>
              <a:t> </a:t>
            </a:r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  три зоны отдыха</a:t>
            </a:r>
            <a:endParaRPr lang="ru-RU" sz="1400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85725" lvl="0" algn="just"/>
            <a:endParaRPr lang="ru-RU" sz="14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809625" lvl="0" algn="just"/>
            <a:endParaRPr lang="ru-RU" b="1" dirty="0" smtClean="0">
              <a:solidFill>
                <a:schemeClr val="accent6">
                  <a:lumMod val="75000"/>
                </a:schemeClr>
              </a:solidFill>
              <a:latin typeface="Bahnschrift Condensed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088568" y="1766349"/>
            <a:ext cx="20983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u="sng" dirty="0" smtClean="0">
                <a:solidFill>
                  <a:srgbClr val="4482E6"/>
                </a:solidFill>
                <a:latin typeface="Bahnschrift Condensed" pitchFamily="34" charset="0"/>
              </a:rPr>
              <a:t>13,8</a:t>
            </a:r>
            <a:r>
              <a:rPr lang="ru-RU" sz="3200" b="1" dirty="0" smtClean="0">
                <a:solidFill>
                  <a:srgbClr val="4482E6"/>
                </a:solidFill>
                <a:latin typeface="Bahnschrift Condensed" pitchFamily="34" charset="0"/>
              </a:rPr>
              <a:t> </a:t>
            </a:r>
            <a:r>
              <a:rPr lang="ru-RU" sz="1600" dirty="0" smtClean="0">
                <a:latin typeface="Bahnschrift Condensed" pitchFamily="34" charset="0"/>
              </a:rPr>
              <a:t>млн рублей</a:t>
            </a:r>
            <a:endParaRPr lang="ru-RU" sz="1600" dirty="0">
              <a:latin typeface="Bahnschrift Condensed" pitchFamily="34" charset="0"/>
            </a:endParaRPr>
          </a:p>
        </p:txBody>
      </p:sp>
      <p:pic>
        <p:nvPicPr>
          <p:cNvPr id="21" name="Рисунок 20">
            <a:extLst>
              <a:ext uri="{FF2B5EF4-FFF2-40B4-BE49-F238E27FC236}">
                <a16:creationId xmlns="" xmlns:a16="http://schemas.microsoft.com/office/drawing/2014/main" id="{CB1F856B-CDE4-B843-9D8C-41D467013A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37488" y="4320530"/>
            <a:ext cx="528291" cy="427386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20" name="Рисунок 19">
            <a:extLst>
              <a:ext uri="{FF2B5EF4-FFF2-40B4-BE49-F238E27FC236}">
                <a16:creationId xmlns="" xmlns:a16="http://schemas.microsoft.com/office/drawing/2014/main" id="{B5B82F88-2F63-0F41-BE7F-ADFFA97E1EF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8629" y="1401036"/>
            <a:ext cx="513053" cy="51305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743" y="2911292"/>
            <a:ext cx="3159364" cy="1758439"/>
          </a:xfrm>
          <a:prstGeom prst="rect">
            <a:avLst/>
          </a:prstGeom>
        </p:spPr>
      </p:pic>
      <p:pic>
        <p:nvPicPr>
          <p:cNvPr id="30" name="Рисунок 29">
            <a:extLst>
              <a:ext uri="{FF2B5EF4-FFF2-40B4-BE49-F238E27FC236}">
                <a16:creationId xmlns="" xmlns:a16="http://schemas.microsoft.com/office/drawing/2014/main" id="{7D01EE8A-0EC6-A648-A8EB-E008C912EE9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72732" y="1409288"/>
            <a:ext cx="613973" cy="513053"/>
          </a:xfrm>
          <a:prstGeom prst="rect">
            <a:avLst/>
          </a:prstGeom>
        </p:spPr>
      </p:pic>
      <p:pic>
        <p:nvPicPr>
          <p:cNvPr id="34" name="Рисунок 33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07815" y="2283786"/>
            <a:ext cx="201069" cy="20106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812" y="4680570"/>
            <a:ext cx="3148946" cy="2016224"/>
          </a:xfrm>
          <a:prstGeom prst="rect">
            <a:avLst/>
          </a:prstGeom>
        </p:spPr>
      </p:pic>
      <p:pic>
        <p:nvPicPr>
          <p:cNvPr id="36" name="Рисунок 35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11727" y="2745265"/>
            <a:ext cx="201069" cy="201069"/>
          </a:xfrm>
          <a:prstGeom prst="rect">
            <a:avLst/>
          </a:prstGeom>
        </p:spPr>
      </p:pic>
      <p:pic>
        <p:nvPicPr>
          <p:cNvPr id="38" name="Рисунок 37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07816" y="3400098"/>
            <a:ext cx="201069" cy="201069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9712" y="2412680"/>
            <a:ext cx="2592288" cy="183584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8688" y="2412680"/>
            <a:ext cx="2759573" cy="1835842"/>
          </a:xfrm>
          <a:prstGeom prst="rect">
            <a:avLst/>
          </a:prstGeom>
        </p:spPr>
      </p:pic>
      <p:pic>
        <p:nvPicPr>
          <p:cNvPr id="39" name="Рисунок 38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00566" y="5161917"/>
            <a:ext cx="201069" cy="201069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7158495" y="4515586"/>
            <a:ext cx="20983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u="sng" dirty="0" smtClean="0">
                <a:solidFill>
                  <a:srgbClr val="4482E6"/>
                </a:solidFill>
                <a:latin typeface="Bahnschrift Condensed" pitchFamily="34" charset="0"/>
              </a:rPr>
              <a:t>26,1</a:t>
            </a:r>
            <a:r>
              <a:rPr lang="ru-RU" sz="3200" b="1" dirty="0" smtClean="0">
                <a:solidFill>
                  <a:srgbClr val="4482E6"/>
                </a:solidFill>
                <a:latin typeface="Bahnschrift Condensed" pitchFamily="34" charset="0"/>
              </a:rPr>
              <a:t> </a:t>
            </a:r>
            <a:r>
              <a:rPr lang="ru-RU" sz="1600" dirty="0" smtClean="0">
                <a:latin typeface="Bahnschrift Condensed" pitchFamily="34" charset="0"/>
              </a:rPr>
              <a:t>млн рублей</a:t>
            </a:r>
            <a:endParaRPr lang="ru-RU" sz="1600" dirty="0">
              <a:latin typeface="Bahnschrift Condensed" pitchFamily="34" charset="0"/>
            </a:endParaRPr>
          </a:p>
        </p:txBody>
      </p:sp>
      <p:pic>
        <p:nvPicPr>
          <p:cNvPr id="41" name="Рисунок 40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11726" y="5784141"/>
            <a:ext cx="201069" cy="201069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9712" y="5161918"/>
            <a:ext cx="2592288" cy="1462868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2365" y="5161917"/>
            <a:ext cx="2765896" cy="1514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435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12140" y="288370"/>
            <a:ext cx="11018520" cy="647784"/>
          </a:xfrm>
        </p:spPr>
        <p:txBody>
          <a:bodyPr>
            <a:normAutofit/>
          </a:bodyPr>
          <a:lstStyle/>
          <a:p>
            <a:pPr lvl="0" defTabSz="914400">
              <a:spcBef>
                <a:spcPts val="0"/>
              </a:spcBef>
            </a:pP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ИСПОЛНЕНИЕ БЮДЖЕТА </a:t>
            </a:r>
            <a:r>
              <a:rPr lang="ru-RU" sz="2500" dirty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ОКРУГА </a:t>
            </a: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ЗА 2025 ГОД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2724160" y="772270"/>
            <a:ext cx="66967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0070C0"/>
                </a:solidFill>
                <a:latin typeface="Bahnschrift Condensed" pitchFamily="34" charset="0"/>
              </a:rPr>
              <a:t>-</a:t>
            </a:r>
            <a:r>
              <a:rPr lang="ru-RU" sz="2800" dirty="0" smtClean="0">
                <a:latin typeface="Bahnschrift Condensed" pitchFamily="34" charset="0"/>
              </a:rPr>
              <a:t> </a:t>
            </a:r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ОБЕСПЕЧЕНИЕ СОЦИАЛЬНОЙ СТАБИЛЬНОСТИ </a:t>
            </a:r>
            <a:r>
              <a:rPr lang="ru-RU" sz="2800" dirty="0" smtClean="0">
                <a:solidFill>
                  <a:srgbClr val="0070C0"/>
                </a:solidFill>
                <a:latin typeface="Bahnschrift Condensed" pitchFamily="34" charset="0"/>
              </a:rPr>
              <a:t>-</a:t>
            </a:r>
            <a:endParaRPr lang="ru-RU" sz="2800" dirty="0">
              <a:solidFill>
                <a:srgbClr val="0070C0"/>
              </a:solidFill>
              <a:latin typeface="Bahnschrift Condensed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944462" y="1378066"/>
            <a:ext cx="3257377" cy="682220"/>
          </a:xfrm>
          <a:prstGeom prst="rect">
            <a:avLst/>
          </a:prstGeom>
          <a:solidFill>
            <a:srgbClr val="007AD6"/>
          </a:solidFill>
          <a:ln w="158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600" dirty="0" smtClean="0">
                <a:solidFill>
                  <a:schemeClr val="bg1"/>
                </a:solidFill>
                <a:latin typeface="Bahnschrift Condensed" pitchFamily="34" charset="0"/>
              </a:rPr>
              <a:t>        </a:t>
            </a:r>
            <a:r>
              <a:rPr lang="ru-RU" sz="3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97,6</a:t>
            </a:r>
            <a:r>
              <a:rPr lang="ru-RU" sz="3500" dirty="0" smtClean="0">
                <a:solidFill>
                  <a:schemeClr val="bg1"/>
                </a:solidFill>
                <a:latin typeface="Bahnschrift Condensed" pitchFamily="34" charset="0"/>
              </a:rPr>
              <a:t> </a:t>
            </a:r>
            <a:r>
              <a:rPr lang="ru-RU" sz="1600" dirty="0" smtClean="0">
                <a:solidFill>
                  <a:schemeClr val="bg1"/>
                </a:solidFill>
                <a:latin typeface="Bahnschrift Condensed" pitchFamily="34" charset="0"/>
              </a:rPr>
              <a:t>млн рублей</a:t>
            </a:r>
          </a:p>
        </p:txBody>
      </p:sp>
      <p:sp>
        <p:nvSpPr>
          <p:cNvPr id="39" name="Прямоугольник 38"/>
          <p:cNvSpPr/>
          <p:nvPr/>
        </p:nvSpPr>
        <p:spPr>
          <a:xfrm>
            <a:off x="936823" y="2327549"/>
            <a:ext cx="3265016" cy="2477783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 indent="85725" algn="ctr"/>
            <a:r>
              <a:rPr lang="ru-RU" sz="22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Меры поддержки семей</a:t>
            </a:r>
          </a:p>
          <a:p>
            <a:pPr marL="361950"/>
            <a:endParaRPr lang="ru-RU" sz="17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/>
            <a:endParaRPr lang="ru-RU" sz="12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180000" lvl="0" algn="just">
              <a:lnSpc>
                <a:spcPts val="2000"/>
              </a:lnSpc>
            </a:pPr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  Осуществление </a:t>
            </a:r>
            <a:r>
              <a:rPr lang="ru-RU" sz="1600" dirty="0" err="1" smtClean="0">
                <a:solidFill>
                  <a:prstClr val="black"/>
                </a:solidFill>
                <a:latin typeface="Bahnschrift Condensed" pitchFamily="34" charset="0"/>
              </a:rPr>
              <a:t>постинтернатного</a:t>
            </a:r>
            <a:endParaRPr lang="ru-RU" sz="16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180000" lvl="0" algn="just">
              <a:lnSpc>
                <a:spcPts val="2000"/>
              </a:lnSpc>
            </a:pPr>
            <a:r>
              <a:rPr lang="ru-RU" sz="1600" dirty="0">
                <a:solidFill>
                  <a:prstClr val="black"/>
                </a:solidFill>
                <a:latin typeface="Bahnschrift Condensed" pitchFamily="34" charset="0"/>
              </a:rPr>
              <a:t> </a:t>
            </a:r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 патроната несовершеннолетних</a:t>
            </a:r>
          </a:p>
          <a:p>
            <a:pPr marL="216000" lvl="0" algn="just">
              <a:lnSpc>
                <a:spcPts val="2000"/>
              </a:lnSpc>
            </a:pPr>
            <a:r>
              <a:rPr lang="ru-RU" sz="1600" b="1" dirty="0">
                <a:solidFill>
                  <a:prstClr val="black"/>
                </a:solidFill>
                <a:latin typeface="Bahnschrift Condensed" pitchFamily="34" charset="0"/>
              </a:rPr>
              <a:t> </a:t>
            </a:r>
            <a:r>
              <a:rPr lang="ru-RU" sz="1600" b="1" dirty="0" smtClean="0">
                <a:solidFill>
                  <a:prstClr val="black"/>
                </a:solidFill>
                <a:latin typeface="Bahnschrift Condensed" pitchFamily="34" charset="0"/>
              </a:rPr>
              <a:t>                  </a:t>
            </a:r>
            <a:r>
              <a:rPr lang="ru-RU" sz="1600" b="1" dirty="0" smtClean="0">
                <a:solidFill>
                  <a:schemeClr val="tx1"/>
                </a:solidFill>
                <a:latin typeface="Bahnschrift Condensed" pitchFamily="34" charset="0"/>
              </a:rPr>
              <a:t>(</a:t>
            </a:r>
            <a:r>
              <a:rPr lang="ru-RU" sz="2400" b="1" dirty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3</a:t>
            </a:r>
            <a:r>
              <a:rPr lang="ru-RU" sz="16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</a:t>
            </a:r>
            <a:r>
              <a:rPr lang="ru-RU" sz="1600" b="1" dirty="0" smtClean="0">
                <a:solidFill>
                  <a:schemeClr val="tx1"/>
                </a:solidFill>
                <a:latin typeface="Bahnschrift Condensed" pitchFamily="34" charset="0"/>
              </a:rPr>
              <a:t>человека)</a:t>
            </a:r>
          </a:p>
          <a:p>
            <a:pPr marL="216000" lvl="0" algn="just"/>
            <a:r>
              <a:rPr lang="ru-RU" sz="1600" b="1" dirty="0">
                <a:solidFill>
                  <a:schemeClr val="tx1"/>
                </a:solidFill>
                <a:latin typeface="Bahnschrift Condensed" pitchFamily="34" charset="0"/>
              </a:rPr>
              <a:t> </a:t>
            </a:r>
            <a:r>
              <a:rPr lang="ru-RU" sz="1600" b="1" dirty="0" smtClean="0">
                <a:solidFill>
                  <a:schemeClr val="tx1"/>
                </a:solidFill>
                <a:latin typeface="Bahnschrift Condensed" pitchFamily="34" charset="0"/>
              </a:rPr>
              <a:t> </a:t>
            </a:r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Выплаты </a:t>
            </a:r>
            <a:r>
              <a:rPr lang="ru-RU" sz="1600" dirty="0">
                <a:solidFill>
                  <a:schemeClr val="tx1"/>
                </a:solidFill>
                <a:latin typeface="Bahnschrift Condensed" pitchFamily="34" charset="0"/>
              </a:rPr>
              <a:t>многодетным </a:t>
            </a:r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семьям</a:t>
            </a:r>
          </a:p>
          <a:p>
            <a:pPr marL="216000" lvl="0" algn="just"/>
            <a:r>
              <a:rPr lang="ru-RU" sz="1600" dirty="0">
                <a:solidFill>
                  <a:schemeClr val="tx1"/>
                </a:solidFill>
                <a:latin typeface="Bahnschrift Condensed" pitchFamily="34" charset="0"/>
              </a:rPr>
              <a:t> </a:t>
            </a:r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 на </a:t>
            </a:r>
            <a:r>
              <a:rPr lang="ru-RU" sz="1600" dirty="0">
                <a:solidFill>
                  <a:schemeClr val="tx1"/>
                </a:solidFill>
                <a:latin typeface="Bahnschrift Condensed" pitchFamily="34" charset="0"/>
              </a:rPr>
              <a:t>улучшение жилищных </a:t>
            </a:r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условий </a:t>
            </a:r>
            <a:endParaRPr lang="ru-RU" sz="8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marL="216000" lvl="0" algn="just"/>
            <a:r>
              <a:rPr lang="ru-RU" sz="1600" b="1" dirty="0" smtClean="0">
                <a:solidFill>
                  <a:schemeClr val="tx1"/>
                </a:solidFill>
                <a:latin typeface="Bahnschrift Condensed" pitchFamily="34" charset="0"/>
              </a:rPr>
              <a:t>                    (</a:t>
            </a:r>
            <a:r>
              <a:rPr lang="ru-RU" sz="2400" b="1" dirty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1</a:t>
            </a:r>
            <a:r>
              <a:rPr lang="ru-RU" sz="1600" b="1" dirty="0" smtClean="0">
                <a:solidFill>
                  <a:schemeClr val="tx1"/>
                </a:solidFill>
                <a:latin typeface="Bahnschrift Condensed" pitchFamily="34" charset="0"/>
              </a:rPr>
              <a:t> семья)</a:t>
            </a:r>
            <a:endParaRPr lang="ru-RU" sz="1600" b="1" dirty="0">
              <a:solidFill>
                <a:schemeClr val="tx1"/>
              </a:solidFill>
              <a:latin typeface="Bahnschrift Condensed" pitchFamily="34" charset="0"/>
            </a:endParaRPr>
          </a:p>
          <a:p>
            <a:pPr marL="216000" lvl="0" algn="just"/>
            <a:endParaRPr lang="ru-RU" sz="16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marL="809625" lvl="0"/>
            <a:endParaRPr lang="ru-RU" sz="1000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809625" lvl="0"/>
            <a:endParaRPr lang="ru-RU" sz="1000" dirty="0">
              <a:solidFill>
                <a:prstClr val="black"/>
              </a:solidFill>
              <a:latin typeface="Bahnschrift Condensed" pitchFamily="34" charset="0"/>
            </a:endParaRPr>
          </a:p>
        </p:txBody>
      </p:sp>
      <p:sp>
        <p:nvSpPr>
          <p:cNvPr id="56" name="Прямоугольник 55"/>
          <p:cNvSpPr/>
          <p:nvPr/>
        </p:nvSpPr>
        <p:spPr>
          <a:xfrm>
            <a:off x="8268530" y="1383500"/>
            <a:ext cx="3397486" cy="3238980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252000" algn="ctr">
              <a:lnSpc>
                <a:spcPts val="2200"/>
              </a:lnSpc>
            </a:pPr>
            <a:r>
              <a:rPr lang="ru-RU" sz="2200" b="1" dirty="0" smtClean="0">
                <a:solidFill>
                  <a:prstClr val="black"/>
                </a:solidFill>
                <a:latin typeface="Bahnschrift Condensed" pitchFamily="34" charset="0"/>
              </a:rPr>
              <a:t> </a:t>
            </a:r>
            <a:r>
              <a:rPr lang="ru-RU" sz="22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Поддержка граждан по оплате ЖКУ, жилых помещений</a:t>
            </a:r>
          </a:p>
          <a:p>
            <a:pPr marL="361950"/>
            <a:endParaRPr lang="ru-RU" sz="800" b="1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/>
            <a:endParaRPr lang="ru-RU" sz="800" b="1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/>
            <a:endParaRPr lang="ru-RU" sz="800" b="1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/>
            <a:endParaRPr lang="ru-RU" sz="800" b="1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/>
            <a:endParaRPr lang="ru-RU" sz="8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/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Предоставление ЕЖКВ на оплату жилого помещения и коммунальных услуг </a:t>
            </a:r>
            <a:endParaRPr lang="ru-RU" sz="3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/>
            <a:r>
              <a:rPr lang="ru-RU" sz="300" dirty="0" smtClean="0">
                <a:solidFill>
                  <a:prstClr val="black"/>
                </a:solidFill>
                <a:latin typeface="Bahnschrift Condensed" pitchFamily="34" charset="0"/>
              </a:rPr>
              <a:t>                                                                                 </a:t>
            </a:r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330</a:t>
            </a: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</a:t>
            </a:r>
            <a:r>
              <a:rPr lang="ru-RU" sz="16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</a:t>
            </a:r>
            <a:r>
              <a:rPr lang="ru-RU" sz="1600" b="1" dirty="0" smtClean="0">
                <a:solidFill>
                  <a:schemeClr val="tx1"/>
                </a:solidFill>
                <a:latin typeface="Bahnschrift Condensed" pitchFamily="34" charset="0"/>
              </a:rPr>
              <a:t>человек</a:t>
            </a:r>
          </a:p>
          <a:p>
            <a:pPr marL="361950"/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Компенсация педагогическим работникам расходов на оплату жилых помещений</a:t>
            </a:r>
          </a:p>
          <a:p>
            <a:pPr marL="361950"/>
            <a:r>
              <a:rPr lang="ru-RU" sz="300" dirty="0" smtClean="0">
                <a:solidFill>
                  <a:prstClr val="black"/>
                </a:solidFill>
                <a:latin typeface="Bahnschrift Condensed" pitchFamily="34" charset="0"/>
              </a:rPr>
              <a:t>                                                                                              </a:t>
            </a:r>
            <a:r>
              <a:rPr lang="ru-RU" sz="2400" b="1" dirty="0">
                <a:solidFill>
                  <a:srgbClr val="F79646">
                    <a:lumMod val="75000"/>
                  </a:srgbClr>
                </a:solidFill>
                <a:latin typeface="Bahnschrift Condensed" pitchFamily="34" charset="0"/>
              </a:rPr>
              <a:t>2</a:t>
            </a:r>
            <a:r>
              <a:rPr lang="ru-RU" sz="2400" b="1" dirty="0" smtClean="0">
                <a:solidFill>
                  <a:srgbClr val="F79646">
                    <a:lumMod val="75000"/>
                  </a:srgbClr>
                </a:solidFill>
                <a:latin typeface="Bahnschrift Condensed" pitchFamily="34" charset="0"/>
              </a:rPr>
              <a:t> </a:t>
            </a:r>
            <a:r>
              <a:rPr lang="ru-RU" sz="2400" b="1" dirty="0" smtClean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 </a:t>
            </a:r>
            <a:r>
              <a:rPr lang="ru-RU" sz="1600" b="1" dirty="0" smtClean="0">
                <a:solidFill>
                  <a:schemeClr val="tx1"/>
                </a:solidFill>
                <a:latin typeface="Bahnschrift Condensed" pitchFamily="34" charset="0"/>
              </a:rPr>
              <a:t>педагога</a:t>
            </a:r>
            <a:endParaRPr lang="ru-RU" sz="1600" b="1" dirty="0">
              <a:solidFill>
                <a:schemeClr val="tx1"/>
              </a:solidFill>
              <a:latin typeface="Bahnschrift Condensed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593804" y="2605291"/>
            <a:ext cx="18730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u="sng" dirty="0" smtClean="0">
                <a:solidFill>
                  <a:srgbClr val="4482E6"/>
                </a:solidFill>
                <a:latin typeface="Bahnschrift Condensed" pitchFamily="34" charset="0"/>
              </a:rPr>
              <a:t>0,4</a:t>
            </a:r>
            <a:r>
              <a:rPr lang="ru-RU" sz="2700" u="sng" dirty="0" smtClean="0">
                <a:solidFill>
                  <a:srgbClr val="0070C0"/>
                </a:solidFill>
                <a:latin typeface="Bahnschrift Condensed" pitchFamily="34" charset="0"/>
              </a:rPr>
              <a:t> </a:t>
            </a:r>
            <a:r>
              <a:rPr lang="ru-RU" sz="1600" u="sng" dirty="0">
                <a:solidFill>
                  <a:prstClr val="black"/>
                </a:solidFill>
                <a:latin typeface="Bahnschrift Condensed" pitchFamily="34" charset="0"/>
              </a:rPr>
              <a:t>млн рублей</a:t>
            </a:r>
            <a:endParaRPr lang="ru-RU" sz="1600" u="sng" dirty="0" smtClean="0">
              <a:solidFill>
                <a:srgbClr val="0070C0"/>
              </a:solidFill>
              <a:latin typeface="Bahnschrift Condensed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8810355" y="1878452"/>
            <a:ext cx="220884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800" b="1" u="sng" dirty="0" smtClean="0">
                <a:solidFill>
                  <a:srgbClr val="4482E6"/>
                </a:solidFill>
                <a:latin typeface="Bahnschrift Condensed" pitchFamily="34" charset="0"/>
              </a:rPr>
              <a:t>20,6</a:t>
            </a:r>
            <a:r>
              <a:rPr lang="ru-RU" sz="3300" u="sng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</a:t>
            </a:r>
            <a:r>
              <a:rPr lang="ru-RU" sz="1600" u="sng" dirty="0" smtClean="0">
                <a:latin typeface="Bahnschrift Condensed" pitchFamily="34" charset="0"/>
              </a:rPr>
              <a:t>млн рублей</a:t>
            </a:r>
            <a:endParaRPr lang="ru-RU" sz="1600" u="sng" dirty="0">
              <a:latin typeface="Bahnschrift Condensed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591" y="1436657"/>
            <a:ext cx="557505" cy="56503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966" y="2142825"/>
            <a:ext cx="797037" cy="68133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4200" y="1295490"/>
            <a:ext cx="546155" cy="438242"/>
          </a:xfrm>
          <a:prstGeom prst="rect">
            <a:avLst/>
          </a:prstGeom>
        </p:spPr>
      </p:pic>
      <p:sp>
        <p:nvSpPr>
          <p:cNvPr id="51" name="Прямоугольник 50"/>
          <p:cNvSpPr/>
          <p:nvPr/>
        </p:nvSpPr>
        <p:spPr>
          <a:xfrm>
            <a:off x="4442975" y="1378066"/>
            <a:ext cx="3622641" cy="5174713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24000" lvl="0" algn="ctr">
              <a:lnSpc>
                <a:spcPts val="2300"/>
              </a:lnSpc>
            </a:pPr>
            <a:r>
              <a:rPr lang="ru-RU" sz="22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Социальная поддержка детей-сирот, детей, оставшихся без попечения родителей</a:t>
            </a:r>
          </a:p>
          <a:p>
            <a:pPr marL="447675" lvl="0" algn="ctr"/>
            <a:endParaRPr lang="ru-RU" sz="800" b="1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447675" lvl="0" algn="ctr"/>
            <a:endParaRPr lang="ru-RU" sz="800" b="1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447675" lvl="0" algn="ctr"/>
            <a:endParaRPr lang="ru-RU" sz="800" b="1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447675" lvl="0" algn="ctr"/>
            <a:endParaRPr lang="ru-RU" sz="800" b="1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447675" lvl="0" algn="ctr"/>
            <a:r>
              <a:rPr lang="ru-RU" dirty="0" smtClean="0">
                <a:solidFill>
                  <a:prstClr val="black"/>
                </a:solidFill>
                <a:latin typeface="Bahnschrift Condensed" pitchFamily="34" charset="0"/>
              </a:rPr>
              <a:t>С</a:t>
            </a:r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одержание ребенка в семье опекуна</a:t>
            </a:r>
            <a:endParaRPr lang="ru-RU" sz="8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447675" lvl="0" algn="ctr"/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      </a:t>
            </a:r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22</a:t>
            </a:r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 </a:t>
            </a:r>
            <a:r>
              <a:rPr lang="ru-RU" sz="1600" b="1" dirty="0" smtClean="0">
                <a:solidFill>
                  <a:prstClr val="black"/>
                </a:solidFill>
                <a:latin typeface="Bahnschrift Condensed" pitchFamily="34" charset="0"/>
              </a:rPr>
              <a:t>приемных семей</a:t>
            </a:r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, </a:t>
            </a:r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66</a:t>
            </a:r>
            <a:r>
              <a:rPr lang="ru-RU" sz="16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</a:t>
            </a:r>
            <a:r>
              <a:rPr lang="ru-RU" sz="1600" b="1" dirty="0" smtClean="0">
                <a:solidFill>
                  <a:prstClr val="black"/>
                </a:solidFill>
                <a:latin typeface="Bahnschrift Condensed" pitchFamily="34" charset="0"/>
              </a:rPr>
              <a:t>детей</a:t>
            </a:r>
          </a:p>
          <a:p>
            <a:pPr marL="447675" lvl="0" algn="ctr"/>
            <a:r>
              <a:rPr lang="ru-RU" sz="16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         </a:t>
            </a:r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34</a:t>
            </a:r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 </a:t>
            </a:r>
            <a:r>
              <a:rPr lang="ru-RU" sz="1600" b="1" dirty="0" smtClean="0">
                <a:solidFill>
                  <a:prstClr val="black"/>
                </a:solidFill>
                <a:latin typeface="Bahnschrift Condensed" pitchFamily="34" charset="0"/>
              </a:rPr>
              <a:t>семей</a:t>
            </a:r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 о</a:t>
            </a:r>
            <a:r>
              <a:rPr lang="ru-RU" sz="1600" b="1" dirty="0" smtClean="0">
                <a:solidFill>
                  <a:prstClr val="black"/>
                </a:solidFill>
                <a:latin typeface="Bahnschrift Condensed" pitchFamily="34" charset="0"/>
              </a:rPr>
              <a:t>пекунов, </a:t>
            </a:r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47</a:t>
            </a:r>
            <a:r>
              <a:rPr lang="ru-RU" sz="1600" b="1" dirty="0" smtClean="0">
                <a:solidFill>
                  <a:prstClr val="black"/>
                </a:solidFill>
                <a:latin typeface="Bahnschrift Condensed" pitchFamily="34" charset="0"/>
              </a:rPr>
              <a:t> ребенка</a:t>
            </a:r>
          </a:p>
          <a:p>
            <a:pPr marL="447675" lvl="0" algn="ctr"/>
            <a:endParaRPr lang="ru-RU" sz="800" b="1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447675" lvl="0" algn="just"/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     Предоставление жилого помещения</a:t>
            </a:r>
          </a:p>
          <a:p>
            <a:pPr marL="447675" lvl="0" algn="just"/>
            <a:r>
              <a:rPr lang="ru-RU" sz="1600" dirty="0">
                <a:solidFill>
                  <a:prstClr val="black"/>
                </a:solidFill>
                <a:latin typeface="Bahnschrift Condensed" pitchFamily="34" charset="0"/>
              </a:rPr>
              <a:t> </a:t>
            </a:r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                 </a:t>
            </a:r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2</a:t>
            </a:r>
            <a:r>
              <a:rPr lang="ru-RU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 </a:t>
            </a:r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 </a:t>
            </a:r>
            <a:r>
              <a:rPr lang="ru-RU" sz="1600" b="1" dirty="0" smtClean="0">
                <a:solidFill>
                  <a:prstClr val="black"/>
                </a:solidFill>
                <a:latin typeface="Bahnschrift Condensed" pitchFamily="34" charset="0"/>
              </a:rPr>
              <a:t>однокомнатные квартиры</a:t>
            </a:r>
          </a:p>
          <a:p>
            <a:pPr marL="447675" lvl="0" algn="just"/>
            <a:endParaRPr lang="ru-RU" sz="800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447675" lvl="0" algn="just"/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     Предоставление ЕЖКВ на оплату</a:t>
            </a:r>
          </a:p>
          <a:p>
            <a:pPr marL="447675" lvl="0" algn="just"/>
            <a:r>
              <a:rPr lang="ru-RU" sz="1600" dirty="0">
                <a:solidFill>
                  <a:prstClr val="black"/>
                </a:solidFill>
                <a:latin typeface="Bahnschrift Condensed" pitchFamily="34" charset="0"/>
              </a:rPr>
              <a:t> </a:t>
            </a:r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    коммунальных услуг </a:t>
            </a:r>
          </a:p>
          <a:p>
            <a:pPr marL="447675" lvl="0" algn="just"/>
            <a:r>
              <a:rPr lang="ru-RU" sz="1600" b="1" dirty="0">
                <a:solidFill>
                  <a:prstClr val="black"/>
                </a:solidFill>
                <a:latin typeface="Bahnschrift Condensed" pitchFamily="34" charset="0"/>
              </a:rPr>
              <a:t> </a:t>
            </a:r>
            <a:r>
              <a:rPr lang="ru-RU" sz="1600" b="1" dirty="0" smtClean="0">
                <a:solidFill>
                  <a:prstClr val="black"/>
                </a:solidFill>
                <a:latin typeface="Bahnschrift Condensed" pitchFamily="34" charset="0"/>
              </a:rPr>
              <a:t>                  </a:t>
            </a:r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30</a:t>
            </a:r>
            <a:r>
              <a:rPr lang="ru-RU" sz="16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</a:t>
            </a:r>
            <a:r>
              <a:rPr lang="ru-RU" sz="1600" b="1" dirty="0" smtClean="0">
                <a:solidFill>
                  <a:schemeClr val="tx1"/>
                </a:solidFill>
                <a:latin typeface="Bahnschrift Condensed" pitchFamily="34" charset="0"/>
              </a:rPr>
              <a:t>детей-сирот</a:t>
            </a:r>
          </a:p>
          <a:p>
            <a:pPr marL="447675" lvl="0" algn="just"/>
            <a:endParaRPr lang="ru-RU" sz="800" b="1" dirty="0">
              <a:solidFill>
                <a:schemeClr val="tx1"/>
              </a:solidFill>
              <a:latin typeface="Bahnschrift Condensed" pitchFamily="34" charset="0"/>
            </a:endParaRPr>
          </a:p>
          <a:p>
            <a:pPr marL="447675" lvl="0" algn="just"/>
            <a:r>
              <a:rPr lang="ru-RU" sz="1600" b="1" dirty="0" smtClean="0">
                <a:solidFill>
                  <a:schemeClr val="tx1"/>
                </a:solidFill>
                <a:latin typeface="Bahnschrift Condensed" pitchFamily="34" charset="0"/>
              </a:rPr>
              <a:t>     </a:t>
            </a:r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Ремонт квартир, собственником</a:t>
            </a:r>
          </a:p>
          <a:p>
            <a:pPr marL="447675" lvl="0" algn="just"/>
            <a:r>
              <a:rPr lang="ru-RU" sz="1600" dirty="0">
                <a:solidFill>
                  <a:schemeClr val="tx1"/>
                </a:solidFill>
                <a:latin typeface="Bahnschrift Condensed" pitchFamily="34" charset="0"/>
              </a:rPr>
              <a:t> </a:t>
            </a:r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    которых являются дети-сироты</a:t>
            </a:r>
          </a:p>
          <a:p>
            <a:pPr marL="447675" lvl="0" algn="just"/>
            <a:r>
              <a:rPr lang="ru-RU" sz="1600" b="1" dirty="0" smtClean="0">
                <a:solidFill>
                  <a:srgbClr val="F79646">
                    <a:lumMod val="75000"/>
                  </a:srgbClr>
                </a:solidFill>
                <a:latin typeface="Bahnschrift Condensed" pitchFamily="34" charset="0"/>
              </a:rPr>
              <a:t>                     </a:t>
            </a:r>
            <a:r>
              <a:rPr lang="ru-RU" sz="2400" dirty="0" smtClean="0">
                <a:solidFill>
                  <a:srgbClr val="F79646">
                    <a:lumMod val="75000"/>
                  </a:srgbClr>
                </a:solidFill>
                <a:latin typeface="Bahnschrift Condensed" pitchFamily="34" charset="0"/>
              </a:rPr>
              <a:t>2</a:t>
            </a:r>
            <a:r>
              <a:rPr lang="ru-RU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 </a:t>
            </a:r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 </a:t>
            </a:r>
            <a:r>
              <a:rPr lang="ru-RU" sz="1600" b="1" dirty="0" smtClean="0">
                <a:solidFill>
                  <a:prstClr val="black"/>
                </a:solidFill>
                <a:latin typeface="Bahnschrift Condensed" pitchFamily="34" charset="0"/>
              </a:rPr>
              <a:t> </a:t>
            </a:r>
            <a:r>
              <a:rPr lang="ru-RU" sz="1600" b="1" dirty="0">
                <a:solidFill>
                  <a:prstClr val="black"/>
                </a:solidFill>
                <a:latin typeface="Bahnschrift Condensed" pitchFamily="34" charset="0"/>
              </a:rPr>
              <a:t>квартиры</a:t>
            </a:r>
          </a:p>
          <a:p>
            <a:pPr marL="447675" lvl="0" algn="just"/>
            <a:endParaRPr lang="ru-RU" sz="1600" b="1" dirty="0">
              <a:solidFill>
                <a:schemeClr val="tx1"/>
              </a:solidFill>
              <a:latin typeface="Bahnschrift Condensed" pitchFamily="34" charset="0"/>
            </a:endParaRPr>
          </a:p>
          <a:p>
            <a:pPr marL="447675" algn="ctr"/>
            <a:r>
              <a:rPr lang="ru-RU" b="1" dirty="0" smtClean="0">
                <a:solidFill>
                  <a:prstClr val="black"/>
                </a:solidFill>
                <a:latin typeface="Bahnschrift Condensed" pitchFamily="34" charset="0"/>
              </a:rPr>
              <a:t>  </a:t>
            </a:r>
          </a:p>
          <a:p>
            <a:pPr marL="447675"/>
            <a:endParaRPr lang="ru-RU" sz="15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447675"/>
            <a:endParaRPr lang="ru-RU" sz="15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447675"/>
            <a:r>
              <a:rPr lang="ru-RU" sz="1500" dirty="0" smtClean="0">
                <a:solidFill>
                  <a:prstClr val="black"/>
                </a:solidFill>
                <a:latin typeface="Bahnschrift Condensed" pitchFamily="34" charset="0"/>
              </a:rPr>
              <a:t>                                                        </a:t>
            </a:r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 </a:t>
            </a:r>
            <a:endParaRPr lang="ru-RU" sz="10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809625" lvl="0"/>
            <a:endParaRPr lang="ru-RU" sz="1000" dirty="0">
              <a:solidFill>
                <a:prstClr val="black"/>
              </a:solidFill>
              <a:latin typeface="Bahnschrift Condensed" pitchFamily="34" charset="0"/>
            </a:endParaRPr>
          </a:p>
        </p:txBody>
      </p:sp>
      <p:pic>
        <p:nvPicPr>
          <p:cNvPr id="32" name="Рисунок 31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59260" y="4294290"/>
            <a:ext cx="201069" cy="201069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5196998" y="2154092"/>
            <a:ext cx="220884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800" b="1" u="sng" dirty="0" smtClean="0">
                <a:solidFill>
                  <a:srgbClr val="4482E6"/>
                </a:solidFill>
                <a:latin typeface="Bahnschrift Condensed" pitchFamily="34" charset="0"/>
              </a:rPr>
              <a:t>65,4</a:t>
            </a:r>
            <a:r>
              <a:rPr lang="ru-RU" sz="3300" u="sng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</a:t>
            </a:r>
            <a:r>
              <a:rPr lang="ru-RU" sz="1600" u="sng" dirty="0" smtClean="0">
                <a:latin typeface="Bahnschrift Condensed" pitchFamily="34" charset="0"/>
              </a:rPr>
              <a:t>млн рублей</a:t>
            </a:r>
            <a:endParaRPr lang="ru-RU" sz="1600" u="sng" dirty="0">
              <a:latin typeface="Bahnschrift Condensed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4440420" y="2831200"/>
            <a:ext cx="8207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4482E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61,5</a:t>
            </a:r>
          </a:p>
          <a:p>
            <a:pPr algn="ctr"/>
            <a:r>
              <a:rPr lang="ru-RU" sz="1200" dirty="0" smtClean="0">
                <a:latin typeface="Bahnschrift Condensed" pitchFamily="34" charset="0"/>
              </a:rPr>
              <a:t>млн рублей</a:t>
            </a:r>
            <a:endParaRPr lang="ru-RU" sz="1200" dirty="0">
              <a:latin typeface="Bahnschrift Condensed" pitchFamily="34" charset="0"/>
            </a:endParaRPr>
          </a:p>
        </p:txBody>
      </p:sp>
      <p:pic>
        <p:nvPicPr>
          <p:cNvPr id="44" name="Рисунок 43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67463" y="3254899"/>
            <a:ext cx="201069" cy="201069"/>
          </a:xfrm>
          <a:prstGeom prst="rect">
            <a:avLst/>
          </a:prstGeom>
        </p:spPr>
      </p:pic>
      <p:pic>
        <p:nvPicPr>
          <p:cNvPr id="45" name="Рисунок 44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67463" y="3584729"/>
            <a:ext cx="201069" cy="201069"/>
          </a:xfrm>
          <a:prstGeom prst="rect">
            <a:avLst/>
          </a:prstGeom>
        </p:spPr>
      </p:pic>
      <p:pic>
        <p:nvPicPr>
          <p:cNvPr id="46" name="Рисунок 45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67192" y="4298063"/>
            <a:ext cx="201069" cy="201069"/>
          </a:xfrm>
          <a:prstGeom prst="rect">
            <a:avLst/>
          </a:prstGeom>
        </p:spPr>
      </p:pic>
      <p:sp>
        <p:nvSpPr>
          <p:cNvPr id="47" name="TextBox 46"/>
          <p:cNvSpPr txBox="1"/>
          <p:nvPr/>
        </p:nvSpPr>
        <p:spPr>
          <a:xfrm>
            <a:off x="4442975" y="3752267"/>
            <a:ext cx="8244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4482E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1,8</a:t>
            </a:r>
          </a:p>
          <a:p>
            <a:pPr algn="ctr"/>
            <a:r>
              <a:rPr lang="ru-RU" sz="1200" dirty="0" smtClean="0">
                <a:latin typeface="Bahnschrift Condensed" pitchFamily="34" charset="0"/>
              </a:rPr>
              <a:t>млн рублей</a:t>
            </a:r>
            <a:endParaRPr lang="ru-RU" sz="1200" dirty="0">
              <a:latin typeface="Bahnschrift Condensed" pitchFamily="34" charset="0"/>
            </a:endParaRPr>
          </a:p>
        </p:txBody>
      </p:sp>
      <p:pic>
        <p:nvPicPr>
          <p:cNvPr id="48" name="Рисунок 47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48597" y="5280752"/>
            <a:ext cx="201069" cy="201069"/>
          </a:xfrm>
          <a:prstGeom prst="rect">
            <a:avLst/>
          </a:prstGeom>
        </p:spPr>
      </p:pic>
      <p:sp>
        <p:nvSpPr>
          <p:cNvPr id="50" name="TextBox 49"/>
          <p:cNvSpPr txBox="1"/>
          <p:nvPr/>
        </p:nvSpPr>
        <p:spPr>
          <a:xfrm>
            <a:off x="4440420" y="4512020"/>
            <a:ext cx="8207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4482E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1,1</a:t>
            </a:r>
          </a:p>
          <a:p>
            <a:pPr algn="ctr"/>
            <a:r>
              <a:rPr lang="ru-RU" sz="1200" dirty="0" smtClean="0">
                <a:latin typeface="Bahnschrift Condensed" pitchFamily="34" charset="0"/>
              </a:rPr>
              <a:t>млн рублей</a:t>
            </a:r>
            <a:endParaRPr lang="ru-RU" sz="1200" dirty="0">
              <a:latin typeface="Bahnschrift Condensed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420544" y="5544657"/>
            <a:ext cx="8207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4482E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1,0</a:t>
            </a:r>
          </a:p>
          <a:p>
            <a:pPr algn="ctr"/>
            <a:r>
              <a:rPr lang="ru-RU" sz="1200" dirty="0" smtClean="0">
                <a:latin typeface="Bahnschrift Condensed" pitchFamily="34" charset="0"/>
              </a:rPr>
              <a:t>млн рублей</a:t>
            </a:r>
            <a:endParaRPr lang="ru-RU" sz="1200" dirty="0">
              <a:latin typeface="Bahnschrift Condensed" pitchFamily="34" charset="0"/>
            </a:endParaRPr>
          </a:p>
        </p:txBody>
      </p:sp>
      <p:pic>
        <p:nvPicPr>
          <p:cNvPr id="57" name="Рисунок 56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79748" y="6226020"/>
            <a:ext cx="201069" cy="201069"/>
          </a:xfrm>
          <a:prstGeom prst="rect">
            <a:avLst/>
          </a:prstGeom>
        </p:spPr>
      </p:pic>
      <p:pic>
        <p:nvPicPr>
          <p:cNvPr id="58" name="Рисунок 57">
            <a:extLst>
              <a:ext uri="{FF2B5EF4-FFF2-40B4-BE49-F238E27FC236}">
                <a16:creationId xmlns:a16="http://schemas.microsoft.com/office/drawing/2014/main" xmlns="" id="{E2CC7CA0-0EB6-0142-B5AA-A7754910FB0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26367" y="1295490"/>
            <a:ext cx="528852" cy="494953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61" name="Прямоугольник 60"/>
          <p:cNvSpPr/>
          <p:nvPr/>
        </p:nvSpPr>
        <p:spPr>
          <a:xfrm>
            <a:off x="936822" y="4896594"/>
            <a:ext cx="3265017" cy="1656184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288000" algn="ctr">
              <a:lnSpc>
                <a:spcPts val="2000"/>
              </a:lnSpc>
            </a:pPr>
            <a:r>
              <a:rPr lang="ru-RU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Социальная интеграция инвалидов</a:t>
            </a:r>
          </a:p>
          <a:p>
            <a:pPr marL="361950" algn="ctr"/>
            <a:endParaRPr lang="ru-RU" sz="800" b="1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 algn="just"/>
            <a:endParaRPr lang="ru-RU" sz="8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 algn="just"/>
            <a:endParaRPr lang="ru-RU" sz="3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/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Обеспечение доступности в МКД (нестационарные средства)</a:t>
            </a:r>
            <a:endParaRPr lang="ru-RU" sz="1400" b="1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/>
            <a:r>
              <a:rPr lang="ru-RU" sz="800" b="1" dirty="0" smtClean="0">
                <a:solidFill>
                  <a:prstClr val="black"/>
                </a:solidFill>
                <a:latin typeface="Bahnschrift Condensed" pitchFamily="34" charset="0"/>
              </a:rPr>
              <a:t>    </a:t>
            </a:r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1</a:t>
            </a:r>
            <a:r>
              <a:rPr lang="ru-RU" sz="2400" b="1" dirty="0" smtClean="0">
                <a:solidFill>
                  <a:prstClr val="black"/>
                </a:solidFill>
                <a:latin typeface="Bahnschrift Condensed" pitchFamily="34" charset="0"/>
              </a:rPr>
              <a:t> </a:t>
            </a:r>
            <a:r>
              <a:rPr lang="ru-RU" sz="1600" b="1" dirty="0" smtClean="0">
                <a:solidFill>
                  <a:prstClr val="black"/>
                </a:solidFill>
                <a:latin typeface="Bahnschrift Condensed" pitchFamily="34" charset="0"/>
              </a:rPr>
              <a:t> комплект технических средств</a:t>
            </a:r>
          </a:p>
          <a:p>
            <a:pPr marL="361950"/>
            <a:r>
              <a:rPr lang="ru-RU" sz="1600" b="1" dirty="0">
                <a:solidFill>
                  <a:prstClr val="black"/>
                </a:solidFill>
                <a:latin typeface="Bahnschrift Condensed" pitchFamily="34" charset="0"/>
              </a:rPr>
              <a:t> </a:t>
            </a:r>
            <a:r>
              <a:rPr lang="ru-RU" sz="1600" b="1" dirty="0" smtClean="0">
                <a:solidFill>
                  <a:prstClr val="black"/>
                </a:solidFill>
                <a:latin typeface="Bahnschrift Condensed" pitchFamily="34" charset="0"/>
              </a:rPr>
              <a:t>                          </a:t>
            </a:r>
            <a:endParaRPr lang="ru-RU" sz="800" b="1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/>
            <a:endParaRPr lang="ru-RU" sz="800" b="1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/>
            <a:endParaRPr lang="ru-RU" sz="800" b="1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/>
            <a:endParaRPr lang="ru-RU" sz="800" b="1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/>
            <a:endParaRPr lang="ru-RU" sz="1600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/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 </a:t>
            </a:r>
            <a:endParaRPr lang="ru-RU" sz="1600" dirty="0">
              <a:solidFill>
                <a:prstClr val="black"/>
              </a:solidFill>
              <a:latin typeface="Bahnschrift Condensed" pitchFamily="34" charset="0"/>
            </a:endParaRPr>
          </a:p>
        </p:txBody>
      </p:sp>
      <p:pic>
        <p:nvPicPr>
          <p:cNvPr id="62" name="Рисунок 61">
            <a:extLst>
              <a:ext uri="{FF2B5EF4-FFF2-40B4-BE49-F238E27FC236}">
                <a16:creationId xmlns:a16="http://schemas.microsoft.com/office/drawing/2014/main" xmlns="" id="{4E626B38-DEC4-F04E-A753-D788CC57927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4816" y="4805332"/>
            <a:ext cx="462924" cy="462924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63" name="TextBox 62"/>
          <p:cNvSpPr txBox="1"/>
          <p:nvPr/>
        </p:nvSpPr>
        <p:spPr>
          <a:xfrm>
            <a:off x="1710709" y="5268256"/>
            <a:ext cx="18730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u="sng" dirty="0" smtClean="0">
                <a:solidFill>
                  <a:srgbClr val="4482E6"/>
                </a:solidFill>
                <a:latin typeface="Bahnschrift Condensed" pitchFamily="34" charset="0"/>
              </a:rPr>
              <a:t>0,2</a:t>
            </a:r>
            <a:r>
              <a:rPr lang="ru-RU" sz="2700" u="sng" dirty="0" smtClean="0">
                <a:solidFill>
                  <a:srgbClr val="0070C0"/>
                </a:solidFill>
                <a:latin typeface="Bahnschrift Condensed" pitchFamily="34" charset="0"/>
              </a:rPr>
              <a:t> </a:t>
            </a:r>
            <a:r>
              <a:rPr lang="ru-RU" sz="1600" u="sng" dirty="0">
                <a:solidFill>
                  <a:prstClr val="black"/>
                </a:solidFill>
                <a:latin typeface="Bahnschrift Condensed" pitchFamily="34" charset="0"/>
              </a:rPr>
              <a:t>млн рублей</a:t>
            </a:r>
            <a:endParaRPr lang="ru-RU" sz="1600" u="sng" dirty="0" smtClean="0">
              <a:solidFill>
                <a:srgbClr val="0070C0"/>
              </a:solidFill>
              <a:latin typeface="Bahnschrift Condensed" pitchFamily="34" charset="0"/>
            </a:endParaRPr>
          </a:p>
        </p:txBody>
      </p:sp>
      <p:pic>
        <p:nvPicPr>
          <p:cNvPr id="64" name="Рисунок 63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81995" y="6251275"/>
            <a:ext cx="201069" cy="201069"/>
          </a:xfrm>
          <a:prstGeom prst="rect">
            <a:avLst/>
          </a:prstGeom>
        </p:spPr>
      </p:pic>
      <p:pic>
        <p:nvPicPr>
          <p:cNvPr id="66" name="Рисунок 65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67110" y="3190066"/>
            <a:ext cx="201069" cy="201069"/>
          </a:xfrm>
          <a:prstGeom prst="rect">
            <a:avLst/>
          </a:prstGeom>
        </p:spPr>
      </p:pic>
      <p:pic>
        <p:nvPicPr>
          <p:cNvPr id="34" name="Рисунок 33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68808" y="3680958"/>
            <a:ext cx="227444" cy="227444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8264" y="4531327"/>
            <a:ext cx="201613" cy="201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5" name="Прямоугольник 34"/>
          <p:cNvSpPr/>
          <p:nvPr/>
        </p:nvSpPr>
        <p:spPr>
          <a:xfrm>
            <a:off x="8268530" y="4723286"/>
            <a:ext cx="3397486" cy="1829493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108000" algn="ctr">
              <a:lnSpc>
                <a:spcPts val="2100"/>
              </a:lnSpc>
            </a:pPr>
            <a:r>
              <a:rPr lang="ru-RU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Социальная поддержка совершеннолетних недееспособных</a:t>
            </a:r>
          </a:p>
          <a:p>
            <a:pPr marL="361950"/>
            <a:endParaRPr lang="ru-RU" sz="800" b="1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/>
            <a:endParaRPr lang="ru-RU" sz="800" b="1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/>
            <a:endParaRPr lang="ru-RU" sz="800" b="1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/>
            <a:endParaRPr lang="ru-RU" sz="800" b="1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/>
            <a:endParaRPr lang="ru-RU" sz="800" b="1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/>
            <a:r>
              <a:rPr lang="ru-RU" sz="800" b="1" dirty="0" smtClean="0">
                <a:solidFill>
                  <a:prstClr val="black"/>
                </a:solidFill>
                <a:latin typeface="Bahnschrift Condensed" pitchFamily="34" charset="0"/>
              </a:rPr>
              <a:t>                                      </a:t>
            </a:r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5</a:t>
            </a: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</a:t>
            </a:r>
            <a:r>
              <a:rPr lang="ru-RU" sz="16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</a:t>
            </a:r>
            <a:r>
              <a:rPr lang="ru-RU" sz="1600" b="1" dirty="0" smtClean="0">
                <a:solidFill>
                  <a:schemeClr val="tx1"/>
                </a:solidFill>
                <a:latin typeface="Bahnschrift Condensed" pitchFamily="34" charset="0"/>
              </a:rPr>
              <a:t>опекунов</a:t>
            </a:r>
          </a:p>
          <a:p>
            <a:pPr marL="361950"/>
            <a:r>
              <a:rPr lang="ru-RU" sz="300" dirty="0" smtClean="0">
                <a:solidFill>
                  <a:prstClr val="black"/>
                </a:solidFill>
                <a:latin typeface="Bahnschrift Condensed" pitchFamily="34" charset="0"/>
              </a:rPr>
              <a:t>                                                                                              </a:t>
            </a:r>
            <a:endParaRPr lang="ru-RU" sz="1600" b="1" dirty="0">
              <a:solidFill>
                <a:schemeClr val="tx1"/>
              </a:solidFill>
              <a:latin typeface="Bahnschrift Condensed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8953938" y="5175923"/>
            <a:ext cx="220884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800" b="1" u="sng" dirty="0" smtClean="0">
                <a:solidFill>
                  <a:srgbClr val="4482E6"/>
                </a:solidFill>
                <a:latin typeface="Bahnschrift Condensed" pitchFamily="34" charset="0"/>
              </a:rPr>
              <a:t>1,7</a:t>
            </a:r>
            <a:r>
              <a:rPr lang="ru-RU" sz="3300" u="sng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</a:t>
            </a:r>
            <a:r>
              <a:rPr lang="ru-RU" sz="1600" u="sng" dirty="0" smtClean="0">
                <a:latin typeface="Bahnschrift Condensed" pitchFamily="34" charset="0"/>
              </a:rPr>
              <a:t>млн рублей</a:t>
            </a:r>
            <a:endParaRPr lang="ru-RU" sz="1600" u="sng" dirty="0">
              <a:latin typeface="Bahnschrift Condensed" pitchFamily="34" charset="0"/>
            </a:endParaRPr>
          </a:p>
        </p:txBody>
      </p:sp>
      <p:pic>
        <p:nvPicPr>
          <p:cNvPr id="40" name="Рисунок 39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41552" y="6037336"/>
            <a:ext cx="201069" cy="201069"/>
          </a:xfrm>
          <a:prstGeom prst="rect">
            <a:avLst/>
          </a:prstGeom>
        </p:spPr>
      </p:pic>
      <p:pic>
        <p:nvPicPr>
          <p:cNvPr id="42" name="Picture 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5524" y="4654645"/>
            <a:ext cx="610433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7250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12140" y="288370"/>
            <a:ext cx="11018520" cy="647784"/>
          </a:xfrm>
        </p:spPr>
        <p:txBody>
          <a:bodyPr>
            <a:normAutofit/>
          </a:bodyPr>
          <a:lstStyle/>
          <a:p>
            <a:pPr lvl="0" defTabSz="914400">
              <a:spcBef>
                <a:spcPts val="0"/>
              </a:spcBef>
            </a:pP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ИСПОЛНЕНИЕ БЮДЖЕТА </a:t>
            </a:r>
            <a:r>
              <a:rPr lang="ru-RU" sz="2500" dirty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ОКРУГА </a:t>
            </a: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ЗА 2025 ГОД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842433" y="720895"/>
            <a:ext cx="475252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0070C0"/>
                </a:solidFill>
                <a:latin typeface="Bahnschrift Condensed" pitchFamily="34" charset="0"/>
              </a:rPr>
              <a:t>-</a:t>
            </a:r>
            <a:r>
              <a:rPr lang="ru-RU" sz="30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МУНИЦИПАЛЬНОЕ ИМУЩЕСТВО</a:t>
            </a:r>
            <a:r>
              <a:rPr lang="ru-RU" sz="3000" dirty="0" smtClean="0">
                <a:solidFill>
                  <a:srgbClr val="0070C0"/>
                </a:solidFill>
                <a:latin typeface="Bahnschrift Condensed" pitchFamily="34" charset="0"/>
              </a:rPr>
              <a:t>-</a:t>
            </a:r>
            <a:endParaRPr lang="ru-RU" sz="3000" dirty="0">
              <a:solidFill>
                <a:srgbClr val="0070C0"/>
              </a:solidFill>
              <a:latin typeface="Bahnschrift Condensed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06899" y="5328642"/>
            <a:ext cx="28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FFFFFF"/>
                </a:solidFill>
                <a:latin typeface="Arial Narrow" pitchFamily="34" charset="0"/>
              </a:rPr>
              <a:t>Налог на доходы физических лиц</a:t>
            </a:r>
          </a:p>
          <a:p>
            <a:pPr algn="ctr"/>
            <a:r>
              <a:rPr lang="ru-RU" sz="1400" b="1" dirty="0" smtClean="0">
                <a:solidFill>
                  <a:srgbClr val="FFFFFF"/>
                </a:solidFill>
                <a:latin typeface="Arial Narrow" pitchFamily="34" charset="0"/>
              </a:rPr>
              <a:t>68,6%</a:t>
            </a:r>
            <a:endParaRPr lang="ru-RU" sz="1400" b="1" dirty="0">
              <a:solidFill>
                <a:srgbClr val="FFFFFF"/>
              </a:solidFill>
              <a:latin typeface="Arial Narrow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48792" y="1234759"/>
            <a:ext cx="6480720" cy="493483"/>
          </a:xfrm>
          <a:prstGeom prst="rect">
            <a:avLst/>
          </a:prstGeom>
          <a:solidFill>
            <a:srgbClr val="007AD6"/>
          </a:solidFill>
          <a:ln w="158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 </a:t>
            </a:r>
            <a:r>
              <a:rPr lang="ru-RU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  </a:t>
            </a:r>
            <a:r>
              <a:rPr lang="ru-RU" sz="3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230,4 </a:t>
            </a:r>
            <a:r>
              <a:rPr lang="ru-RU" sz="1600" dirty="0" smtClean="0">
                <a:solidFill>
                  <a:schemeClr val="bg1"/>
                </a:solidFill>
                <a:latin typeface="Bahnschrift Condensed" pitchFamily="34" charset="0"/>
              </a:rPr>
              <a:t>млн рублей</a:t>
            </a:r>
          </a:p>
        </p:txBody>
      </p:sp>
      <p:sp>
        <p:nvSpPr>
          <p:cNvPr id="39" name="Прямоугольник 38"/>
          <p:cNvSpPr/>
          <p:nvPr/>
        </p:nvSpPr>
        <p:spPr>
          <a:xfrm>
            <a:off x="648792" y="1872258"/>
            <a:ext cx="2952328" cy="1534125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216000" algn="ctr">
              <a:lnSpc>
                <a:spcPts val="2100"/>
              </a:lnSpc>
            </a:pPr>
            <a:r>
              <a:rPr lang="ru-RU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Демонтаж зданий МКД в нп Корзуново,</a:t>
            </a:r>
          </a:p>
          <a:p>
            <a:pPr marL="216000" algn="ctr">
              <a:lnSpc>
                <a:spcPts val="2100"/>
              </a:lnSpc>
            </a:pPr>
            <a:r>
              <a:rPr lang="ru-RU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ул. Печенгская, 5,6 </a:t>
            </a:r>
            <a:endParaRPr lang="ru-RU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hnschrift Condensed" pitchFamily="34" charset="0"/>
            </a:endParaRPr>
          </a:p>
          <a:p>
            <a:pPr marL="361950"/>
            <a:endParaRPr lang="ru-RU" sz="8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180000" algn="just"/>
            <a:endParaRPr lang="ru-RU" sz="14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marL="72000"/>
            <a:endParaRPr lang="ru-RU" b="1" dirty="0" smtClean="0">
              <a:solidFill>
                <a:schemeClr val="accent6">
                  <a:lumMod val="75000"/>
                </a:schemeClr>
              </a:solidFill>
              <a:latin typeface="Bahnschrift Condensed" pitchFamily="34" charset="0"/>
            </a:endParaRPr>
          </a:p>
          <a:p>
            <a:pPr marL="72000"/>
            <a:endParaRPr lang="ru-RU" b="1" dirty="0">
              <a:solidFill>
                <a:schemeClr val="accent6">
                  <a:lumMod val="75000"/>
                </a:schemeClr>
              </a:solidFill>
              <a:latin typeface="Bahnschrift Condensed" pitchFamily="34" charset="0"/>
            </a:endParaRPr>
          </a:p>
          <a:p>
            <a:pPr marL="361950"/>
            <a:endParaRPr lang="ru-RU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/>
            <a:endParaRPr lang="ru-RU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809625" lvl="0"/>
            <a:endParaRPr lang="ru-RU" sz="1000" dirty="0">
              <a:solidFill>
                <a:prstClr val="black"/>
              </a:solidFill>
              <a:latin typeface="Bahnschrift Condensed" pitchFamily="34" charset="0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3673128" y="1872258"/>
            <a:ext cx="3456384" cy="2664296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180000" algn="ctr" defTabSz="828000">
              <a:lnSpc>
                <a:spcPts val="2200"/>
              </a:lnSpc>
            </a:pPr>
            <a:r>
              <a:rPr lang="ru-RU" sz="22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Содержание и управление муниципальной собственностью</a:t>
            </a:r>
            <a:endParaRPr lang="ru-RU" sz="22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hnschrift Condensed" pitchFamily="34" charset="0"/>
            </a:endParaRPr>
          </a:p>
          <a:p>
            <a:pPr marL="828000"/>
            <a:endParaRPr lang="ru-RU" sz="8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marL="828000"/>
            <a:endParaRPr lang="ru-RU" b="1" dirty="0" smtClean="0">
              <a:solidFill>
                <a:schemeClr val="accent6">
                  <a:lumMod val="75000"/>
                </a:schemeClr>
              </a:solidFill>
              <a:latin typeface="Bahnschrift Condensed" pitchFamily="34" charset="0"/>
            </a:endParaRPr>
          </a:p>
          <a:p>
            <a:pPr marL="265113" algn="just"/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Услуги по содержанию муниципальной собственности</a:t>
            </a:r>
          </a:p>
          <a:p>
            <a:pPr marL="265113" algn="just"/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Содержание б/животных – 55 голов</a:t>
            </a:r>
          </a:p>
          <a:p>
            <a:pPr marL="265113" algn="just"/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Оценка и изготовление технической документации</a:t>
            </a:r>
          </a:p>
          <a:p>
            <a:pPr marL="265113" algn="just"/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Взносы на капитальный ремонт </a:t>
            </a:r>
          </a:p>
          <a:p>
            <a:pPr marL="265113"/>
            <a:endParaRPr lang="ru-RU" sz="1600" dirty="0">
              <a:solidFill>
                <a:schemeClr val="tx1"/>
              </a:solidFill>
              <a:latin typeface="Bahnschrift Condensed" pitchFamily="34" charset="0"/>
            </a:endParaRPr>
          </a:p>
          <a:p>
            <a:pPr marL="265113"/>
            <a:endParaRPr lang="ru-RU" sz="16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marL="265113"/>
            <a:endParaRPr lang="ru-RU" sz="16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marL="828000"/>
            <a:endParaRPr lang="ru-RU" b="1" dirty="0" smtClean="0">
              <a:solidFill>
                <a:schemeClr val="accent6">
                  <a:lumMod val="75000"/>
                </a:schemeClr>
              </a:solidFill>
              <a:latin typeface="Bahnschrift Condensed" pitchFamily="34" charset="0"/>
            </a:endParaRPr>
          </a:p>
          <a:p>
            <a:pPr marL="828000"/>
            <a:endParaRPr lang="ru-RU" b="1" dirty="0" smtClean="0">
              <a:solidFill>
                <a:schemeClr val="accent6">
                  <a:lumMod val="75000"/>
                </a:schemeClr>
              </a:solidFill>
              <a:latin typeface="Bahnschrift Condensed" pitchFamily="34" charset="0"/>
            </a:endParaRPr>
          </a:p>
          <a:p>
            <a:pPr marL="828000"/>
            <a:endParaRPr lang="ru-RU" b="1" dirty="0" smtClean="0">
              <a:solidFill>
                <a:schemeClr val="accent6">
                  <a:lumMod val="75000"/>
                </a:schemeClr>
              </a:solidFill>
              <a:latin typeface="Bahnschrift Condensed" pitchFamily="34" charset="0"/>
            </a:endParaRPr>
          </a:p>
          <a:p>
            <a:pPr marL="828000"/>
            <a:endParaRPr lang="ru-RU" b="1" dirty="0">
              <a:solidFill>
                <a:schemeClr val="accent6">
                  <a:lumMod val="75000"/>
                </a:schemeClr>
              </a:solidFill>
              <a:latin typeface="Bahnschrift Condensed" pitchFamily="34" charset="0"/>
            </a:endParaRPr>
          </a:p>
          <a:p>
            <a:pPr marL="828000"/>
            <a:endParaRPr lang="ru-RU" b="1" dirty="0" smtClean="0">
              <a:solidFill>
                <a:schemeClr val="accent6">
                  <a:lumMod val="75000"/>
                </a:schemeClr>
              </a:solidFill>
              <a:latin typeface="Bahnschrift Condensed" pitchFamily="34" charset="0"/>
            </a:endParaRPr>
          </a:p>
          <a:p>
            <a:pPr marL="828000"/>
            <a:endParaRPr lang="ru-RU" b="1" dirty="0">
              <a:solidFill>
                <a:schemeClr val="accent6">
                  <a:lumMod val="75000"/>
                </a:schemeClr>
              </a:solidFill>
              <a:latin typeface="Bahnschrift Condensed" pitchFamily="34" charset="0"/>
            </a:endParaRPr>
          </a:p>
          <a:p>
            <a:pPr marL="828000"/>
            <a:endParaRPr lang="ru-RU" b="1" dirty="0">
              <a:solidFill>
                <a:schemeClr val="accent6">
                  <a:lumMod val="75000"/>
                </a:schemeClr>
              </a:solidFill>
              <a:latin typeface="Bahnschrift Condensed" pitchFamily="34" charset="0"/>
            </a:endParaRPr>
          </a:p>
          <a:p>
            <a:pPr marL="72000"/>
            <a:endParaRPr lang="ru-RU" b="1" dirty="0">
              <a:solidFill>
                <a:srgbClr val="4482E6"/>
              </a:solidFill>
              <a:latin typeface="Bahnschrift Condensed" pitchFamily="34" charset="0"/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7201520" y="1872258"/>
            <a:ext cx="2232247" cy="2664296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 algn="ctr">
              <a:lnSpc>
                <a:spcPts val="2100"/>
              </a:lnSpc>
            </a:pPr>
            <a:r>
              <a:rPr lang="ru-RU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Системы вызова экстренных служб 112, МКУ ЕДДС</a:t>
            </a:r>
          </a:p>
          <a:p>
            <a:pPr marL="895350"/>
            <a:endParaRPr lang="ru-RU" sz="6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895350"/>
            <a:endParaRPr lang="ru-RU" sz="1050" dirty="0">
              <a:solidFill>
                <a:schemeClr val="tx1"/>
              </a:solidFill>
              <a:latin typeface="Bahnschrift Condensed" pitchFamily="34" charset="0"/>
            </a:endParaRPr>
          </a:p>
          <a:p>
            <a:pPr marL="266700"/>
            <a:r>
              <a:rPr lang="ru-RU" b="1" dirty="0" smtClean="0">
                <a:solidFill>
                  <a:srgbClr val="FF0000"/>
                </a:solidFill>
                <a:latin typeface="Bahnschrift Condensed" pitchFamily="34" charset="0"/>
              </a:rPr>
              <a:t>              </a:t>
            </a:r>
            <a:endParaRPr lang="ru-RU" sz="1500" dirty="0" smtClean="0">
              <a:solidFill>
                <a:srgbClr val="FF0000"/>
              </a:solidFill>
              <a:latin typeface="Bahnschrift Condensed" pitchFamily="34" charset="0"/>
            </a:endParaRPr>
          </a:p>
          <a:p>
            <a:pPr marL="266700"/>
            <a:endParaRPr lang="ru-RU" sz="1500" dirty="0">
              <a:solidFill>
                <a:srgbClr val="FF0000"/>
              </a:solidFill>
              <a:latin typeface="Bahnschrift Condensed" pitchFamily="34" charset="0"/>
            </a:endParaRPr>
          </a:p>
          <a:p>
            <a:pPr marL="266700"/>
            <a:endParaRPr lang="ru-RU" sz="15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marL="266700"/>
            <a:endParaRPr lang="ru-RU" sz="800" dirty="0">
              <a:solidFill>
                <a:prstClr val="black"/>
              </a:solidFill>
              <a:latin typeface="Bahnschrift Condensed" pitchFamily="34" charset="0"/>
            </a:endParaRPr>
          </a:p>
        </p:txBody>
      </p:sp>
      <p:pic>
        <p:nvPicPr>
          <p:cNvPr id="72" name="Рисунок 71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0609" y="3348818"/>
            <a:ext cx="201069" cy="201069"/>
          </a:xfrm>
          <a:prstGeom prst="rect">
            <a:avLst/>
          </a:prstGeom>
        </p:spPr>
      </p:pic>
      <p:pic>
        <p:nvPicPr>
          <p:cNvPr id="73" name="Рисунок 72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0608" y="2919083"/>
            <a:ext cx="201069" cy="201069"/>
          </a:xfrm>
          <a:prstGeom prst="rect">
            <a:avLst/>
          </a:prstGeom>
        </p:spPr>
      </p:pic>
      <p:pic>
        <p:nvPicPr>
          <p:cNvPr id="76" name="Рисунок 75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40174" y="4092544"/>
            <a:ext cx="201069" cy="201069"/>
          </a:xfrm>
          <a:prstGeom prst="rect">
            <a:avLst/>
          </a:prstGeom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609" y="3659518"/>
            <a:ext cx="201612" cy="201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6" name="TextBox 35"/>
          <p:cNvSpPr txBox="1"/>
          <p:nvPr/>
        </p:nvSpPr>
        <p:spPr>
          <a:xfrm>
            <a:off x="6377949" y="755198"/>
            <a:ext cx="583264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0070C0"/>
                </a:solidFill>
                <a:latin typeface="Bahnschrift Condensed" pitchFamily="34" charset="0"/>
              </a:rPr>
              <a:t>-</a:t>
            </a:r>
            <a:r>
              <a:rPr lang="ru-RU" sz="30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ОБЕСПЕЧЕНИЕ ОБЩЕСТВЕННОГО ПОРЯДКА</a:t>
            </a:r>
            <a:r>
              <a:rPr lang="ru-RU" sz="3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-</a:t>
            </a:r>
            <a:endParaRPr lang="ru-RU" sz="3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hnschrift Condensed" pitchFamily="34" charset="0"/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7201520" y="1234759"/>
            <a:ext cx="4680521" cy="493483"/>
          </a:xfrm>
          <a:prstGeom prst="rect">
            <a:avLst/>
          </a:prstGeom>
          <a:solidFill>
            <a:srgbClr val="007AD6"/>
          </a:solidFill>
          <a:ln w="158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3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  33,2</a:t>
            </a:r>
            <a:r>
              <a:rPr lang="ru-RU" sz="3500" dirty="0" smtClean="0">
                <a:solidFill>
                  <a:schemeClr val="bg1"/>
                </a:solidFill>
                <a:latin typeface="Bahnschrift Condensed" pitchFamily="34" charset="0"/>
              </a:rPr>
              <a:t> </a:t>
            </a:r>
            <a:r>
              <a:rPr lang="ru-RU" sz="1600" dirty="0" smtClean="0">
                <a:solidFill>
                  <a:schemeClr val="bg1"/>
                </a:solidFill>
                <a:latin typeface="Bahnschrift Condensed" pitchFamily="34" charset="0"/>
              </a:rPr>
              <a:t>млн рублей</a:t>
            </a:r>
          </a:p>
        </p:txBody>
      </p:sp>
      <p:pic>
        <p:nvPicPr>
          <p:cNvPr id="38" name="object 8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76358" y="1274893"/>
            <a:ext cx="437450" cy="432321"/>
          </a:xfrm>
          <a:prstGeom prst="rect">
            <a:avLst/>
          </a:prstGeom>
        </p:spPr>
      </p:pic>
      <p:pic>
        <p:nvPicPr>
          <p:cNvPr id="41" name="object 1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215756" y="1278419"/>
            <a:ext cx="504056" cy="449823"/>
          </a:xfrm>
          <a:prstGeom prst="rect">
            <a:avLst/>
          </a:prstGeom>
        </p:spPr>
      </p:pic>
      <p:sp>
        <p:nvSpPr>
          <p:cNvPr id="42" name="TextBox 41"/>
          <p:cNvSpPr txBox="1"/>
          <p:nvPr/>
        </p:nvSpPr>
        <p:spPr>
          <a:xfrm>
            <a:off x="1224856" y="2639320"/>
            <a:ext cx="20664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u="sng" dirty="0" smtClean="0">
                <a:solidFill>
                  <a:srgbClr val="4482E6"/>
                </a:solidFill>
                <a:latin typeface="Bahnschrift Condensed" pitchFamily="34" charset="0"/>
              </a:rPr>
              <a:t>8,4</a:t>
            </a:r>
            <a:r>
              <a:rPr lang="ru-RU" sz="3300" u="sng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</a:t>
            </a:r>
            <a:r>
              <a:rPr lang="ru-RU" sz="1600" u="sng" dirty="0" smtClean="0">
                <a:latin typeface="Bahnschrift Condensed" pitchFamily="34" charset="0"/>
              </a:rPr>
              <a:t>млн рублей</a:t>
            </a:r>
            <a:endParaRPr lang="ru-RU" sz="1600" u="sng" dirty="0">
              <a:latin typeface="Bahnschrift Condensed" pitchFamily="34" charset="0"/>
            </a:endParaRPr>
          </a:p>
        </p:txBody>
      </p:sp>
      <p:pic>
        <p:nvPicPr>
          <p:cNvPr id="43" name="Рисунок 42">
            <a:extLst>
              <a:ext uri="{FF2B5EF4-FFF2-40B4-BE49-F238E27FC236}">
                <a16:creationId xmlns:a16="http://schemas.microsoft.com/office/drawing/2014/main" xmlns="" id="{17E502BD-3D90-0C41-8437-FE8095357E5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6358" y="1861129"/>
            <a:ext cx="300208" cy="382571"/>
          </a:xfrm>
          <a:prstGeom prst="rect">
            <a:avLst/>
          </a:prstGeom>
        </p:spPr>
      </p:pic>
      <p:sp>
        <p:nvSpPr>
          <p:cNvPr id="44" name="Прямоугольник 43"/>
          <p:cNvSpPr/>
          <p:nvPr/>
        </p:nvSpPr>
        <p:spPr>
          <a:xfrm>
            <a:off x="648792" y="3528441"/>
            <a:ext cx="2952328" cy="3240361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216000" algn="ctr">
              <a:lnSpc>
                <a:spcPts val="2000"/>
              </a:lnSpc>
            </a:pPr>
            <a:r>
              <a:rPr lang="ru-RU" sz="21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  Завершение строительства МКД , г. Заполярный, </a:t>
            </a:r>
          </a:p>
          <a:p>
            <a:pPr marL="216000" algn="ctr">
              <a:lnSpc>
                <a:spcPts val="2000"/>
              </a:lnSpc>
            </a:pPr>
            <a:r>
              <a:rPr lang="ru-RU" sz="21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по ул. Ленинградской </a:t>
            </a:r>
          </a:p>
          <a:p>
            <a:pPr marL="895350"/>
            <a:endParaRPr lang="ru-RU" sz="6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895350"/>
            <a:endParaRPr lang="ru-RU" sz="1050" dirty="0">
              <a:solidFill>
                <a:schemeClr val="tx1"/>
              </a:solidFill>
              <a:latin typeface="Bahnschrift Condensed" pitchFamily="34" charset="0"/>
            </a:endParaRPr>
          </a:p>
          <a:p>
            <a:pPr marL="266700"/>
            <a:endParaRPr lang="ru-RU" sz="1500" dirty="0" smtClean="0">
              <a:solidFill>
                <a:srgbClr val="FF0000"/>
              </a:solidFill>
              <a:latin typeface="Bahnschrift Condensed" pitchFamily="34" charset="0"/>
            </a:endParaRPr>
          </a:p>
          <a:p>
            <a:pPr marL="266700"/>
            <a:endParaRPr lang="ru-RU" sz="1500" dirty="0">
              <a:solidFill>
                <a:srgbClr val="FF0000"/>
              </a:solidFill>
              <a:latin typeface="Bahnschrift Condensed" pitchFamily="34" charset="0"/>
            </a:endParaRPr>
          </a:p>
          <a:p>
            <a:pPr marL="266700"/>
            <a:endParaRPr lang="ru-RU" sz="800" dirty="0">
              <a:solidFill>
                <a:prstClr val="black"/>
              </a:solidFill>
              <a:latin typeface="Bahnschrift Condensed" pitchFamily="34" charset="0"/>
            </a:endParaRPr>
          </a:p>
        </p:txBody>
      </p:sp>
      <p:pic>
        <p:nvPicPr>
          <p:cNvPr id="45" name="Рисунок 44">
            <a:extLst>
              <a:ext uri="{FF2B5EF4-FFF2-40B4-BE49-F238E27FC236}">
                <a16:creationId xmlns:a16="http://schemas.microsoft.com/office/drawing/2014/main" xmlns="" id="{8832C5EF-7D16-F640-BD81-F4C2F6248CA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2723" y="3449352"/>
            <a:ext cx="467478" cy="430634"/>
          </a:xfrm>
          <a:prstGeom prst="rect">
            <a:avLst/>
          </a:prstGeom>
        </p:spPr>
      </p:pic>
      <p:sp>
        <p:nvSpPr>
          <p:cNvPr id="48" name="TextBox 47"/>
          <p:cNvSpPr txBox="1"/>
          <p:nvPr/>
        </p:nvSpPr>
        <p:spPr>
          <a:xfrm>
            <a:off x="1229062" y="4293372"/>
            <a:ext cx="216169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u="sng" dirty="0" smtClean="0">
                <a:solidFill>
                  <a:srgbClr val="4482E6"/>
                </a:solidFill>
                <a:latin typeface="Bahnschrift Condensed" pitchFamily="34" charset="0"/>
              </a:rPr>
              <a:t>115,3</a:t>
            </a:r>
            <a:r>
              <a:rPr lang="ru-RU" sz="4000" u="sng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</a:t>
            </a:r>
            <a:r>
              <a:rPr lang="ru-RU" sz="1600" u="sng" dirty="0" smtClean="0">
                <a:latin typeface="Bahnschrift Condensed" pitchFamily="34" charset="0"/>
              </a:rPr>
              <a:t>млн рублей</a:t>
            </a:r>
            <a:endParaRPr lang="ru-RU" sz="1600" u="sng" dirty="0">
              <a:latin typeface="Bahnschrift Condensed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4087103" y="2285377"/>
            <a:ext cx="26062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4482E6"/>
                </a:solidFill>
                <a:latin typeface="Bahnschrift Condensed" pitchFamily="34" charset="0"/>
              </a:rPr>
              <a:t>       </a:t>
            </a:r>
            <a:r>
              <a:rPr lang="ru-RU" sz="4000" u="sng" dirty="0" smtClean="0">
                <a:solidFill>
                  <a:srgbClr val="4482E6"/>
                </a:solidFill>
                <a:latin typeface="Bahnschrift Condensed" pitchFamily="34" charset="0"/>
              </a:rPr>
              <a:t>92,9</a:t>
            </a:r>
            <a:r>
              <a:rPr lang="ru-RU" sz="4000" u="sng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 </a:t>
            </a:r>
            <a:r>
              <a:rPr lang="ru-RU" sz="1600" u="sng" dirty="0" smtClean="0">
                <a:latin typeface="Bahnschrift Condensed" pitchFamily="34" charset="0"/>
              </a:rPr>
              <a:t>млн рублей</a:t>
            </a:r>
            <a:endParaRPr lang="ru-RU" sz="1600" u="sng" dirty="0">
              <a:latin typeface="Bahnschrift Condensed" pitchFamily="34" charset="0"/>
            </a:endParaRPr>
          </a:p>
        </p:txBody>
      </p:sp>
      <p:sp>
        <p:nvSpPr>
          <p:cNvPr id="51" name="Прямоугольник 50"/>
          <p:cNvSpPr/>
          <p:nvPr/>
        </p:nvSpPr>
        <p:spPr>
          <a:xfrm>
            <a:off x="3673129" y="4608563"/>
            <a:ext cx="3456384" cy="2160239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288000" algn="ctr">
              <a:lnSpc>
                <a:spcPts val="2100"/>
              </a:lnSpc>
            </a:pPr>
            <a:r>
              <a:rPr lang="ru-RU" sz="22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Ремонт муниципальной собственности</a:t>
            </a:r>
          </a:p>
          <a:p>
            <a:pPr marL="895350"/>
            <a:endParaRPr lang="ru-RU" sz="6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266700"/>
            <a:endParaRPr lang="ru-RU" sz="15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marL="266700"/>
            <a:endParaRPr lang="ru-RU" sz="8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marL="266700"/>
            <a:r>
              <a:rPr lang="ru-RU" sz="1500" dirty="0" smtClean="0">
                <a:solidFill>
                  <a:schemeClr val="tx1"/>
                </a:solidFill>
                <a:latin typeface="Bahnschrift Condensed" pitchFamily="34" charset="0"/>
              </a:rPr>
              <a:t>Ремонт квартир – 15 квартир</a:t>
            </a:r>
          </a:p>
          <a:p>
            <a:pPr marL="266700"/>
            <a:r>
              <a:rPr lang="ru-RU" sz="1500" dirty="0" smtClean="0">
                <a:solidFill>
                  <a:schemeClr val="tx1"/>
                </a:solidFill>
                <a:latin typeface="Bahnschrift Condensed" pitchFamily="34" charset="0"/>
              </a:rPr>
              <a:t>Ремонт кровли, пгт Никель , ул. Бредова, 7</a:t>
            </a:r>
          </a:p>
          <a:p>
            <a:pPr marL="266700" algn="just"/>
            <a:r>
              <a:rPr lang="ru-RU" sz="1500" dirty="0" smtClean="0">
                <a:solidFill>
                  <a:schemeClr val="tx1"/>
                </a:solidFill>
                <a:latin typeface="Bahnschrift Condensed" pitchFamily="34" charset="0"/>
              </a:rPr>
              <a:t>Зашивка </a:t>
            </a:r>
            <a:r>
              <a:rPr lang="ru-RU" sz="1500" dirty="0">
                <a:solidFill>
                  <a:schemeClr val="tx1"/>
                </a:solidFill>
                <a:latin typeface="Bahnschrift Condensed" pitchFamily="34" charset="0"/>
              </a:rPr>
              <a:t>оконных и дверных </a:t>
            </a:r>
            <a:r>
              <a:rPr lang="ru-RU" sz="1500" dirty="0" smtClean="0">
                <a:solidFill>
                  <a:schemeClr val="tx1"/>
                </a:solidFill>
                <a:latin typeface="Bahnschrift Condensed" pitchFamily="34" charset="0"/>
              </a:rPr>
              <a:t>проемов</a:t>
            </a:r>
          </a:p>
          <a:p>
            <a:pPr marL="266700" algn="just"/>
            <a:r>
              <a:rPr lang="ru-RU" sz="1500" dirty="0" smtClean="0">
                <a:solidFill>
                  <a:schemeClr val="tx1"/>
                </a:solidFill>
                <a:latin typeface="Bahnschrift Condensed" pitchFamily="34" charset="0"/>
              </a:rPr>
              <a:t>Замена </a:t>
            </a:r>
            <a:r>
              <a:rPr lang="ru-RU" sz="1500" dirty="0">
                <a:solidFill>
                  <a:schemeClr val="tx1"/>
                </a:solidFill>
                <a:latin typeface="Bahnschrift Condensed" pitchFamily="34" charset="0"/>
              </a:rPr>
              <a:t>канализационной </a:t>
            </a:r>
            <a:r>
              <a:rPr lang="ru-RU" sz="1500" dirty="0" smtClean="0">
                <a:solidFill>
                  <a:schemeClr val="tx1"/>
                </a:solidFill>
                <a:latin typeface="Bahnschrift Condensed" pitchFamily="34" charset="0"/>
              </a:rPr>
              <a:t>трубы, Космонавтов,16</a:t>
            </a:r>
          </a:p>
          <a:p>
            <a:pPr marL="266700"/>
            <a:r>
              <a:rPr lang="ru-RU" sz="1500" dirty="0" smtClean="0">
                <a:solidFill>
                  <a:schemeClr val="tx1"/>
                </a:solidFill>
                <a:latin typeface="Bahnschrift Condensed" pitchFamily="34" charset="0"/>
              </a:rPr>
              <a:t> </a:t>
            </a:r>
          </a:p>
          <a:p>
            <a:pPr marL="266700"/>
            <a:endParaRPr lang="ru-RU" sz="1500" dirty="0">
              <a:solidFill>
                <a:srgbClr val="FF0000"/>
              </a:solidFill>
              <a:latin typeface="Bahnschrift Condensed" pitchFamily="34" charset="0"/>
            </a:endParaRPr>
          </a:p>
          <a:p>
            <a:pPr marL="266700"/>
            <a:endParaRPr lang="ru-RU" sz="15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marL="266700"/>
            <a:endParaRPr lang="ru-RU" sz="800" dirty="0">
              <a:solidFill>
                <a:prstClr val="black"/>
              </a:solidFill>
              <a:latin typeface="Bahnschrift Condensed" pitchFamily="34" charset="0"/>
            </a:endParaRPr>
          </a:p>
        </p:txBody>
      </p:sp>
      <p:pic>
        <p:nvPicPr>
          <p:cNvPr id="52" name="Рисунок 51">
            <a:extLst>
              <a:ext uri="{FF2B5EF4-FFF2-40B4-BE49-F238E27FC236}">
                <a16:creationId xmlns:a16="http://schemas.microsoft.com/office/drawing/2014/main" xmlns="" id="{14F761E9-FCF7-8946-949C-347C6AAF6BC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76770" y="4608563"/>
            <a:ext cx="511781" cy="465832"/>
          </a:xfrm>
          <a:prstGeom prst="rect">
            <a:avLst/>
          </a:prstGeom>
        </p:spPr>
      </p:pic>
      <p:pic>
        <p:nvPicPr>
          <p:cNvPr id="53" name="Рисунок 52">
            <a:extLst>
              <a:ext uri="{FF2B5EF4-FFF2-40B4-BE49-F238E27FC236}">
                <a16:creationId xmlns:a16="http://schemas.microsoft.com/office/drawing/2014/main" xmlns="" id="{00C921C9-D2B9-5F42-8AD6-08069C2AC79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76770" y="1861129"/>
            <a:ext cx="428243" cy="393700"/>
          </a:xfrm>
          <a:prstGeom prst="rect">
            <a:avLst/>
          </a:prstGeom>
        </p:spPr>
      </p:pic>
      <p:pic>
        <p:nvPicPr>
          <p:cNvPr id="54" name="Рисунок 53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6464" y="5650793"/>
            <a:ext cx="201069" cy="201069"/>
          </a:xfrm>
          <a:prstGeom prst="rect">
            <a:avLst/>
          </a:prstGeom>
        </p:spPr>
      </p:pic>
      <p:pic>
        <p:nvPicPr>
          <p:cNvPr id="55" name="Рисунок 54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1591" y="5873506"/>
            <a:ext cx="201069" cy="201069"/>
          </a:xfrm>
          <a:prstGeom prst="rect">
            <a:avLst/>
          </a:prstGeom>
        </p:spPr>
      </p:pic>
      <p:pic>
        <p:nvPicPr>
          <p:cNvPr id="56" name="Рисунок 55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40174" y="6151504"/>
            <a:ext cx="201069" cy="201069"/>
          </a:xfrm>
          <a:prstGeom prst="rect">
            <a:avLst/>
          </a:prstGeom>
        </p:spPr>
      </p:pic>
      <p:pic>
        <p:nvPicPr>
          <p:cNvPr id="58" name="Рисунок 57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51507" y="6361724"/>
            <a:ext cx="201069" cy="201069"/>
          </a:xfrm>
          <a:prstGeom prst="rect">
            <a:avLst/>
          </a:prstGeom>
        </p:spPr>
      </p:pic>
      <p:sp>
        <p:nvSpPr>
          <p:cNvPr id="59" name="TextBox 58"/>
          <p:cNvSpPr txBox="1"/>
          <p:nvPr/>
        </p:nvSpPr>
        <p:spPr>
          <a:xfrm>
            <a:off x="4394649" y="5074395"/>
            <a:ext cx="206647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400" b="1" u="sng" dirty="0" smtClean="0">
                <a:solidFill>
                  <a:srgbClr val="4482E6"/>
                </a:solidFill>
                <a:latin typeface="Bahnschrift Condensed" pitchFamily="34" charset="0"/>
              </a:rPr>
              <a:t>13,7</a:t>
            </a:r>
            <a:r>
              <a:rPr lang="ru-RU" sz="3300" u="sng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</a:t>
            </a:r>
            <a:r>
              <a:rPr lang="ru-RU" sz="1600" u="sng" dirty="0" smtClean="0">
                <a:latin typeface="Bahnschrift Condensed" pitchFamily="34" charset="0"/>
              </a:rPr>
              <a:t>млн рублей</a:t>
            </a:r>
            <a:endParaRPr lang="ru-RU" sz="1600" u="sng" dirty="0">
              <a:latin typeface="Bahnschrift Condensed" pitchFamily="34" charset="0"/>
            </a:endParaRPr>
          </a:p>
        </p:txBody>
      </p:sp>
      <p:sp>
        <p:nvSpPr>
          <p:cNvPr id="62" name="Прямоугольник 61"/>
          <p:cNvSpPr/>
          <p:nvPr/>
        </p:nvSpPr>
        <p:spPr>
          <a:xfrm>
            <a:off x="9523779" y="1872258"/>
            <a:ext cx="2358262" cy="2664296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198000" algn="just">
              <a:lnSpc>
                <a:spcPts val="2000"/>
              </a:lnSpc>
            </a:pPr>
            <a:r>
              <a:rPr lang="ru-RU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Устранение нарушений законодательства БДД</a:t>
            </a:r>
            <a:endParaRPr lang="ru-RU" sz="2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hnschrift Condensed" pitchFamily="34" charset="0"/>
            </a:endParaRPr>
          </a:p>
          <a:p>
            <a:pPr marL="198000" algn="just"/>
            <a:endParaRPr lang="ru-RU" sz="2000" b="1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198000" algn="just"/>
            <a:endParaRPr lang="ru-RU" sz="1600" dirty="0">
              <a:solidFill>
                <a:schemeClr val="tx1"/>
              </a:solidFill>
              <a:latin typeface="Bahnschrift Condensed" pitchFamily="34" charset="0"/>
            </a:endParaRPr>
          </a:p>
          <a:p>
            <a:pPr marL="180000" algn="just"/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установка </a:t>
            </a:r>
            <a:r>
              <a:rPr lang="ru-RU" sz="1600" dirty="0">
                <a:solidFill>
                  <a:schemeClr val="tx1"/>
                </a:solidFill>
                <a:latin typeface="Bahnschrift Condensed" pitchFamily="34" charset="0"/>
              </a:rPr>
              <a:t>ограждений, </a:t>
            </a:r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устройство тротуаров в </a:t>
            </a:r>
            <a:r>
              <a:rPr lang="ru-RU" sz="1600" dirty="0">
                <a:solidFill>
                  <a:schemeClr val="tx1"/>
                </a:solidFill>
                <a:latin typeface="Bahnschrift Condensed" pitchFamily="34" charset="0"/>
              </a:rPr>
              <a:t>пгт </a:t>
            </a:r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Никель</a:t>
            </a:r>
          </a:p>
          <a:p>
            <a:pPr marL="198000" algn="just"/>
            <a:r>
              <a:rPr lang="ru-RU" sz="1600" dirty="0">
                <a:solidFill>
                  <a:schemeClr val="tx1"/>
                </a:solidFill>
                <a:latin typeface="Bahnschrift Condensed" pitchFamily="34" charset="0"/>
              </a:rPr>
              <a:t>п</a:t>
            </a:r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о ул. Спортивная</a:t>
            </a:r>
            <a:endParaRPr lang="ru-RU" sz="8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marL="198000" algn="just"/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ул</a:t>
            </a:r>
            <a:r>
              <a:rPr lang="ru-RU" sz="1600" dirty="0">
                <a:solidFill>
                  <a:schemeClr val="tx1"/>
                </a:solidFill>
                <a:latin typeface="Bahnschrift Condensed" pitchFamily="34" charset="0"/>
              </a:rPr>
              <a:t>. </a:t>
            </a:r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Спортивная,1а;</a:t>
            </a:r>
          </a:p>
          <a:p>
            <a:pPr marL="198000" algn="just"/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ул</a:t>
            </a:r>
            <a:r>
              <a:rPr lang="ru-RU" sz="1600" dirty="0">
                <a:solidFill>
                  <a:schemeClr val="tx1"/>
                </a:solidFill>
                <a:latin typeface="Bahnschrift Condensed" pitchFamily="34" charset="0"/>
              </a:rPr>
              <a:t>. </a:t>
            </a:r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Бредова,1–ул.Победы,16</a:t>
            </a:r>
            <a:endParaRPr lang="ru-RU" sz="1600" dirty="0">
              <a:solidFill>
                <a:schemeClr val="tx1"/>
              </a:solidFill>
              <a:latin typeface="Bahnschrift Condensed" pitchFamily="34" charset="0"/>
            </a:endParaRPr>
          </a:p>
          <a:p>
            <a:pPr marL="198000" algn="just"/>
            <a:endParaRPr lang="ru-RU" sz="16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marL="198000" algn="just"/>
            <a:endParaRPr lang="ru-RU" sz="1050" dirty="0">
              <a:solidFill>
                <a:schemeClr val="tx1"/>
              </a:solidFill>
              <a:latin typeface="Bahnschrift Condensed" pitchFamily="34" charset="0"/>
            </a:endParaRPr>
          </a:p>
          <a:p>
            <a:pPr marL="266700"/>
            <a:r>
              <a:rPr lang="ru-RU" b="1" dirty="0" smtClean="0">
                <a:solidFill>
                  <a:srgbClr val="FF0000"/>
                </a:solidFill>
                <a:latin typeface="Bahnschrift Condensed" pitchFamily="34" charset="0"/>
              </a:rPr>
              <a:t>              </a:t>
            </a:r>
            <a:endParaRPr lang="ru-RU" sz="1500" dirty="0" smtClean="0">
              <a:solidFill>
                <a:srgbClr val="FF0000"/>
              </a:solidFill>
              <a:latin typeface="Bahnschrift Condensed" pitchFamily="34" charset="0"/>
            </a:endParaRPr>
          </a:p>
          <a:p>
            <a:pPr marL="266700"/>
            <a:endParaRPr lang="ru-RU" sz="1500" dirty="0">
              <a:solidFill>
                <a:srgbClr val="FF0000"/>
              </a:solidFill>
              <a:latin typeface="Bahnschrift Condensed" pitchFamily="34" charset="0"/>
            </a:endParaRPr>
          </a:p>
          <a:p>
            <a:pPr marL="266700"/>
            <a:endParaRPr lang="ru-RU" sz="15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marL="266700"/>
            <a:endParaRPr lang="ru-RU" sz="800" dirty="0">
              <a:solidFill>
                <a:prstClr val="black"/>
              </a:solidFill>
              <a:latin typeface="Bahnschrift Condensed" pitchFamily="34" charset="0"/>
            </a:endParaRPr>
          </a:p>
        </p:txBody>
      </p:sp>
      <p:sp>
        <p:nvSpPr>
          <p:cNvPr id="66" name="Прямоугольник 65"/>
          <p:cNvSpPr/>
          <p:nvPr/>
        </p:nvSpPr>
        <p:spPr>
          <a:xfrm>
            <a:off x="7201521" y="4608563"/>
            <a:ext cx="4680519" cy="2160239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 algn="ctr">
              <a:lnSpc>
                <a:spcPts val="2000"/>
              </a:lnSpc>
            </a:pPr>
            <a:r>
              <a:rPr lang="ru-RU" sz="22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Антитеррористическая защищенность объектов, противопожарная безопасность</a:t>
            </a:r>
          </a:p>
          <a:p>
            <a:pPr marL="895350"/>
            <a:endParaRPr lang="ru-RU" sz="1050" dirty="0">
              <a:solidFill>
                <a:schemeClr val="tx1"/>
              </a:solidFill>
              <a:latin typeface="Bahnschrift Condensed" pitchFamily="34" charset="0"/>
            </a:endParaRPr>
          </a:p>
          <a:p>
            <a:pPr marL="266700"/>
            <a:r>
              <a:rPr lang="ru-RU" b="1" dirty="0" smtClean="0">
                <a:solidFill>
                  <a:srgbClr val="FF0000"/>
                </a:solidFill>
                <a:latin typeface="Bahnschrift Condensed" pitchFamily="34" charset="0"/>
              </a:rPr>
              <a:t>              </a:t>
            </a:r>
            <a:endParaRPr lang="ru-RU" sz="1500" dirty="0">
              <a:solidFill>
                <a:srgbClr val="FF0000"/>
              </a:solidFill>
              <a:latin typeface="Bahnschrift Condensed" pitchFamily="34" charset="0"/>
            </a:endParaRPr>
          </a:p>
          <a:p>
            <a:pPr marL="266700"/>
            <a:endParaRPr lang="ru-RU" sz="800" dirty="0" smtClean="0">
              <a:solidFill>
                <a:srgbClr val="FF0000"/>
              </a:solidFill>
              <a:latin typeface="Bahnschrift Condensed" pitchFamily="34" charset="0"/>
            </a:endParaRPr>
          </a:p>
          <a:p>
            <a:pPr marL="266700" algn="just"/>
            <a:r>
              <a:rPr lang="ru-RU" sz="1500" dirty="0" smtClean="0">
                <a:solidFill>
                  <a:schemeClr val="tx1"/>
                </a:solidFill>
                <a:latin typeface="Bahnschrift Condensed" pitchFamily="34" charset="0"/>
              </a:rPr>
              <a:t>Укрепление </a:t>
            </a:r>
            <a:r>
              <a:rPr lang="ru-RU" sz="1500" dirty="0">
                <a:solidFill>
                  <a:schemeClr val="tx1"/>
                </a:solidFill>
                <a:latin typeface="Bahnschrift Condensed" pitchFamily="34" charset="0"/>
              </a:rPr>
              <a:t>противопожарного состояния </a:t>
            </a:r>
            <a:r>
              <a:rPr lang="ru-RU" sz="1500" dirty="0" smtClean="0">
                <a:solidFill>
                  <a:schemeClr val="tx1"/>
                </a:solidFill>
                <a:latin typeface="Bahnschrift Condensed" pitchFamily="34" charset="0"/>
              </a:rPr>
              <a:t>учреждений; разработка ПСД, монтаж систем ОПС</a:t>
            </a:r>
          </a:p>
          <a:p>
            <a:pPr marL="266700" algn="just"/>
            <a:r>
              <a:rPr lang="ru-RU" sz="1500" dirty="0" smtClean="0">
                <a:solidFill>
                  <a:schemeClr val="tx1"/>
                </a:solidFill>
                <a:latin typeface="Bahnschrift Condensed" pitchFamily="34" charset="0"/>
              </a:rPr>
              <a:t>Ремонт и замена ограждений, монтаж систем экстренного реагирования при ЧС</a:t>
            </a:r>
          </a:p>
          <a:p>
            <a:pPr marL="266700"/>
            <a:endParaRPr lang="ru-RU" sz="800" dirty="0">
              <a:solidFill>
                <a:prstClr val="black"/>
              </a:solidFill>
              <a:latin typeface="Bahnschrift Condensed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239" y="5055514"/>
            <a:ext cx="2924762" cy="1686702"/>
          </a:xfrm>
          <a:prstGeom prst="rect">
            <a:avLst/>
          </a:prstGeom>
        </p:spPr>
      </p:pic>
      <p:sp>
        <p:nvSpPr>
          <p:cNvPr id="46" name="TextBox 45"/>
          <p:cNvSpPr txBox="1"/>
          <p:nvPr/>
        </p:nvSpPr>
        <p:spPr>
          <a:xfrm>
            <a:off x="7561560" y="2608772"/>
            <a:ext cx="164651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400" b="1" u="sng" dirty="0" smtClean="0">
                <a:solidFill>
                  <a:srgbClr val="4482E6"/>
                </a:solidFill>
                <a:latin typeface="Bahnschrift Condensed" pitchFamily="34" charset="0"/>
              </a:rPr>
              <a:t>20,2</a:t>
            </a:r>
            <a:r>
              <a:rPr lang="ru-RU" sz="3300" u="sng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</a:t>
            </a:r>
            <a:r>
              <a:rPr lang="ru-RU" sz="1600" u="sng" dirty="0" smtClean="0">
                <a:latin typeface="Bahnschrift Condensed" pitchFamily="34" charset="0"/>
              </a:rPr>
              <a:t>млн рублей</a:t>
            </a:r>
            <a:endParaRPr lang="ru-RU" sz="1600" u="sng" dirty="0">
              <a:latin typeface="Bahnschrift Condensed" pitchFamily="34" charset="0"/>
            </a:endParaRPr>
          </a:p>
        </p:txBody>
      </p:sp>
      <p:pic>
        <p:nvPicPr>
          <p:cNvPr id="47" name="object 48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7188858" y="1872258"/>
            <a:ext cx="463175" cy="396911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9815565" y="2311731"/>
            <a:ext cx="20664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u="sng" dirty="0" smtClean="0">
                <a:solidFill>
                  <a:srgbClr val="4482E6"/>
                </a:solidFill>
                <a:latin typeface="Bahnschrift Condensed" pitchFamily="34" charset="0"/>
              </a:rPr>
              <a:t>1,9</a:t>
            </a:r>
            <a:r>
              <a:rPr lang="ru-RU" sz="3300" u="sng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</a:t>
            </a:r>
            <a:r>
              <a:rPr lang="ru-RU" sz="1600" u="sng" dirty="0" smtClean="0">
                <a:latin typeface="Bahnschrift Condensed" pitchFamily="34" charset="0"/>
              </a:rPr>
              <a:t>млн рублей</a:t>
            </a:r>
            <a:endParaRPr lang="ru-RU" sz="1600" u="sng" dirty="0">
              <a:latin typeface="Bahnschrift Condensed" pitchFamily="34" charset="0"/>
            </a:endParaRPr>
          </a:p>
        </p:txBody>
      </p:sp>
      <p:pic>
        <p:nvPicPr>
          <p:cNvPr id="57" name="Рисунок 56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63947" y="3759701"/>
            <a:ext cx="201069" cy="20106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9162" y="3204406"/>
            <a:ext cx="2196961" cy="1320778"/>
          </a:xfrm>
          <a:prstGeom prst="rect">
            <a:avLst/>
          </a:prstGeom>
        </p:spPr>
      </p:pic>
      <p:pic>
        <p:nvPicPr>
          <p:cNvPr id="60" name="Рисунок 59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63947" y="3992009"/>
            <a:ext cx="201069" cy="201069"/>
          </a:xfrm>
          <a:prstGeom prst="rect">
            <a:avLst/>
          </a:prstGeom>
        </p:spPr>
      </p:pic>
      <p:pic>
        <p:nvPicPr>
          <p:cNvPr id="61" name="Рисунок 60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64028" y="4235182"/>
            <a:ext cx="201069" cy="201069"/>
          </a:xfrm>
          <a:prstGeom prst="rect">
            <a:avLst/>
          </a:prstGeom>
        </p:spPr>
      </p:pic>
      <p:sp>
        <p:nvSpPr>
          <p:cNvPr id="63" name="TextBox 62"/>
          <p:cNvSpPr txBox="1"/>
          <p:nvPr/>
        </p:nvSpPr>
        <p:spPr>
          <a:xfrm>
            <a:off x="8568105" y="5001258"/>
            <a:ext cx="216169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u="sng" dirty="0" smtClean="0">
                <a:solidFill>
                  <a:srgbClr val="4482E6"/>
                </a:solidFill>
                <a:latin typeface="Bahnschrift Condensed" pitchFamily="34" charset="0"/>
              </a:rPr>
              <a:t>6,4</a:t>
            </a:r>
            <a:r>
              <a:rPr lang="ru-RU" sz="4000" u="sng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</a:t>
            </a:r>
            <a:r>
              <a:rPr lang="ru-RU" sz="1600" u="sng" dirty="0" smtClean="0">
                <a:latin typeface="Bahnschrift Condensed" pitchFamily="34" charset="0"/>
              </a:rPr>
              <a:t>млн рублей</a:t>
            </a:r>
            <a:endParaRPr lang="ru-RU" sz="1600" u="sng" dirty="0">
              <a:latin typeface="Bahnschrift Condensed" pitchFamily="34" charset="0"/>
            </a:endParaRPr>
          </a:p>
        </p:txBody>
      </p:sp>
      <p:pic>
        <p:nvPicPr>
          <p:cNvPr id="64" name="Рисунок 63">
            <a:extLst>
              <a:ext uri="{FF2B5EF4-FFF2-40B4-BE49-F238E27FC236}">
                <a16:creationId xmlns="" xmlns:a16="http://schemas.microsoft.com/office/drawing/2014/main" id="{302D4558-7973-6148-9712-5D82DBCA4233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186309" y="4608562"/>
            <a:ext cx="432871" cy="432871"/>
          </a:xfrm>
          <a:prstGeom prst="rect">
            <a:avLst/>
          </a:prstGeom>
        </p:spPr>
      </p:pic>
      <p:pic>
        <p:nvPicPr>
          <p:cNvPr id="65" name="object 29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9478709" y="1861129"/>
            <a:ext cx="336856" cy="304438"/>
          </a:xfrm>
          <a:prstGeom prst="rect">
            <a:avLst/>
          </a:prstGeom>
        </p:spPr>
      </p:pic>
      <p:pic>
        <p:nvPicPr>
          <p:cNvPr id="67" name="Рисунок 66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66715" y="5764360"/>
            <a:ext cx="201069" cy="201069"/>
          </a:xfrm>
          <a:prstGeom prst="rect">
            <a:avLst/>
          </a:prstGeom>
        </p:spPr>
      </p:pic>
      <p:pic>
        <p:nvPicPr>
          <p:cNvPr id="68" name="Рисунок 67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66714" y="6213844"/>
            <a:ext cx="201069" cy="201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040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12140" y="288370"/>
            <a:ext cx="11018520" cy="647784"/>
          </a:xfrm>
        </p:spPr>
        <p:txBody>
          <a:bodyPr>
            <a:normAutofit/>
          </a:bodyPr>
          <a:lstStyle/>
          <a:p>
            <a:pPr lvl="0" defTabSz="914400">
              <a:spcBef>
                <a:spcPts val="0"/>
              </a:spcBef>
            </a:pP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ИСПОЛНЕНИЕ БЮДЖЕТА </a:t>
            </a:r>
            <a:r>
              <a:rPr lang="ru-RU" sz="2500" dirty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ОКРУГА </a:t>
            </a: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ЗА 2025 ГОД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2593008" y="720130"/>
            <a:ext cx="6840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ahnschrift Condensed" pitchFamily="34" charset="0"/>
              </a:rPr>
              <a:t>-</a:t>
            </a:r>
            <a:r>
              <a:rPr lang="ru-RU" sz="2800" dirty="0" smtClean="0">
                <a:latin typeface="Bahnschrift Condensed" pitchFamily="34" charset="0"/>
              </a:rPr>
              <a:t> </a:t>
            </a:r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ОСНОВНЫЕ ПАРАМЕТРЫ БЮДЖЕТА ОКРУГА </a:t>
            </a:r>
            <a:r>
              <a:rPr lang="ru-RU" sz="28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ahnschrift Condensed" pitchFamily="34" charset="0"/>
              </a:rPr>
              <a:t>-</a:t>
            </a:r>
            <a:endParaRPr lang="ru-RU" sz="2800" dirty="0">
              <a:solidFill>
                <a:schemeClr val="accent2">
                  <a:lumMod val="60000"/>
                  <a:lumOff val="40000"/>
                </a:schemeClr>
              </a:solidFill>
              <a:latin typeface="Bahnschrift Condensed" pitchFamily="34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720800" y="1250085"/>
            <a:ext cx="2624746" cy="841553"/>
          </a:xfrm>
          <a:prstGeom prst="rect">
            <a:avLst/>
          </a:prstGeom>
          <a:solidFill>
            <a:srgbClr val="007AD6"/>
          </a:solidFill>
          <a:ln w="158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000" algn="ctr"/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УТОЧНЕННЫЙ ПЛАН</a:t>
            </a:r>
          </a:p>
        </p:txBody>
      </p:sp>
      <p:sp>
        <p:nvSpPr>
          <p:cNvPr id="37" name="Прямоугольник 36"/>
          <p:cNvSpPr/>
          <p:nvPr/>
        </p:nvSpPr>
        <p:spPr>
          <a:xfrm>
            <a:off x="3345545" y="1210423"/>
            <a:ext cx="2448272" cy="881215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000" algn="ctr"/>
            <a:r>
              <a:rPr lang="ru-RU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ИСПОЛНЕНО</a:t>
            </a:r>
            <a:r>
              <a:rPr lang="ru-RU" sz="2800" dirty="0" smtClean="0">
                <a:solidFill>
                  <a:srgbClr val="FFFFFF"/>
                </a:solidFill>
                <a:latin typeface="Bahnschrift Condensed" pitchFamily="34" charset="0"/>
              </a:rPr>
              <a:t> </a:t>
            </a:r>
            <a:r>
              <a:rPr lang="ru-RU" sz="2800" b="1" dirty="0" smtClean="0">
                <a:solidFill>
                  <a:srgbClr val="FFFFFF"/>
                </a:solidFill>
                <a:latin typeface="Arial Narrow" pitchFamily="34" charset="0"/>
              </a:rPr>
              <a:t> </a:t>
            </a:r>
          </a:p>
          <a:p>
            <a:pPr algn="ctr"/>
            <a:endParaRPr lang="ru-RU" sz="2000" dirty="0">
              <a:solidFill>
                <a:srgbClr val="FFFFFF"/>
              </a:solidFill>
              <a:latin typeface="Arial Narrow" pitchFamily="34" charset="0"/>
            </a:endParaRPr>
          </a:p>
        </p:txBody>
      </p:sp>
      <p:pic>
        <p:nvPicPr>
          <p:cNvPr id="46" name="Рисунок 45">
            <a:extLst>
              <a:ext uri="{FF2B5EF4-FFF2-40B4-BE49-F238E27FC236}">
                <a16:creationId xmlns="" xmlns:a16="http://schemas.microsoft.com/office/drawing/2014/main" id="{B4AF8B93-A40B-A646-B4A9-983E99F3E2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3174" y="3469209"/>
            <a:ext cx="355600" cy="317500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5793817" y="1243838"/>
            <a:ext cx="5872199" cy="390485"/>
          </a:xfrm>
          <a:prstGeom prst="rect">
            <a:avLst/>
          </a:prstGeom>
          <a:solidFill>
            <a:srgbClr val="007AD6"/>
          </a:solidFill>
          <a:ln w="158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000" algn="ctr"/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МУНИЦИПАЛЬНЫЙ ДОЛГ ПЕЧЕНГСКОГО МУНИЦИПАЛЬНОГО ОКРУГА </a:t>
            </a: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xmlns="" id="{AFF71CEA-3B75-474E-9B1C-413E2FA31DA8}"/>
              </a:ext>
            </a:extLst>
          </p:cNvPr>
          <p:cNvSpPr/>
          <p:nvPr/>
        </p:nvSpPr>
        <p:spPr>
          <a:xfrm>
            <a:off x="5833368" y="1667738"/>
            <a:ext cx="2736304" cy="423900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Light Condensed" panose="020B0502040204020203" pitchFamily="34" charset="0"/>
              </a:rPr>
              <a:t>НА 01.01.2025</a:t>
            </a:r>
            <a:endParaRPr lang="ru-RU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hnschrift Light Condensed" panose="020B0502040204020203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8569672" y="1657445"/>
            <a:ext cx="3096344" cy="42389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ru-RU" sz="2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Light Condensed" panose="020B0502040204020203" pitchFamily="34" charset="0"/>
              </a:rPr>
              <a:t>НА 01.01.2026 </a:t>
            </a:r>
            <a:endParaRPr lang="ru-RU" sz="20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hnschrift Light Condensed" panose="020B0502040204020203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20800" y="2304520"/>
            <a:ext cx="5082091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ДОХОДЫ   </a:t>
            </a:r>
            <a:r>
              <a:rPr lang="ru-RU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4</a:t>
            </a:r>
            <a:r>
              <a:rPr lang="ru-RU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 143,5 </a:t>
            </a:r>
            <a:r>
              <a:rPr lang="ru-RU" sz="1600" dirty="0" smtClean="0">
                <a:latin typeface="Bahnschrift Condensed" pitchFamily="34" charset="0"/>
              </a:rPr>
              <a:t>млн рублей  </a:t>
            </a:r>
            <a:r>
              <a:rPr lang="ru-RU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3 967,5 </a:t>
            </a:r>
            <a:r>
              <a:rPr lang="ru-RU" sz="1600" dirty="0" smtClean="0">
                <a:latin typeface="Bahnschrift Condensed" pitchFamily="34" charset="0"/>
              </a:rPr>
              <a:t>млн руб.</a:t>
            </a:r>
          </a:p>
          <a:p>
            <a:endParaRPr lang="ru-RU" sz="2000" b="1" dirty="0" smtClean="0">
              <a:solidFill>
                <a:srgbClr val="4482E6"/>
              </a:solidFill>
              <a:latin typeface="Bahnschrift Condensed" pitchFamily="34" charset="0"/>
            </a:endParaRPr>
          </a:p>
          <a:p>
            <a:r>
              <a:rPr lang="ru-RU" sz="2000" b="1" dirty="0" smtClean="0">
                <a:solidFill>
                  <a:srgbClr val="4482E6"/>
                </a:solidFill>
                <a:latin typeface="Bahnschrift Condensed" pitchFamily="34" charset="0"/>
              </a:rPr>
              <a:t>РАСХОДЫ  </a:t>
            </a:r>
            <a:r>
              <a:rPr lang="ru-RU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4</a:t>
            </a:r>
            <a:r>
              <a:rPr lang="ru-RU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 146,8 </a:t>
            </a:r>
            <a:r>
              <a:rPr lang="ru-RU" sz="1600" dirty="0" smtClean="0">
                <a:latin typeface="Bahnschrift Condensed" pitchFamily="34" charset="0"/>
              </a:rPr>
              <a:t>млн рублей </a:t>
            </a:r>
            <a:r>
              <a:rPr lang="en-US" sz="1600" dirty="0" smtClean="0">
                <a:latin typeface="Bahnschrift Condensed" pitchFamily="34" charset="0"/>
              </a:rPr>
              <a:t> </a:t>
            </a:r>
            <a:r>
              <a:rPr lang="ru-RU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3 908,5</a:t>
            </a:r>
            <a:r>
              <a:rPr lang="ru-RU" sz="1600" dirty="0" smtClean="0">
                <a:latin typeface="Bahnschrift Condensed" pitchFamily="34" charset="0"/>
              </a:rPr>
              <a:t>млн руб</a:t>
            </a:r>
            <a:r>
              <a:rPr lang="ru-RU" dirty="0">
                <a:latin typeface="Bahnschrift Condensed" pitchFamily="34" charset="0"/>
              </a:rPr>
              <a:t>.</a:t>
            </a:r>
            <a:r>
              <a:rPr lang="ru-RU" dirty="0" smtClean="0">
                <a:latin typeface="Bahnschrift Condensed" pitchFamily="34" charset="0"/>
              </a:rPr>
              <a:t>                                        </a:t>
            </a:r>
          </a:p>
          <a:p>
            <a:r>
              <a:rPr lang="ru-RU" sz="2000" dirty="0" smtClean="0">
                <a:latin typeface="Bahnschrift Condensed" pitchFamily="34" charset="0"/>
              </a:rPr>
              <a:t>  </a:t>
            </a:r>
            <a:r>
              <a:rPr lang="ru-RU" sz="2000" b="1" dirty="0" smtClean="0">
                <a:latin typeface="Bahnschrift Condensed" pitchFamily="34" charset="0"/>
              </a:rPr>
              <a:t>ПРОФИЦИТ (+</a:t>
            </a:r>
            <a:r>
              <a:rPr lang="ru-RU" sz="2000" dirty="0" smtClean="0">
                <a:latin typeface="Bahnschrift Condensed" pitchFamily="34" charset="0"/>
              </a:rPr>
              <a:t>)                               </a:t>
            </a:r>
            <a:r>
              <a:rPr lang="en-US" sz="2000" dirty="0" smtClean="0">
                <a:latin typeface="Bahnschrift Condensed" pitchFamily="34" charset="0"/>
              </a:rPr>
              <a:t> </a:t>
            </a:r>
            <a:r>
              <a:rPr lang="ru-RU" sz="2000" dirty="0" smtClean="0">
                <a:latin typeface="Bahnschrift Condensed" pitchFamily="34" charset="0"/>
              </a:rPr>
              <a:t> </a:t>
            </a:r>
            <a:r>
              <a:rPr lang="ru-RU" sz="3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+59,0</a:t>
            </a:r>
            <a:r>
              <a:rPr lang="ru-RU" sz="2400" dirty="0" smtClean="0">
                <a:solidFill>
                  <a:prstClr val="black"/>
                </a:solidFill>
                <a:latin typeface="Bahnschrift Condensed" pitchFamily="34" charset="0"/>
              </a:rPr>
              <a:t> </a:t>
            </a:r>
            <a:r>
              <a:rPr lang="ru-RU" sz="1600" dirty="0">
                <a:solidFill>
                  <a:prstClr val="black"/>
                </a:solidFill>
                <a:latin typeface="Bahnschrift Condensed" pitchFamily="34" charset="0"/>
              </a:rPr>
              <a:t>млн </a:t>
            </a:r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рублей</a:t>
            </a:r>
            <a:endParaRPr lang="ru-RU" sz="1600" dirty="0">
              <a:solidFill>
                <a:prstClr val="black"/>
              </a:solidFill>
              <a:latin typeface="Bahnschrift Condensed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5113287" y="2448322"/>
            <a:ext cx="680529" cy="47926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000"/>
            <a:r>
              <a:rPr lang="ru-RU" dirty="0" smtClean="0">
                <a:solidFill>
                  <a:srgbClr val="FFFFFF"/>
                </a:solidFill>
                <a:latin typeface="Bahnschrift Condensed" pitchFamily="34" charset="0"/>
              </a:rPr>
              <a:t>95,8%</a:t>
            </a:r>
            <a:r>
              <a:rPr lang="ru-RU" sz="2000" dirty="0" smtClean="0">
                <a:solidFill>
                  <a:srgbClr val="FFFFFF"/>
                </a:solidFill>
                <a:latin typeface="Bahnschrift Condensed" pitchFamily="34" charset="0"/>
              </a:rPr>
              <a:t> </a:t>
            </a:r>
            <a:r>
              <a:rPr lang="ru-RU" sz="2000" b="1" dirty="0" smtClean="0">
                <a:solidFill>
                  <a:srgbClr val="FFFFFF"/>
                </a:solidFill>
                <a:latin typeface="Arial Narrow" pitchFamily="34" charset="0"/>
              </a:rPr>
              <a:t> </a:t>
            </a:r>
            <a:endParaRPr lang="ru-RU" sz="2000" dirty="0">
              <a:solidFill>
                <a:srgbClr val="FFFFFF"/>
              </a:solidFill>
              <a:latin typeface="Arial Narrow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113288" y="3055603"/>
            <a:ext cx="680530" cy="413606"/>
          </a:xfrm>
          <a:prstGeom prst="rect">
            <a:avLst/>
          </a:prstGeom>
          <a:solidFill>
            <a:srgbClr val="007AD6"/>
          </a:solidFill>
          <a:ln w="158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000" algn="ctr"/>
            <a:r>
              <a:rPr lang="ru-RU" dirty="0" smtClean="0">
                <a:solidFill>
                  <a:schemeClr val="bg1"/>
                </a:solidFill>
                <a:latin typeface="Bahnschrift Condensed" pitchFamily="34" charset="0"/>
              </a:rPr>
              <a:t>94,3%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360828" y="2311783"/>
            <a:ext cx="2208844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u="sng" dirty="0" smtClean="0">
                <a:solidFill>
                  <a:srgbClr val="4482E6"/>
                </a:solidFill>
                <a:latin typeface="Bahnschrift Condensed" pitchFamily="34" charset="0"/>
              </a:rPr>
              <a:t>43,16</a:t>
            </a:r>
            <a:r>
              <a:rPr lang="ru-RU" sz="3300" u="sng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</a:t>
            </a:r>
            <a:r>
              <a:rPr lang="ru-RU" sz="1600" u="sng" dirty="0" smtClean="0">
                <a:latin typeface="Bahnschrift Condensed" pitchFamily="34" charset="0"/>
              </a:rPr>
              <a:t>млн рублей</a:t>
            </a:r>
          </a:p>
          <a:p>
            <a:pPr algn="ctr"/>
            <a:endParaRPr lang="ru-RU" sz="1600" u="sng" dirty="0" smtClean="0">
              <a:latin typeface="Bahnschrift Condensed" pitchFamily="34" charset="0"/>
            </a:endParaRPr>
          </a:p>
          <a:p>
            <a:pPr algn="r"/>
            <a:r>
              <a:rPr lang="ru-RU" sz="3200" b="1" dirty="0" smtClean="0">
                <a:solidFill>
                  <a:srgbClr val="4482E6"/>
                </a:solidFill>
                <a:latin typeface="Bahnschrift Condensed" pitchFamily="34" charset="0"/>
              </a:rPr>
              <a:t>43,16</a:t>
            </a:r>
            <a:r>
              <a:rPr lang="ru-RU" sz="1600" dirty="0" smtClean="0">
                <a:latin typeface="Bahnschrift Condensed" pitchFamily="34" charset="0"/>
              </a:rPr>
              <a:t> – бюджетные кредиты</a:t>
            </a:r>
            <a:endParaRPr lang="ru-RU" sz="1600" dirty="0">
              <a:latin typeface="Bahnschrift Condensed" pitchFamily="34" charset="0"/>
            </a:endParaRPr>
          </a:p>
          <a:p>
            <a:pPr algn="ctr"/>
            <a:endParaRPr lang="ru-RU" sz="1600" u="sng" dirty="0">
              <a:latin typeface="Bahnschrift Condensed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9425582" y="2298406"/>
            <a:ext cx="220884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u="sng" dirty="0" smtClean="0">
                <a:solidFill>
                  <a:srgbClr val="4482E6"/>
                </a:solidFill>
                <a:latin typeface="Bahnschrift Condensed" pitchFamily="34" charset="0"/>
              </a:rPr>
              <a:t>32,37</a:t>
            </a:r>
            <a:r>
              <a:rPr lang="ru-RU" sz="3300" u="sng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</a:t>
            </a:r>
            <a:r>
              <a:rPr lang="ru-RU" sz="1600" u="sng" dirty="0" smtClean="0">
                <a:latin typeface="Bahnschrift Condensed" pitchFamily="34" charset="0"/>
              </a:rPr>
              <a:t>млн рублей</a:t>
            </a:r>
          </a:p>
          <a:p>
            <a:pPr algn="r"/>
            <a:endParaRPr lang="ru-RU" sz="1600" u="sng" dirty="0">
              <a:latin typeface="Bahnschrift Condensed" pitchFamily="34" charset="0"/>
            </a:endParaRPr>
          </a:p>
          <a:p>
            <a:pPr algn="r"/>
            <a:r>
              <a:rPr lang="ru-RU" sz="3200" b="1" dirty="0" smtClean="0">
                <a:solidFill>
                  <a:srgbClr val="4482E6"/>
                </a:solidFill>
                <a:latin typeface="Bahnschrift Condensed" pitchFamily="34" charset="0"/>
              </a:rPr>
              <a:t>32,37</a:t>
            </a:r>
            <a:r>
              <a:rPr lang="ru-RU" sz="2400" dirty="0" smtClean="0">
                <a:latin typeface="Bahnschrift Condensed" pitchFamily="34" charset="0"/>
              </a:rPr>
              <a:t> </a:t>
            </a:r>
            <a:r>
              <a:rPr lang="ru-RU" sz="1600" dirty="0" smtClean="0">
                <a:latin typeface="Bahnschrift Condensed" pitchFamily="34" charset="0"/>
              </a:rPr>
              <a:t>– бюджетные кредиты</a:t>
            </a:r>
            <a:endParaRPr lang="ru-RU" sz="1600" dirty="0">
              <a:latin typeface="Bahnschrift Condensed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791154" y="3467980"/>
            <a:ext cx="8207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>
                <a:latin typeface="Bahnschrift Condensed" pitchFamily="34" charset="0"/>
              </a:rPr>
              <a:t>млн рублей</a:t>
            </a:r>
            <a:endParaRPr lang="ru-RU" sz="1200" dirty="0">
              <a:latin typeface="Bahnschrift Condensed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9937824" y="3462537"/>
            <a:ext cx="8207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>
                <a:latin typeface="Bahnschrift Condensed" pitchFamily="34" charset="0"/>
              </a:rPr>
              <a:t>млн рублей</a:t>
            </a:r>
            <a:endParaRPr lang="ru-RU" sz="1200" dirty="0">
              <a:latin typeface="Bahnschrift Condensed" pitchFamily="34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5833368" y="3964903"/>
            <a:ext cx="5801058" cy="571652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lvl="0" algn="ctr"/>
            <a:r>
              <a:rPr lang="ru-RU" sz="3600" b="1" dirty="0" smtClean="0">
                <a:solidFill>
                  <a:srgbClr val="4482E6"/>
                </a:solidFill>
                <a:latin typeface="Bahnschrift Condensed" pitchFamily="34" charset="0"/>
              </a:rPr>
              <a:t>2,3%</a:t>
            </a:r>
            <a:r>
              <a:rPr lang="ru-RU" sz="3200" b="1" dirty="0" smtClean="0">
                <a:solidFill>
                  <a:srgbClr val="4482E6"/>
                </a:solidFill>
                <a:latin typeface="Bahnschrift Condensed" pitchFamily="34" charset="0"/>
              </a:rPr>
              <a:t> </a:t>
            </a:r>
            <a:r>
              <a:rPr lang="ru-RU" sz="3200" dirty="0" smtClean="0">
                <a:solidFill>
                  <a:schemeClr val="tx1"/>
                </a:solidFill>
                <a:latin typeface="Bahnschrift Condensed" pitchFamily="34" charset="0"/>
              </a:rPr>
              <a:t>долговая нагрузка </a:t>
            </a:r>
            <a:r>
              <a:rPr lang="ru-RU" sz="16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(-1,3% снижение к 01.01.2025г)</a:t>
            </a:r>
            <a:r>
              <a:rPr lang="ru-RU" sz="1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itchFamily="34" charset="0"/>
              </a:rPr>
              <a:t> </a:t>
            </a:r>
          </a:p>
          <a:p>
            <a:pPr lvl="0"/>
            <a:r>
              <a:rPr lang="ru-RU" sz="1500" dirty="0" smtClean="0">
                <a:solidFill>
                  <a:schemeClr val="tx1"/>
                </a:solidFill>
                <a:latin typeface="Bahnschrift Condensed" pitchFamily="34" charset="0"/>
              </a:rPr>
              <a:t>             </a:t>
            </a:r>
            <a:endParaRPr lang="ru-RU" sz="1500" dirty="0">
              <a:solidFill>
                <a:schemeClr val="tx1"/>
              </a:solidFill>
              <a:latin typeface="Bahnschrift Condensed" pitchFamily="34" charset="0"/>
            </a:endParaRPr>
          </a:p>
        </p:txBody>
      </p: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xmlns="" id="{AFF71CEA-3B75-474E-9B1C-413E2FA31DA8}"/>
              </a:ext>
            </a:extLst>
          </p:cNvPr>
          <p:cNvSpPr/>
          <p:nvPr/>
        </p:nvSpPr>
        <p:spPr>
          <a:xfrm>
            <a:off x="780423" y="4619203"/>
            <a:ext cx="5022468" cy="2088232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Bahnschrift Light Condensed" panose="020B0502040204020203" pitchFamily="34" charset="0"/>
              </a:rPr>
              <a:t>КЛЮЧЕВЫЕ ОРИЕНТИРЫ ПРИ ИСПОЛНЕНИИ БЮДЖЕТА ОКРУГА В 2025 ГОДУ</a:t>
            </a:r>
          </a:p>
          <a:p>
            <a:endParaRPr lang="ru-RU" dirty="0">
              <a:solidFill>
                <a:schemeClr val="tx1"/>
              </a:solidFill>
              <a:latin typeface="Bahnschrift Light Condensed" panose="020B0502040204020203" pitchFamily="34" charset="0"/>
            </a:endParaRPr>
          </a:p>
          <a:p>
            <a:r>
              <a:rPr lang="ru-RU" dirty="0" smtClean="0">
                <a:solidFill>
                  <a:schemeClr val="tx1"/>
                </a:solidFill>
                <a:latin typeface="Bahnschrift Light Condensed" panose="020B0502040204020203" pitchFamily="34" charset="0"/>
              </a:rPr>
              <a:t>       ДЕФИЦИТ  </a:t>
            </a:r>
            <a:r>
              <a:rPr lang="en-US" dirty="0" smtClean="0">
                <a:solidFill>
                  <a:schemeClr val="tx1"/>
                </a:solidFill>
                <a:latin typeface="Bahnschrift Light Condensed" panose="020B0502040204020203" pitchFamily="34" charset="0"/>
                <a:cs typeface="Times New Roman"/>
              </a:rPr>
              <a:t>≤ </a:t>
            </a:r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Light Condensed" panose="020B0502040204020203" pitchFamily="34" charset="0"/>
                <a:cs typeface="Times New Roman"/>
              </a:rPr>
              <a:t>10%</a:t>
            </a:r>
            <a:endParaRPr lang="ru-RU" sz="2400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hnschrift Light Condensed" panose="020B0502040204020203" pitchFamily="34" charset="0"/>
            </a:endParaRPr>
          </a:p>
          <a:p>
            <a:endParaRPr lang="ru-RU" dirty="0">
              <a:solidFill>
                <a:schemeClr val="tx1"/>
              </a:solidFill>
              <a:latin typeface="Bahnschrift Light Condensed" panose="020B0502040204020203" pitchFamily="34" charset="0"/>
            </a:endParaRPr>
          </a:p>
          <a:p>
            <a:r>
              <a:rPr lang="ru-RU" dirty="0" smtClean="0">
                <a:solidFill>
                  <a:schemeClr val="tx1"/>
                </a:solidFill>
                <a:latin typeface="Bahnschrift Light Condensed" panose="020B0502040204020203" pitchFamily="34" charset="0"/>
              </a:rPr>
              <a:t>       МУНИЦИПАЛЬНЫЙ ДОЛГ </a:t>
            </a:r>
            <a:r>
              <a:rPr lang="ru-RU" dirty="0" smtClean="0">
                <a:solidFill>
                  <a:schemeClr val="tx1"/>
                </a:solidFill>
                <a:latin typeface="Bahnschrift Light Condensed" panose="020B0502040204020203" pitchFamily="34" charset="0"/>
                <a:cs typeface="Times New Roman"/>
              </a:rPr>
              <a:t>≤</a:t>
            </a:r>
            <a:r>
              <a:rPr lang="en-US" dirty="0" smtClean="0">
                <a:solidFill>
                  <a:schemeClr val="tx1"/>
                </a:solidFill>
                <a:latin typeface="Bahnschrift Light Condensed" panose="020B0502040204020203" pitchFamily="34" charset="0"/>
                <a:cs typeface="Times New Roman"/>
              </a:rPr>
              <a:t> </a:t>
            </a:r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Light Condensed" panose="020B0502040204020203" pitchFamily="34" charset="0"/>
                <a:cs typeface="Times New Roman"/>
              </a:rPr>
              <a:t>27%</a:t>
            </a:r>
            <a:endParaRPr lang="ru-RU" sz="2400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hnschrift Light Condensed" panose="020B0502040204020203" pitchFamily="34" charset="0"/>
            </a:endParaRPr>
          </a:p>
          <a:p>
            <a:endParaRPr lang="ru-RU" dirty="0">
              <a:solidFill>
                <a:schemeClr val="tx1"/>
              </a:solidFill>
              <a:latin typeface="Bahnschrift Light Condensed" panose="020B0502040204020203" pitchFamily="34" charset="0"/>
            </a:endParaRPr>
          </a:p>
          <a:p>
            <a:endParaRPr lang="ru-RU" dirty="0">
              <a:solidFill>
                <a:schemeClr val="tx1"/>
              </a:solidFill>
              <a:latin typeface="Bahnschrift Light Condensed" panose="020B0502040204020203" pitchFamily="34" charset="0"/>
            </a:endParaRPr>
          </a:p>
        </p:txBody>
      </p:sp>
      <p:pic>
        <p:nvPicPr>
          <p:cNvPr id="27" name="Рисунок 26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5779" y="5554852"/>
            <a:ext cx="201069" cy="201069"/>
          </a:xfrm>
          <a:prstGeom prst="rect">
            <a:avLst/>
          </a:prstGeom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5778" y="6092453"/>
            <a:ext cx="201069" cy="201069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3817144" y="5184626"/>
            <a:ext cx="16561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800" dirty="0" smtClean="0">
              <a:latin typeface="Bahnschrift Condensed" pitchFamily="34" charset="0"/>
            </a:endParaRPr>
          </a:p>
          <a:p>
            <a:pPr algn="ctr"/>
            <a:r>
              <a:rPr lang="ru-RU" sz="1600" dirty="0" smtClean="0">
                <a:latin typeface="Bahnschrift Condensed" pitchFamily="34" charset="0"/>
              </a:rPr>
              <a:t>От объема налоговых и неналоговых доходов</a:t>
            </a:r>
          </a:p>
          <a:p>
            <a:pPr algn="ctr"/>
            <a:endParaRPr lang="ru-RU" sz="1600" dirty="0">
              <a:latin typeface="Bahnschrift Condensed" pitchFamily="34" charset="0"/>
            </a:endParaRPr>
          </a:p>
        </p:txBody>
      </p:sp>
      <p:pic>
        <p:nvPicPr>
          <p:cNvPr id="31" name="Рисунок 30">
            <a:extLst>
              <a:ext uri="{FF2B5EF4-FFF2-40B4-BE49-F238E27FC236}">
                <a16:creationId xmlns:a16="http://schemas.microsoft.com/office/drawing/2014/main" xmlns="" id="{4C2EB147-1F2C-8642-B97F-FE9494036D5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91154" y="5079322"/>
            <a:ext cx="896100" cy="576064"/>
          </a:xfrm>
          <a:prstGeom prst="rect">
            <a:avLst/>
          </a:prstGeom>
        </p:spPr>
      </p:pic>
      <p:pic>
        <p:nvPicPr>
          <p:cNvPr id="32" name="Рисунок 31">
            <a:extLst>
              <a:ext uri="{FF2B5EF4-FFF2-40B4-BE49-F238E27FC236}">
                <a16:creationId xmlns:a16="http://schemas.microsoft.com/office/drawing/2014/main" xmlns="" id="{5A3F6151-10FF-8647-876A-743D25164A5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37824" y="5020439"/>
            <a:ext cx="702838" cy="702838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6370973" y="5753622"/>
            <a:ext cx="20456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800" dirty="0" smtClean="0">
              <a:latin typeface="Bahnschrift Condensed" pitchFamily="34" charset="0"/>
            </a:endParaRPr>
          </a:p>
          <a:p>
            <a:pPr algn="ctr"/>
            <a:r>
              <a:rPr lang="ru-RU" sz="1600" dirty="0" smtClean="0">
                <a:latin typeface="Bahnschrift Condensed" pitchFamily="34" charset="0"/>
              </a:rPr>
              <a:t>СОБЛЮДЕНИЕ УСЛОВИЙ СОГЛАШЕНИЙ С МИНФИНОМ МУРМАНСКОЙ ОБЛАСТИ</a:t>
            </a:r>
          </a:p>
          <a:p>
            <a:pPr algn="ctr"/>
            <a:endParaRPr lang="ru-RU" sz="1600" dirty="0">
              <a:latin typeface="Bahnschrift Condensed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9145736" y="5839044"/>
            <a:ext cx="237626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800" dirty="0" smtClean="0">
              <a:latin typeface="Bahnschrift Condensed" pitchFamily="34" charset="0"/>
            </a:endParaRPr>
          </a:p>
          <a:p>
            <a:pPr algn="ctr"/>
            <a:r>
              <a:rPr lang="ru-RU" sz="1600" dirty="0" smtClean="0">
                <a:latin typeface="Bahnschrift Condensed" pitchFamily="34" charset="0"/>
              </a:rPr>
              <a:t>ВЫСОКИЙ УРОВЕНЬ ДОЛГОВОЙ УСТОЙЧИВОСТИ</a:t>
            </a:r>
          </a:p>
          <a:p>
            <a:pPr algn="ctr"/>
            <a:r>
              <a:rPr lang="ru-RU" sz="1200" dirty="0" smtClean="0">
                <a:latin typeface="Bahnschrift Condensed" pitchFamily="34" charset="0"/>
              </a:rPr>
              <a:t>(приказ Минфина МО от 29.09.25 № 136н)</a:t>
            </a:r>
            <a:endParaRPr lang="ru-RU" sz="1200" dirty="0">
              <a:latin typeface="Bahnschrift Condense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268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12140" y="288370"/>
            <a:ext cx="11018520" cy="647784"/>
          </a:xfrm>
        </p:spPr>
        <p:txBody>
          <a:bodyPr>
            <a:normAutofit/>
          </a:bodyPr>
          <a:lstStyle/>
          <a:p>
            <a:pPr lvl="0" defTabSz="914400">
              <a:spcBef>
                <a:spcPts val="0"/>
              </a:spcBef>
            </a:pP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ИСПОЛНЕНИЕ БЮДЖЕТА </a:t>
            </a:r>
            <a:r>
              <a:rPr lang="ru-RU" sz="2500" dirty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ОКРУГА </a:t>
            </a: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ЗА 2025 ГОД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2088952" y="772270"/>
            <a:ext cx="9001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0070C0"/>
                </a:solidFill>
                <a:latin typeface="Bahnschrift Condensed" pitchFamily="34" charset="0"/>
              </a:rPr>
              <a:t>-</a:t>
            </a:r>
            <a:r>
              <a:rPr lang="ru-RU" sz="2800" dirty="0" smtClean="0">
                <a:latin typeface="Bahnschrift Condensed" pitchFamily="34" charset="0"/>
              </a:rPr>
              <a:t> </a:t>
            </a:r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РЕЗУЛЬТАТЫ ДЕЯТЕЛЬНОСТИ, ОПУБЛИКОВАННЫЕ В ТЕЧЕНИЕ 2025 ГОДА </a:t>
            </a:r>
            <a:r>
              <a:rPr lang="ru-RU" sz="2800" dirty="0" smtClean="0">
                <a:solidFill>
                  <a:srgbClr val="0070C0"/>
                </a:solidFill>
                <a:latin typeface="Bahnschrift Condensed" pitchFamily="34" charset="0"/>
              </a:rPr>
              <a:t>-</a:t>
            </a:r>
            <a:endParaRPr lang="ru-RU" sz="2800" dirty="0">
              <a:solidFill>
                <a:srgbClr val="0070C0"/>
              </a:solidFill>
              <a:latin typeface="Bahnschrift Condensed" pitchFamily="34" charset="0"/>
            </a:endParaRPr>
          </a:p>
        </p:txBody>
      </p:sp>
      <p:pic>
        <p:nvPicPr>
          <p:cNvPr id="44" name="Рисунок 43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9374" y="1781620"/>
            <a:ext cx="360040" cy="360040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953046" y="1700030"/>
            <a:ext cx="104098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sz="800" dirty="0" smtClean="0">
              <a:latin typeface="Bahnschrift Condensed" pitchFamily="34" charset="0"/>
            </a:endParaRPr>
          </a:p>
          <a:p>
            <a:pPr algn="just"/>
            <a:r>
              <a:rPr lang="ru-RU" sz="2000" dirty="0" smtClean="0">
                <a:solidFill>
                  <a:srgbClr val="4482E6"/>
                </a:solidFill>
                <a:latin typeface="Bahnschrift Condensed" pitchFamily="34" charset="0"/>
              </a:rPr>
              <a:t>РЕЙТИНГ КАЧЕСТВА УПРАВЛЕНИЯ МУНИЦИПАЛЬНЫМИ ФИНАНСАМИ (3 степень)</a:t>
            </a:r>
            <a:endParaRPr lang="ru-RU" sz="2000" dirty="0">
              <a:solidFill>
                <a:srgbClr val="4482E6"/>
              </a:solidFill>
              <a:latin typeface="Bahnschrift Condensed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27563" y="2304306"/>
            <a:ext cx="382568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Bahnschrift Condensed" pitchFamily="34" charset="0"/>
              </a:rPr>
              <a:t>Печенгский округ улучшил результат </a:t>
            </a:r>
          </a:p>
          <a:p>
            <a:pPr algn="ctr"/>
            <a:r>
              <a:rPr lang="ru-RU" sz="2000" dirty="0" smtClean="0">
                <a:latin typeface="Bahnschrift Condensed" pitchFamily="34" charset="0"/>
              </a:rPr>
              <a:t>к 202</a:t>
            </a:r>
            <a:r>
              <a:rPr lang="en-US" sz="2000" dirty="0" smtClean="0">
                <a:latin typeface="Bahnschrift Condensed" pitchFamily="34" charset="0"/>
              </a:rPr>
              <a:t>3</a:t>
            </a:r>
            <a:r>
              <a:rPr lang="ru-RU" sz="2000" dirty="0" smtClean="0">
                <a:latin typeface="Bahnschrift Condensed" pitchFamily="34" charset="0"/>
              </a:rPr>
              <a:t> году -</a:t>
            </a:r>
            <a:r>
              <a:rPr lang="en-US" sz="2000" dirty="0" smtClean="0">
                <a:latin typeface="Bahnschrift Condensed" pitchFamily="34" charset="0"/>
              </a:rPr>
              <a:t>104,57</a:t>
            </a:r>
            <a:endParaRPr lang="ru-RU" sz="2000" dirty="0" smtClean="0">
              <a:latin typeface="Bahnschrift Condensed" pitchFamily="34" charset="0"/>
            </a:endParaRPr>
          </a:p>
          <a:p>
            <a:pPr algn="ctr"/>
            <a:r>
              <a:rPr lang="ru-RU" sz="2000" dirty="0" smtClean="0">
                <a:latin typeface="Bahnschrift Condensed" pitchFamily="34" charset="0"/>
              </a:rPr>
              <a:t>202</a:t>
            </a:r>
            <a:r>
              <a:rPr lang="en-US" sz="2000" dirty="0" smtClean="0">
                <a:latin typeface="Bahnschrift Condensed" pitchFamily="34" charset="0"/>
              </a:rPr>
              <a:t>4</a:t>
            </a:r>
            <a:r>
              <a:rPr lang="ru-RU" sz="2000" dirty="0" smtClean="0">
                <a:latin typeface="Bahnschrift Condensed" pitchFamily="34" charset="0"/>
              </a:rPr>
              <a:t> год – 95,51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9374" y="4161324"/>
            <a:ext cx="360040" cy="36004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927564" y="4027131"/>
            <a:ext cx="47368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sz="800" dirty="0" smtClean="0">
              <a:latin typeface="Bahnschrift Condensed" pitchFamily="34" charset="0"/>
            </a:endParaRPr>
          </a:p>
          <a:p>
            <a:pPr algn="just"/>
            <a:r>
              <a:rPr lang="ru-RU" sz="2000" dirty="0" smtClean="0">
                <a:solidFill>
                  <a:srgbClr val="4482E6"/>
                </a:solidFill>
                <a:latin typeface="Bahnschrift Condensed" pitchFamily="34" charset="0"/>
              </a:rPr>
              <a:t>РЕЙТИНГ ОТКРЫТОСТИ БЮДЖЕТНЫХ ДАННЫХ </a:t>
            </a:r>
            <a:endParaRPr lang="ru-RU" sz="2000" dirty="0">
              <a:solidFill>
                <a:srgbClr val="4482E6"/>
              </a:solidFill>
              <a:latin typeface="Bahnschrift Condensed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04776" y="4680570"/>
            <a:ext cx="43924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Bahnschrift Condensed" pitchFamily="34" charset="0"/>
              </a:rPr>
              <a:t>По итогам оценки по уровню открытости</a:t>
            </a:r>
            <a:r>
              <a:rPr lang="en-US" sz="2000" dirty="0" smtClean="0">
                <a:latin typeface="Bahnschrift Condensed" pitchFamily="34" charset="0"/>
              </a:rPr>
              <a:t> </a:t>
            </a:r>
            <a:r>
              <a:rPr lang="ru-RU" sz="2000" dirty="0" smtClean="0">
                <a:latin typeface="Bahnschrift Condensed" pitchFamily="34" charset="0"/>
              </a:rPr>
              <a:t>бюджетных данных за 202</a:t>
            </a:r>
            <a:r>
              <a:rPr lang="en-US" sz="2000" dirty="0" smtClean="0">
                <a:latin typeface="Bahnschrift Condensed" pitchFamily="34" charset="0"/>
              </a:rPr>
              <a:t>4</a:t>
            </a:r>
            <a:r>
              <a:rPr lang="ru-RU" sz="2000" dirty="0" smtClean="0">
                <a:latin typeface="Bahnschrift Condensed" pitchFamily="34" charset="0"/>
              </a:rPr>
              <a:t> год Печенгский округ занимает </a:t>
            </a:r>
            <a:r>
              <a:rPr lang="en-US" sz="2000" dirty="0" smtClean="0">
                <a:latin typeface="Bahnschrift Condensed" pitchFamily="34" charset="0"/>
              </a:rPr>
              <a:t>3</a:t>
            </a:r>
            <a:r>
              <a:rPr lang="ru-RU" sz="2000" dirty="0" smtClean="0">
                <a:latin typeface="Bahnschrift Condensed" pitchFamily="34" charset="0"/>
              </a:rPr>
              <a:t> место в группе В «Средний уровень»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134" y="3654585"/>
            <a:ext cx="324036" cy="432048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527" y="1267982"/>
            <a:ext cx="324036" cy="432048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927563" y="1345506"/>
            <a:ext cx="20162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200" dirty="0" smtClean="0">
                <a:latin typeface="Bahnschrift Condensed" pitchFamily="34" charset="0"/>
              </a:rPr>
              <a:t>МИНФИН МУРМАНСКОЙ ОБЛАСТИ</a:t>
            </a:r>
            <a:endParaRPr lang="ru-RU" sz="1200" dirty="0">
              <a:latin typeface="Bahnschrift Condensed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54170" y="3755499"/>
            <a:ext cx="20162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200" dirty="0" smtClean="0">
                <a:latin typeface="Bahnschrift Condensed" pitchFamily="34" charset="0"/>
              </a:rPr>
              <a:t>МИНФИН МУРМАНСКОЙ ОБЛАСТИ</a:t>
            </a:r>
            <a:endParaRPr lang="ru-RU" sz="1200" dirty="0">
              <a:latin typeface="Bahnschrift Condensed" pitchFamily="34" charset="0"/>
            </a:endParaRPr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44225883"/>
              </p:ext>
            </p:extLst>
          </p:nvPr>
        </p:nvGraphicFramePr>
        <p:xfrm>
          <a:off x="5041280" y="3870610"/>
          <a:ext cx="7056784" cy="26821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5" name="Лист" r:id="rId6" imgW="12344304" imgH="3448098" progId="Excel.Sheet.12">
                  <p:embed/>
                </p:oleObj>
              </mc:Choice>
              <mc:Fallback>
                <p:oleObj name="Лист" r:id="rId6" imgW="12344304" imgH="3448098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041280" y="3870610"/>
                        <a:ext cx="7056784" cy="268216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6166" y="2223250"/>
            <a:ext cx="5688632" cy="1647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33054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O:\Авакова\ЭБ\Герб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832" y="1452381"/>
            <a:ext cx="744754" cy="85192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4" name="TextBox 3"/>
          <p:cNvSpPr txBox="1"/>
          <p:nvPr/>
        </p:nvSpPr>
        <p:spPr>
          <a:xfrm>
            <a:off x="1944936" y="1452381"/>
            <a:ext cx="390798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Bahnschrift Condensed" pitchFamily="34" charset="0"/>
                <a:ea typeface="Tahoma" panose="020B0604030504040204" pitchFamily="34" charset="0"/>
                <a:cs typeface="Tahoma" panose="020B0604030504040204" pitchFamily="34" charset="0"/>
              </a:rPr>
              <a:t>Муниципальное образование </a:t>
            </a:r>
            <a:r>
              <a:rPr lang="ru-RU" sz="2000" dirty="0" err="1" smtClean="0">
                <a:latin typeface="Bahnschrift Condensed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Печенгский</a:t>
            </a:r>
            <a:r>
              <a:rPr lang="ru-RU" sz="2000" dirty="0" smtClean="0">
                <a:latin typeface="Bahnschrift Condensed" pitchFamily="34" charset="0"/>
                <a:ea typeface="Tahoma" panose="020B0604030504040204" pitchFamily="34" charset="0"/>
                <a:cs typeface="Tahoma" panose="020B0604030504040204" pitchFamily="34" charset="0"/>
              </a:rPr>
              <a:t> муниципальный округ</a:t>
            </a:r>
            <a:endParaRPr lang="ru-RU" sz="2000" dirty="0">
              <a:latin typeface="Bahnschrift Condensed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08832" y="3096394"/>
            <a:ext cx="8640960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300" dirty="0" smtClean="0">
                <a:solidFill>
                  <a:srgbClr val="0070C0"/>
                </a:solidFill>
                <a:latin typeface="Bahnschrift Condensed" pitchFamily="34" charset="0"/>
              </a:rPr>
              <a:t>СПАСИБО ЗА ВНИМАНИЕ!</a:t>
            </a:r>
            <a:endParaRPr lang="ru-RU" sz="4300" dirty="0">
              <a:solidFill>
                <a:srgbClr val="0070C0"/>
              </a:solidFill>
              <a:latin typeface="Bahnschrift Condensed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40549" y="4608562"/>
            <a:ext cx="662473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kern="0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Контактная информация для обращения граждан:</a:t>
            </a:r>
            <a:br>
              <a:rPr lang="ru-RU" b="1" kern="0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kern="0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Начальник финансового управления </a:t>
            </a:r>
            <a:endParaRPr lang="ru-RU" b="1" kern="0" dirty="0" smtClean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kern="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kern="0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Ионова Ольга Валерьевна </a:t>
            </a:r>
            <a:br>
              <a:rPr lang="ru-RU" b="1" kern="0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kern="0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Тел.  81554  5-02-70</a:t>
            </a:r>
            <a:br>
              <a:rPr lang="ru-RU" b="1" kern="0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kern="0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kern="0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E-mail</a:t>
            </a:r>
            <a:r>
              <a:rPr lang="ru-RU" b="1" kern="0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en-US" b="1" kern="0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fino@pechengamr.ru</a:t>
            </a:r>
            <a:endParaRPr lang="ru-RU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780349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14678</TotalTime>
  <Words>3109</Words>
  <Application>Microsoft Office PowerPoint</Application>
  <PresentationFormat>Произвольный</PresentationFormat>
  <Paragraphs>975</Paragraphs>
  <Slides>24</Slides>
  <Notes>7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6" baseType="lpstr">
      <vt:lpstr>Тема Office</vt:lpstr>
      <vt:lpstr>Лист</vt:lpstr>
      <vt:lpstr>Презентация PowerPoint</vt:lpstr>
      <vt:lpstr>ИСПОЛНЕНИЕ БЮДЖЕТА ОКРУГА ЗА 2025 ГОД</vt:lpstr>
      <vt:lpstr>ИСПОЛНЕНИЕ БЮДЖЕТА ОКРУГА ЗА 2025 ГОД</vt:lpstr>
      <vt:lpstr>ИСПОЛНЕНИЕ БЮДЖЕТА ОКРУГА ЗА 2025 ГОД</vt:lpstr>
      <vt:lpstr>ИСПОЛНЕНИЕ БЮДЖЕТА ОКРУГА ЗА 2025 ГОД</vt:lpstr>
      <vt:lpstr>ИСПОЛНЕНИЕ БЮДЖЕТА ОКРУГА ЗА 2025 ГОД</vt:lpstr>
      <vt:lpstr>ИСПОЛНЕНИЕ БЮДЖЕТА ОКРУГА ЗА 2025 ГОД</vt:lpstr>
      <vt:lpstr>ИСПОЛНЕНИЕ БЮДЖЕТА ОКРУГА ЗА 2025 ГОД</vt:lpstr>
      <vt:lpstr>ИСПОЛНЕНИЕ БЮДЖЕТА ОКРУГА ЗА 2025 ГОД</vt:lpstr>
      <vt:lpstr>ИСПОЛНЕНИЕ БЮДЖЕТА ОКРУГА ЗА 2025 ГОД</vt:lpstr>
      <vt:lpstr>ИСПОЛНЕНИЕ БЮДЖЕТА ОКРУГА ЗА 2025 ГОД</vt:lpstr>
      <vt:lpstr>ИСПОЛНЕНИЕ БЮДЖЕТА ОКРУГА ЗА 2025 ГОД</vt:lpstr>
      <vt:lpstr>ИСПОЛНЕНИЕ БЮДЖЕТА ОКРУГА ЗА 2025 ГОД</vt:lpstr>
      <vt:lpstr>ИСПОЛНЕНИЕ БЮДЖЕТА ОКРУГА ЗА 2025 ГОД</vt:lpstr>
      <vt:lpstr>ИСПОЛНЕНИЕ БЮДЖЕТА ОКРУГА ЗА 2025 ГОД</vt:lpstr>
      <vt:lpstr>ИСПОЛНЕНИЕ БЮДЖЕТА ОКРУГА ЗА 2025 ГОД</vt:lpstr>
      <vt:lpstr>ИСПОЛНЕНИЕ БЮДЖЕТА ОКРУГА ЗА 2025 ГОД</vt:lpstr>
      <vt:lpstr>ИСПОЛНЕНИЕ БЮДЖЕТА ОКРУГА ЗА 2025 ГОД</vt:lpstr>
      <vt:lpstr>ИСПОЛНЕНИЕ БЮДЖЕТА ОКРУГА ЗА 2025 ГОД</vt:lpstr>
      <vt:lpstr>ИСПОЛНЕНИЕ БЮДЖЕТА ОКРУГА ЗА 2025 ГОД</vt:lpstr>
      <vt:lpstr>ИСПОЛНЕНИЕ БЮДЖЕТА ОКРУГА ЗА 2025 ГОД</vt:lpstr>
      <vt:lpstr>ИСПОЛНЕНИЕ БЮДЖЕТА ОКРУГА ЗА 2025 ГОД</vt:lpstr>
      <vt:lpstr>ИСПОЛНЕНИЕ БЮДЖЕТА ОКРУГА ЗА 2025 ГОД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Microsoft Office User</dc:creator>
  <cp:lastModifiedBy>Власова Екатерина Сергеевна</cp:lastModifiedBy>
  <cp:revision>812</cp:revision>
  <cp:lastPrinted>2025-04-30T12:01:32Z</cp:lastPrinted>
  <dcterms:created xsi:type="dcterms:W3CDTF">2022-04-18T14:32:00Z</dcterms:created>
  <dcterms:modified xsi:type="dcterms:W3CDTF">2026-07-06T08:04:38Z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2021-06-02T00:00:00Z</vt:filetime>
  </property>
  <property fmtid="{D5CDD505-2E9C-101B-9397-08002B2CF9AE}" pid="3" name="Creator">
    <vt:lpwstr>Microsoft® PowerPoint® 2013</vt:lpwstr>
  </property>
  <property fmtid="{D5CDD505-2E9C-101B-9397-08002B2CF9AE}" pid="4" name="LastSaved">
    <vt:filetime>2022-04-18T00:00:00Z</vt:filetime>
  </property>
</Properties>
</file>