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24"/>
  </p:notesMasterIdLst>
  <p:sldIdLst>
    <p:sldId id="256" r:id="rId2"/>
    <p:sldId id="311" r:id="rId3"/>
    <p:sldId id="312" r:id="rId4"/>
    <p:sldId id="313" r:id="rId5"/>
    <p:sldId id="337" r:id="rId6"/>
    <p:sldId id="338" r:id="rId7"/>
    <p:sldId id="339" r:id="rId8"/>
    <p:sldId id="325" r:id="rId9"/>
    <p:sldId id="346" r:id="rId10"/>
    <p:sldId id="347" r:id="rId11"/>
    <p:sldId id="340" r:id="rId12"/>
    <p:sldId id="341" r:id="rId13"/>
    <p:sldId id="328" r:id="rId14"/>
    <p:sldId id="306" r:id="rId15"/>
    <p:sldId id="342" r:id="rId16"/>
    <p:sldId id="348" r:id="rId17"/>
    <p:sldId id="344" r:id="rId18"/>
    <p:sldId id="302" r:id="rId19"/>
    <p:sldId id="349" r:id="rId20"/>
    <p:sldId id="350" r:id="rId21"/>
    <p:sldId id="319" r:id="rId22"/>
    <p:sldId id="276" r:id="rId23"/>
  </p:sldIdLst>
  <p:sldSz cx="9144000" cy="6858000" type="screen4x3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FBE0D5"/>
    <a:srgbClr val="FFFFCC"/>
    <a:srgbClr val="990033"/>
    <a:srgbClr val="6600FF"/>
    <a:srgbClr val="FFFF99"/>
    <a:srgbClr val="FF9999"/>
    <a:srgbClr val="99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 autoAdjust="0"/>
  </p:normalViewPr>
  <p:slideViewPr>
    <p:cSldViewPr snapToGrid="0">
      <p:cViewPr>
        <p:scale>
          <a:sx n="90" d="100"/>
          <a:sy n="90" d="100"/>
        </p:scale>
        <p:origin x="-1572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34</c:v>
                </c:pt>
                <c:pt idx="1">
                  <c:v>26</c:v>
                </c:pt>
                <c:pt idx="2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82161796821313193"/>
          <c:y val="0.23973749052642329"/>
          <c:w val="0.11626582557084549"/>
          <c:h val="0.5205250189471534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34</c:v>
                </c:pt>
                <c:pt idx="1">
                  <c:v>30</c:v>
                </c:pt>
                <c:pt idx="2">
                  <c:v>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860380659140227"/>
          <c:y val="0.22271587341152954"/>
          <c:w val="0.1233488819795806"/>
          <c:h val="0.524843859162544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38</c:v>
                </c:pt>
                <c:pt idx="1">
                  <c:v>28</c:v>
                </c:pt>
                <c:pt idx="2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860380659140227"/>
          <c:y val="0.22271587341152954"/>
          <c:w val="0.1233488819795806"/>
          <c:h val="0.524843859162544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image" Target="../media/image2.jp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image" Target="../media/image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D601CF-6045-4954-8FC4-8B30EE89D428}" type="doc">
      <dgm:prSet loTypeId="urn:microsoft.com/office/officeart/2005/8/layout/pyramid1" loCatId="pyramid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ED93698-B44C-4A82-A120-7B36256CFCEB}" type="pres">
      <dgm:prSet presAssocID="{85D601CF-6045-4954-8FC4-8B30EE89D42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E427B62-F211-4537-89A5-3D7CE20CF1E8}" type="presOf" srcId="{85D601CF-6045-4954-8FC4-8B30EE89D428}" destId="{FED93698-B44C-4A82-A120-7B36256CFCEB}" srcOrd="0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825218-D16E-4540-BDF1-6CB57825121F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08E1A83-0923-429E-9E34-989DA7B0C771}">
      <dgm:prSet phldrT="[Текст]" custT="1"/>
      <dgm:spPr>
        <a:solidFill>
          <a:srgbClr val="CCCCFF"/>
        </a:solidFill>
      </dgm:spPr>
      <dgm:t>
        <a:bodyPr lIns="180000" tIns="0" rIns="0" bIns="0" anchor="t" anchorCtr="0"/>
        <a:lstStyle/>
        <a:p>
          <a:pPr algn="ctr"/>
          <a:r>
            <a:rPr lang="ru-RU" sz="1400" b="1" u="sng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ДОХОДЫ</a:t>
          </a:r>
        </a:p>
        <a:p>
          <a:pPr algn="ctr"/>
          <a:r>
            <a:rPr lang="ru-RU" sz="1400" b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Поступающие в бюджет денежные средства</a:t>
          </a:r>
          <a:endParaRPr lang="ru-RU" sz="1400" b="1" dirty="0">
            <a:solidFill>
              <a:srgbClr val="00B0F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04FDB9-87E9-412C-BC5F-421ADF012E97}" type="parTrans" cxnId="{B791A38E-1269-4F6D-99D2-F3FE7D4A2D87}">
      <dgm:prSet/>
      <dgm:spPr/>
      <dgm:t>
        <a:bodyPr/>
        <a:lstStyle/>
        <a:p>
          <a:endParaRPr lang="ru-RU"/>
        </a:p>
      </dgm:t>
    </dgm:pt>
    <dgm:pt modelId="{A394A060-2C2C-4BD1-8B77-06FC953588B4}" type="sibTrans" cxnId="{B791A38E-1269-4F6D-99D2-F3FE7D4A2D87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ru-RU"/>
        </a:p>
      </dgm:t>
    </dgm:pt>
    <dgm:pt modelId="{34EE3AB2-ADC5-4351-B60B-CF62BA1CF13E}">
      <dgm:prSet phldrT="[Текст]" custT="1"/>
      <dgm:spPr>
        <a:solidFill>
          <a:srgbClr val="CCCCFF"/>
        </a:solidFill>
      </dgm:spPr>
      <dgm:t>
        <a:bodyPr lIns="180000" tIns="0" rIns="0" bIns="0" anchor="t" anchorCtr="0"/>
        <a:lstStyle/>
        <a:p>
          <a:pPr algn="ctr"/>
          <a:r>
            <a:rPr lang="ru-RU" sz="1400" b="1" u="sng" dirty="0" smtClean="0">
              <a:solidFill>
                <a:schemeClr val="tx2">
                  <a:lumMod val="75000"/>
                </a:schemeClr>
              </a:solidFill>
            </a:rPr>
            <a:t>РАСХОДЫ</a:t>
          </a:r>
        </a:p>
        <a:p>
          <a:pPr algn="ctr"/>
          <a:r>
            <a:rPr lang="ru-RU" sz="1400" b="1" dirty="0" smtClean="0">
              <a:solidFill>
                <a:srgbClr val="00B0F0"/>
              </a:solidFill>
            </a:rPr>
            <a:t>Выплачиваемые из бюджета денежные средства</a:t>
          </a:r>
          <a:endParaRPr lang="ru-RU" sz="1400" b="1" i="1" dirty="0">
            <a:solidFill>
              <a:srgbClr val="00B0F0"/>
            </a:solidFill>
          </a:endParaRPr>
        </a:p>
      </dgm:t>
    </dgm:pt>
    <dgm:pt modelId="{4962A2BE-4368-434A-8E2E-ED98AA8B0AAE}" type="sibTrans" cxnId="{5DD7619C-1173-4E33-B57F-52C29AB865F5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ru-RU"/>
        </a:p>
      </dgm:t>
    </dgm:pt>
    <dgm:pt modelId="{F7DFBA8F-03A1-4092-8E65-EF5DFEF330F4}" type="parTrans" cxnId="{5DD7619C-1173-4E33-B57F-52C29AB865F5}">
      <dgm:prSet/>
      <dgm:spPr/>
      <dgm:t>
        <a:bodyPr/>
        <a:lstStyle/>
        <a:p>
          <a:endParaRPr lang="ru-RU"/>
        </a:p>
      </dgm:t>
    </dgm:pt>
    <dgm:pt modelId="{F2D3A7DA-A8C4-4100-80C4-DAFF5060DD69}" type="pres">
      <dgm:prSet presAssocID="{83825218-D16E-4540-BDF1-6CB57825121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A912269-0C7A-4E12-8C97-8FA58EE5C03C}" type="pres">
      <dgm:prSet presAssocID="{83825218-D16E-4540-BDF1-6CB57825121F}" presName="dot1" presStyleLbl="alignNode1" presStyleIdx="0" presStyleCnt="10" custScaleX="82206" custScaleY="165038" custLinFactX="-200000" custLinFactNeighborX="-216939" custLinFactNeighborY="69490"/>
      <dgm:spPr/>
    </dgm:pt>
    <dgm:pt modelId="{D8AA2D75-3CBF-4128-BA14-F35FB9AA1798}" type="pres">
      <dgm:prSet presAssocID="{83825218-D16E-4540-BDF1-6CB57825121F}" presName="dot2" presStyleLbl="alignNode1" presStyleIdx="1" presStyleCnt="10" custLinFactX="-300000" custLinFactNeighborX="-394898" custLinFactNeighborY="-29782"/>
      <dgm:spPr/>
    </dgm:pt>
    <dgm:pt modelId="{DB207326-C461-4E27-A9F9-24E314A6A5BF}" type="pres">
      <dgm:prSet presAssocID="{83825218-D16E-4540-BDF1-6CB57825121F}" presName="dot3" presStyleLbl="alignNode1" presStyleIdx="2" presStyleCnt="10" custLinFactX="-400000" custLinFactNeighborX="-423951" custLinFactNeighborY="39708"/>
      <dgm:spPr/>
    </dgm:pt>
    <dgm:pt modelId="{2E53C4F3-4694-45CF-AA65-B8D362A9FFE0}" type="pres">
      <dgm:prSet presAssocID="{83825218-D16E-4540-BDF1-6CB57825121F}" presName="dotArrow1" presStyleLbl="alignNode1" presStyleIdx="3" presStyleCnt="10" custLinFactY="100000" custLinFactNeighborX="39709" custLinFactNeighborY="168033"/>
      <dgm:spPr/>
    </dgm:pt>
    <dgm:pt modelId="{71A8A021-3DAB-4639-9959-E50C0835B705}" type="pres">
      <dgm:prSet presAssocID="{83825218-D16E-4540-BDF1-6CB57825121F}" presName="dotArrow2" presStyleLbl="alignNode1" presStyleIdx="4" presStyleCnt="10" custLinFactY="98542" custLinFactNeighborX="9927" custLinFactNeighborY="100000"/>
      <dgm:spPr/>
    </dgm:pt>
    <dgm:pt modelId="{DEBE751B-334A-4706-9250-A1D8265D9D27}" type="pres">
      <dgm:prSet presAssocID="{83825218-D16E-4540-BDF1-6CB57825121F}" presName="dotArrow3" presStyleLbl="alignNode1" presStyleIdx="5" presStyleCnt="10" custLinFactY="100000" custLinFactNeighborX="20871" custLinFactNeighborY="108470"/>
      <dgm:spPr/>
    </dgm:pt>
    <dgm:pt modelId="{3FF7A491-BA42-408B-9156-6792BA93926D}" type="pres">
      <dgm:prSet presAssocID="{83825218-D16E-4540-BDF1-6CB57825121F}" presName="dotArrow4" presStyleLbl="alignNode1" presStyleIdx="6" presStyleCnt="10" custLinFactY="100000" custLinFactNeighborX="57160" custLinFactNeighborY="118396"/>
      <dgm:spPr/>
    </dgm:pt>
    <dgm:pt modelId="{D29EA73F-8493-4D7D-8CED-119D4A963157}" type="pres">
      <dgm:prSet presAssocID="{83825218-D16E-4540-BDF1-6CB57825121F}" presName="dotArrow5" presStyleLbl="alignNode1" presStyleIdx="7" presStyleCnt="10" custLinFactY="100000" custLinFactNeighborX="22832" custLinFactNeighborY="187886"/>
      <dgm:spPr/>
    </dgm:pt>
    <dgm:pt modelId="{0FBB7963-5ACE-4E90-B5C9-3F442CD1C0E2}" type="pres">
      <dgm:prSet presAssocID="{83825218-D16E-4540-BDF1-6CB57825121F}" presName="dotArrow6" presStyleLbl="alignNode1" presStyleIdx="8" presStyleCnt="10" custLinFactY="100000" custLinFactNeighborX="9927" custLinFactNeighborY="108470"/>
      <dgm:spPr/>
    </dgm:pt>
    <dgm:pt modelId="{EA3D90AD-7EA8-4FB3-840E-A8146C057A63}" type="pres">
      <dgm:prSet presAssocID="{83825218-D16E-4540-BDF1-6CB57825121F}" presName="dotArrow7" presStyleLbl="alignNode1" presStyleIdx="9" presStyleCnt="10" custLinFactY="68761" custLinFactNeighborY="100000"/>
      <dgm:spPr/>
    </dgm:pt>
    <dgm:pt modelId="{E3BD56EB-DDEF-4228-A5BF-005383905E4B}" type="pres">
      <dgm:prSet presAssocID="{34EE3AB2-ADC5-4351-B60B-CF62BA1CF13E}" presName="parTx1" presStyleLbl="node1" presStyleIdx="0" presStyleCnt="2" custScaleX="93580" custScaleY="176212" custLinFactX="17578" custLinFactY="-34383" custLinFactNeighborX="100000" custLinFactNeighborY="-100000"/>
      <dgm:spPr/>
      <dgm:t>
        <a:bodyPr/>
        <a:lstStyle/>
        <a:p>
          <a:endParaRPr lang="ru-RU"/>
        </a:p>
      </dgm:t>
    </dgm:pt>
    <dgm:pt modelId="{07204255-0EF0-45AD-916E-AC90485FFA9C}" type="pres">
      <dgm:prSet presAssocID="{4962A2BE-4368-434A-8E2E-ED98AA8B0AAE}" presName="picture1" presStyleCnt="0"/>
      <dgm:spPr/>
    </dgm:pt>
    <dgm:pt modelId="{3FAF5B50-F7BF-4C15-BDCE-AEDC47B5C383}" type="pres">
      <dgm:prSet presAssocID="{4962A2BE-4368-434A-8E2E-ED98AA8B0AAE}" presName="imageRepeatNode" presStyleLbl="fgImgPlace1" presStyleIdx="0" presStyleCnt="2" custScaleX="246019" custScaleY="167737" custLinFactX="169548" custLinFactY="-96188" custLinFactNeighborX="200000" custLinFactNeighborY="-100000"/>
      <dgm:spPr/>
      <dgm:t>
        <a:bodyPr/>
        <a:lstStyle/>
        <a:p>
          <a:endParaRPr lang="ru-RU"/>
        </a:p>
      </dgm:t>
    </dgm:pt>
    <dgm:pt modelId="{218A9F00-5F6F-4B7A-9D65-CFA13837F734}" type="pres">
      <dgm:prSet presAssocID="{C08E1A83-0923-429E-9E34-989DA7B0C771}" presName="parTx2" presStyleLbl="node1" presStyleIdx="1" presStyleCnt="2" custScaleX="95688" custScaleY="175178" custLinFactX="-80117" custLinFactNeighborX="-100000" custLinFactNeighborY="75458"/>
      <dgm:spPr/>
      <dgm:t>
        <a:bodyPr/>
        <a:lstStyle/>
        <a:p>
          <a:endParaRPr lang="ru-RU"/>
        </a:p>
      </dgm:t>
    </dgm:pt>
    <dgm:pt modelId="{8D7A8FFC-4537-43D4-9AEA-99AFCED5156B}" type="pres">
      <dgm:prSet presAssocID="{A394A060-2C2C-4BD1-8B77-06FC953588B4}" presName="picture2" presStyleCnt="0"/>
      <dgm:spPr/>
    </dgm:pt>
    <dgm:pt modelId="{579FEE64-7FE0-4DA5-9139-150E0615D7B3}" type="pres">
      <dgm:prSet presAssocID="{A394A060-2C2C-4BD1-8B77-06FC953588B4}" presName="imageRepeatNode" presStyleLbl="fgImgPlace1" presStyleIdx="1" presStyleCnt="2" custScaleX="247185" custScaleY="176904" custLinFactX="-100000" custLinFactNeighborX="-178172" custLinFactNeighborY="-78441"/>
      <dgm:spPr/>
      <dgm:t>
        <a:bodyPr/>
        <a:lstStyle/>
        <a:p>
          <a:endParaRPr lang="ru-RU"/>
        </a:p>
      </dgm:t>
    </dgm:pt>
  </dgm:ptLst>
  <dgm:cxnLst>
    <dgm:cxn modelId="{EA0B10BD-84F3-4899-83DE-5EC902081CC1}" type="presOf" srcId="{C08E1A83-0923-429E-9E34-989DA7B0C771}" destId="{218A9F00-5F6F-4B7A-9D65-CFA13837F734}" srcOrd="0" destOrd="0" presId="urn:microsoft.com/office/officeart/2008/layout/AscendingPictureAccentProcess"/>
    <dgm:cxn modelId="{B791A38E-1269-4F6D-99D2-F3FE7D4A2D87}" srcId="{83825218-D16E-4540-BDF1-6CB57825121F}" destId="{C08E1A83-0923-429E-9E34-989DA7B0C771}" srcOrd="1" destOrd="0" parTransId="{5204FDB9-87E9-412C-BC5F-421ADF012E97}" sibTransId="{A394A060-2C2C-4BD1-8B77-06FC953588B4}"/>
    <dgm:cxn modelId="{320EE7BD-F2A8-490D-9EF5-23464DF4938B}" type="presOf" srcId="{83825218-D16E-4540-BDF1-6CB57825121F}" destId="{F2D3A7DA-A8C4-4100-80C4-DAFF5060DD69}" srcOrd="0" destOrd="0" presId="urn:microsoft.com/office/officeart/2008/layout/AscendingPictureAccentProcess"/>
    <dgm:cxn modelId="{5DD7619C-1173-4E33-B57F-52C29AB865F5}" srcId="{83825218-D16E-4540-BDF1-6CB57825121F}" destId="{34EE3AB2-ADC5-4351-B60B-CF62BA1CF13E}" srcOrd="0" destOrd="0" parTransId="{F7DFBA8F-03A1-4092-8E65-EF5DFEF330F4}" sibTransId="{4962A2BE-4368-434A-8E2E-ED98AA8B0AAE}"/>
    <dgm:cxn modelId="{725F9F70-D2E3-473C-AE88-B21AB02AC34E}" type="presOf" srcId="{34EE3AB2-ADC5-4351-B60B-CF62BA1CF13E}" destId="{E3BD56EB-DDEF-4228-A5BF-005383905E4B}" srcOrd="0" destOrd="0" presId="urn:microsoft.com/office/officeart/2008/layout/AscendingPictureAccentProcess"/>
    <dgm:cxn modelId="{4158646A-9CBB-4421-81F6-A540465E83A7}" type="presOf" srcId="{A394A060-2C2C-4BD1-8B77-06FC953588B4}" destId="{579FEE64-7FE0-4DA5-9139-150E0615D7B3}" srcOrd="0" destOrd="0" presId="urn:microsoft.com/office/officeart/2008/layout/AscendingPictureAccentProcess"/>
    <dgm:cxn modelId="{F8EE84AE-1E4B-467D-9D95-CB2795696408}" type="presOf" srcId="{4962A2BE-4368-434A-8E2E-ED98AA8B0AAE}" destId="{3FAF5B50-F7BF-4C15-BDCE-AEDC47B5C383}" srcOrd="0" destOrd="0" presId="urn:microsoft.com/office/officeart/2008/layout/AscendingPictureAccentProcess"/>
    <dgm:cxn modelId="{0ED3B221-EDF5-444E-AA18-0C8E6C0A59A5}" type="presParOf" srcId="{F2D3A7DA-A8C4-4100-80C4-DAFF5060DD69}" destId="{9A912269-0C7A-4E12-8C97-8FA58EE5C03C}" srcOrd="0" destOrd="0" presId="urn:microsoft.com/office/officeart/2008/layout/AscendingPictureAccentProcess"/>
    <dgm:cxn modelId="{16A487D1-9240-4CB7-8697-7156B6501273}" type="presParOf" srcId="{F2D3A7DA-A8C4-4100-80C4-DAFF5060DD69}" destId="{D8AA2D75-3CBF-4128-BA14-F35FB9AA1798}" srcOrd="1" destOrd="0" presId="urn:microsoft.com/office/officeart/2008/layout/AscendingPictureAccentProcess"/>
    <dgm:cxn modelId="{EF875C09-565E-4EB3-9D30-A7C5BC47FE5D}" type="presParOf" srcId="{F2D3A7DA-A8C4-4100-80C4-DAFF5060DD69}" destId="{DB207326-C461-4E27-A9F9-24E314A6A5BF}" srcOrd="2" destOrd="0" presId="urn:microsoft.com/office/officeart/2008/layout/AscendingPictureAccentProcess"/>
    <dgm:cxn modelId="{A93EDA7B-A6DE-4D36-9FFB-58B622F4068D}" type="presParOf" srcId="{F2D3A7DA-A8C4-4100-80C4-DAFF5060DD69}" destId="{2E53C4F3-4694-45CF-AA65-B8D362A9FFE0}" srcOrd="3" destOrd="0" presId="urn:microsoft.com/office/officeart/2008/layout/AscendingPictureAccentProcess"/>
    <dgm:cxn modelId="{5E389C3B-A031-403B-A89C-342B2F06A1FA}" type="presParOf" srcId="{F2D3A7DA-A8C4-4100-80C4-DAFF5060DD69}" destId="{71A8A021-3DAB-4639-9959-E50C0835B705}" srcOrd="4" destOrd="0" presId="urn:microsoft.com/office/officeart/2008/layout/AscendingPictureAccentProcess"/>
    <dgm:cxn modelId="{F8A83F2F-D6C1-4635-870E-7BD3DE38AA18}" type="presParOf" srcId="{F2D3A7DA-A8C4-4100-80C4-DAFF5060DD69}" destId="{DEBE751B-334A-4706-9250-A1D8265D9D27}" srcOrd="5" destOrd="0" presId="urn:microsoft.com/office/officeart/2008/layout/AscendingPictureAccentProcess"/>
    <dgm:cxn modelId="{91A83356-93F6-406F-9BAA-E97D67EC0B5C}" type="presParOf" srcId="{F2D3A7DA-A8C4-4100-80C4-DAFF5060DD69}" destId="{3FF7A491-BA42-408B-9156-6792BA93926D}" srcOrd="6" destOrd="0" presId="urn:microsoft.com/office/officeart/2008/layout/AscendingPictureAccentProcess"/>
    <dgm:cxn modelId="{C9BFAA9B-7203-44F0-8103-1EEC0679EE21}" type="presParOf" srcId="{F2D3A7DA-A8C4-4100-80C4-DAFF5060DD69}" destId="{D29EA73F-8493-4D7D-8CED-119D4A963157}" srcOrd="7" destOrd="0" presId="urn:microsoft.com/office/officeart/2008/layout/AscendingPictureAccentProcess"/>
    <dgm:cxn modelId="{E5AC8FAD-AF15-4D7D-A524-F07756B447F6}" type="presParOf" srcId="{F2D3A7DA-A8C4-4100-80C4-DAFF5060DD69}" destId="{0FBB7963-5ACE-4E90-B5C9-3F442CD1C0E2}" srcOrd="8" destOrd="0" presId="urn:microsoft.com/office/officeart/2008/layout/AscendingPictureAccentProcess"/>
    <dgm:cxn modelId="{8CAB8FAC-B7B9-4A29-A5C0-D1AD9BEFF717}" type="presParOf" srcId="{F2D3A7DA-A8C4-4100-80C4-DAFF5060DD69}" destId="{EA3D90AD-7EA8-4FB3-840E-A8146C057A63}" srcOrd="9" destOrd="0" presId="urn:microsoft.com/office/officeart/2008/layout/AscendingPictureAccentProcess"/>
    <dgm:cxn modelId="{DB4F49CD-9557-4B3B-99C5-2C9AA1B15A31}" type="presParOf" srcId="{F2D3A7DA-A8C4-4100-80C4-DAFF5060DD69}" destId="{E3BD56EB-DDEF-4228-A5BF-005383905E4B}" srcOrd="10" destOrd="0" presId="urn:microsoft.com/office/officeart/2008/layout/AscendingPictureAccentProcess"/>
    <dgm:cxn modelId="{E4F682AF-94C2-44E1-8C9A-FF625CE1CBC0}" type="presParOf" srcId="{F2D3A7DA-A8C4-4100-80C4-DAFF5060DD69}" destId="{07204255-0EF0-45AD-916E-AC90485FFA9C}" srcOrd="11" destOrd="0" presId="urn:microsoft.com/office/officeart/2008/layout/AscendingPictureAccentProcess"/>
    <dgm:cxn modelId="{385B7B25-09FB-44AD-85E2-E304B9FA9B47}" type="presParOf" srcId="{07204255-0EF0-45AD-916E-AC90485FFA9C}" destId="{3FAF5B50-F7BF-4C15-BDCE-AEDC47B5C383}" srcOrd="0" destOrd="0" presId="urn:microsoft.com/office/officeart/2008/layout/AscendingPictureAccentProcess"/>
    <dgm:cxn modelId="{247D78C6-C183-4BF8-8A82-9E2F6D1D9EFF}" type="presParOf" srcId="{F2D3A7DA-A8C4-4100-80C4-DAFF5060DD69}" destId="{218A9F00-5F6F-4B7A-9D65-CFA13837F734}" srcOrd="12" destOrd="0" presId="urn:microsoft.com/office/officeart/2008/layout/AscendingPictureAccentProcess"/>
    <dgm:cxn modelId="{6BC5545F-D9FD-4646-A7F6-1C5FBC03E708}" type="presParOf" srcId="{F2D3A7DA-A8C4-4100-80C4-DAFF5060DD69}" destId="{8D7A8FFC-4537-43D4-9AEA-99AFCED5156B}" srcOrd="13" destOrd="0" presId="urn:microsoft.com/office/officeart/2008/layout/AscendingPictureAccentProcess"/>
    <dgm:cxn modelId="{6DF21C9A-39F2-4A7F-8093-7B3E1223A719}" type="presParOf" srcId="{8D7A8FFC-4537-43D4-9AEA-99AFCED5156B}" destId="{579FEE64-7FE0-4DA5-9139-150E0615D7B3}" srcOrd="0" destOrd="0" presId="urn:microsoft.com/office/officeart/2008/layout/AscendingPictureAccentProcess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ABCD1D-7929-466A-8C42-6E556FC7ABBC}" type="doc">
      <dgm:prSet loTypeId="urn:microsoft.com/office/officeart/2009/3/layout/PhasedProcess" loCatId="process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687E950-1EA0-44C8-8C68-27B25885D932}">
      <dgm:prSet phldrT="[Текст]"/>
      <dgm:spPr>
        <a:xfrm>
          <a:off x="643586" y="3547973"/>
          <a:ext cx="2600255" cy="685155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Составление</a:t>
          </a:r>
          <a:endParaRPr lang="ru-RU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gm:t>
    </dgm:pt>
    <dgm:pt modelId="{1BF017F5-6D8A-4C4A-B4C4-1F4933EB2B99}" type="parTrans" cxnId="{5A729656-4D1A-40DB-AE92-B2404E9174B7}">
      <dgm:prSet/>
      <dgm:spPr/>
      <dgm:t>
        <a:bodyPr/>
        <a:lstStyle/>
        <a:p>
          <a:endParaRPr lang="ru-RU"/>
        </a:p>
      </dgm:t>
    </dgm:pt>
    <dgm:pt modelId="{091F68F7-1B58-40B9-A01A-076749D0F05F}" type="sibTrans" cxnId="{5A729656-4D1A-40DB-AE92-B2404E9174B7}">
      <dgm:prSet/>
      <dgm:spPr/>
      <dgm:t>
        <a:bodyPr/>
        <a:lstStyle/>
        <a:p>
          <a:endParaRPr lang="ru-RU"/>
        </a:p>
      </dgm:t>
    </dgm:pt>
    <dgm:pt modelId="{C101B9A0-F212-489C-BD49-E1D173CC250F}">
      <dgm:prSet phldrT="[Текст]" custT="1"/>
      <dgm:spPr>
        <a:xfrm>
          <a:off x="915832" y="1127033"/>
          <a:ext cx="1085140" cy="1085165"/>
        </a:xfrm>
        <a:prstGeom prst="ellipse">
          <a:avLst/>
        </a:prstGeom>
        <a:solidFill>
          <a:srgbClr val="003E68">
            <a:alpha val="50000"/>
            <a:hueOff val="-3501107"/>
            <a:satOff val="-28571"/>
            <a:lumOff val="22745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1300" b="1" dirty="0" smtClean="0">
              <a:solidFill>
                <a:srgbClr val="000000"/>
              </a:solidFill>
              <a:effectLst/>
              <a:latin typeface="Calibri" pitchFamily="34" charset="0"/>
              <a:ea typeface="+mn-ea"/>
              <a:cs typeface="Calibri" pitchFamily="34" charset="0"/>
            </a:rPr>
            <a:t>Объем бюджета</a:t>
          </a:r>
          <a:endParaRPr lang="ru-RU" sz="1300" b="1" dirty="0">
            <a:solidFill>
              <a:srgbClr val="000000"/>
            </a:solidFill>
            <a:effectLst/>
            <a:latin typeface="Calibri" pitchFamily="34" charset="0"/>
            <a:ea typeface="+mn-ea"/>
            <a:cs typeface="Calibri" pitchFamily="34" charset="0"/>
          </a:endParaRPr>
        </a:p>
      </dgm:t>
    </dgm:pt>
    <dgm:pt modelId="{CFE130F4-8C4B-4B4D-9FEE-0D6EC05DCFCB}" type="parTrans" cxnId="{3FB9BFFE-6074-4D40-84D7-A8FDEEEBC330}">
      <dgm:prSet/>
      <dgm:spPr/>
      <dgm:t>
        <a:bodyPr/>
        <a:lstStyle/>
        <a:p>
          <a:endParaRPr lang="ru-RU"/>
        </a:p>
      </dgm:t>
    </dgm:pt>
    <dgm:pt modelId="{3F1CEEE8-24DD-4EE7-8840-5FB909E0F293}" type="sibTrans" cxnId="{3FB9BFFE-6074-4D40-84D7-A8FDEEEBC330}">
      <dgm:prSet/>
      <dgm:spPr/>
      <dgm:t>
        <a:bodyPr/>
        <a:lstStyle/>
        <a:p>
          <a:endParaRPr lang="ru-RU"/>
        </a:p>
      </dgm:t>
    </dgm:pt>
    <dgm:pt modelId="{792F2B7A-485A-4955-B964-3EF6D1B34DAE}">
      <dgm:prSet phldrT="[Текст]" custT="1"/>
      <dgm:spPr>
        <a:xfrm>
          <a:off x="1854397" y="1726655"/>
          <a:ext cx="1373169" cy="1075084"/>
        </a:xfrm>
        <a:prstGeom prst="ellipse">
          <a:avLst/>
        </a:prstGeom>
        <a:solidFill>
          <a:srgbClr val="003E68">
            <a:alpha val="50000"/>
            <a:hueOff val="-8752768"/>
            <a:satOff val="-71429"/>
            <a:lumOff val="56863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1400" b="1" dirty="0" smtClean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rPr>
            <a:t>Налоговая политика</a:t>
          </a:r>
          <a:endParaRPr lang="ru-RU" sz="1400" b="1" dirty="0">
            <a:solidFill>
              <a:srgbClr val="000000"/>
            </a:solidFill>
            <a:latin typeface="Calibri" pitchFamily="34" charset="0"/>
            <a:ea typeface="+mn-ea"/>
            <a:cs typeface="Calibri" pitchFamily="34" charset="0"/>
          </a:endParaRPr>
        </a:p>
      </dgm:t>
    </dgm:pt>
    <dgm:pt modelId="{3E860674-9982-43A5-BA4E-80D8EED83223}" type="parTrans" cxnId="{649FB2A0-1B3A-4CA7-837A-89344B307EFD}">
      <dgm:prSet/>
      <dgm:spPr/>
      <dgm:t>
        <a:bodyPr/>
        <a:lstStyle/>
        <a:p>
          <a:endParaRPr lang="ru-RU"/>
        </a:p>
      </dgm:t>
    </dgm:pt>
    <dgm:pt modelId="{F40741C9-E4CB-4B88-95D0-7B2EFE5D36E0}" type="sibTrans" cxnId="{649FB2A0-1B3A-4CA7-837A-89344B307EFD}">
      <dgm:prSet/>
      <dgm:spPr/>
      <dgm:t>
        <a:bodyPr/>
        <a:lstStyle/>
        <a:p>
          <a:endParaRPr lang="ru-RU"/>
        </a:p>
      </dgm:t>
    </dgm:pt>
    <dgm:pt modelId="{2047A593-C694-45E5-BB4F-E7221CAD5FBA}">
      <dgm:prSet phldrT="[Текст]" custT="1"/>
      <dgm:spPr>
        <a:xfrm>
          <a:off x="885057" y="2737492"/>
          <a:ext cx="1329383" cy="949021"/>
        </a:xfrm>
        <a:prstGeom prst="ellipse">
          <a:avLst/>
        </a:prstGeom>
        <a:solidFill>
          <a:srgbClr val="003E68">
            <a:alpha val="50000"/>
            <a:hueOff val="-12253876"/>
            <a:satOff val="-100000"/>
            <a:lumOff val="79608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1400" b="1" dirty="0" smtClean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rPr>
            <a:t>Покрытие долга</a:t>
          </a:r>
          <a:endParaRPr lang="ru-RU" sz="1400" b="1" dirty="0">
            <a:solidFill>
              <a:srgbClr val="000000"/>
            </a:solidFill>
            <a:latin typeface="Calibri" pitchFamily="34" charset="0"/>
            <a:ea typeface="+mn-ea"/>
            <a:cs typeface="Calibri" pitchFamily="34" charset="0"/>
          </a:endParaRPr>
        </a:p>
      </dgm:t>
    </dgm:pt>
    <dgm:pt modelId="{2900930B-EF07-4F88-92D3-C6575E8FAA33}" type="parTrans" cxnId="{1E3423AD-AF01-40D4-A333-405F9DBD985C}">
      <dgm:prSet/>
      <dgm:spPr/>
      <dgm:t>
        <a:bodyPr/>
        <a:lstStyle/>
        <a:p>
          <a:endParaRPr lang="ru-RU"/>
        </a:p>
      </dgm:t>
    </dgm:pt>
    <dgm:pt modelId="{758A33AC-03C2-458B-AE76-85095C443A40}" type="sibTrans" cxnId="{1E3423AD-AF01-40D4-A333-405F9DBD985C}">
      <dgm:prSet/>
      <dgm:spPr/>
      <dgm:t>
        <a:bodyPr/>
        <a:lstStyle/>
        <a:p>
          <a:endParaRPr lang="ru-RU"/>
        </a:p>
      </dgm:t>
    </dgm:pt>
    <dgm:pt modelId="{BCC9E1A7-4016-41A1-8A28-0D1116D8467D}">
      <dgm:prSet phldrT="[Текст]" custT="1"/>
      <dgm:spPr>
        <a:xfrm>
          <a:off x="3929920" y="3547973"/>
          <a:ext cx="2600255" cy="685155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sz="24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Рассмотрение/Утверждение</a:t>
          </a:r>
          <a:endParaRPr lang="ru-RU" sz="24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gm:t>
    </dgm:pt>
    <dgm:pt modelId="{6EC1F879-0D51-430B-8843-27A57F1DBA85}" type="parTrans" cxnId="{18469ECC-98FC-42EF-BAB4-E2710A935223}">
      <dgm:prSet/>
      <dgm:spPr/>
      <dgm:t>
        <a:bodyPr/>
        <a:lstStyle/>
        <a:p>
          <a:endParaRPr lang="ru-RU"/>
        </a:p>
      </dgm:t>
    </dgm:pt>
    <dgm:pt modelId="{2B9125AD-73D3-47F8-80F1-FF718F528FE8}" type="sibTrans" cxnId="{18469ECC-98FC-42EF-BAB4-E2710A935223}">
      <dgm:prSet/>
      <dgm:spPr/>
      <dgm:t>
        <a:bodyPr/>
        <a:lstStyle/>
        <a:p>
          <a:endParaRPr lang="ru-RU"/>
        </a:p>
      </dgm:t>
    </dgm:pt>
    <dgm:pt modelId="{65496779-AB49-4EE6-A777-6A14B600621E}">
      <dgm:prSet phldrT="[Текст]" custT="1"/>
      <dgm:spPr>
        <a:xfrm>
          <a:off x="3942632" y="1183524"/>
          <a:ext cx="2304250" cy="1274617"/>
        </a:xfrm>
        <a:prstGeom prst="ellipse">
          <a:avLst/>
        </a:prstGeom>
        <a:solidFill>
          <a:srgbClr val="003E68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algn="ctr"/>
          <a:r>
            <a:rPr lang="ru-RU" sz="1200" b="1" dirty="0" smtClean="0">
              <a:solidFill>
                <a:srgbClr val="FFFFFF"/>
              </a:solidFill>
              <a:latin typeface="Verdana"/>
              <a:ea typeface="+mn-ea"/>
              <a:cs typeface="+mn-cs"/>
            </a:rPr>
            <a:t>Совет депутатов поселения </a:t>
          </a:r>
          <a:endParaRPr lang="ru-RU" sz="1200" b="1" dirty="0">
            <a:solidFill>
              <a:srgbClr val="FFFFFF"/>
            </a:solidFill>
            <a:latin typeface="Verdana"/>
            <a:ea typeface="+mn-ea"/>
            <a:cs typeface="+mn-cs"/>
          </a:endParaRPr>
        </a:p>
      </dgm:t>
    </dgm:pt>
    <dgm:pt modelId="{FFB6B5C0-2309-454C-B425-C93529D6C348}" type="parTrans" cxnId="{E8C5BEE2-260D-4ADA-A5D0-E921052D7FE5}">
      <dgm:prSet/>
      <dgm:spPr/>
      <dgm:t>
        <a:bodyPr/>
        <a:lstStyle/>
        <a:p>
          <a:endParaRPr lang="ru-RU"/>
        </a:p>
      </dgm:t>
    </dgm:pt>
    <dgm:pt modelId="{B5151D60-451B-4A24-B352-E275229451F6}" type="sibTrans" cxnId="{E8C5BEE2-260D-4ADA-A5D0-E921052D7FE5}">
      <dgm:prSet/>
      <dgm:spPr/>
      <dgm:t>
        <a:bodyPr/>
        <a:lstStyle/>
        <a:p>
          <a:endParaRPr lang="ru-RU"/>
        </a:p>
      </dgm:t>
    </dgm:pt>
    <dgm:pt modelId="{3A14E49D-7D07-4CC0-934A-5E4D260E59BA}">
      <dgm:prSet phldrT="[Текст]" custT="1"/>
      <dgm:spPr>
        <a:xfrm>
          <a:off x="4878732" y="2047616"/>
          <a:ext cx="1847985" cy="1167196"/>
        </a:xfrm>
        <a:prstGeom prst="ellipse">
          <a:avLst/>
        </a:prstGeom>
        <a:solidFill>
          <a:srgbClr val="003E68">
            <a:alpha val="50000"/>
            <a:hueOff val="-1750554"/>
            <a:satOff val="-14286"/>
            <a:lumOff val="11373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1200" b="1" dirty="0" smtClean="0">
              <a:solidFill>
                <a:srgbClr val="FFFFFF"/>
              </a:solidFill>
              <a:latin typeface="Verdana"/>
              <a:ea typeface="+mn-ea"/>
              <a:cs typeface="+mn-cs"/>
            </a:rPr>
            <a:t>Публичные слушания</a:t>
          </a:r>
          <a:endParaRPr lang="ru-RU" sz="1200" b="1" dirty="0">
            <a:solidFill>
              <a:srgbClr val="FFFFFF"/>
            </a:solidFill>
            <a:latin typeface="Verdana"/>
            <a:ea typeface="+mn-ea"/>
            <a:cs typeface="+mn-cs"/>
          </a:endParaRPr>
        </a:p>
      </dgm:t>
    </dgm:pt>
    <dgm:pt modelId="{DCDE09D9-2ECF-4BD8-AECA-A93D7A7908A5}" type="parTrans" cxnId="{165E003A-7FAD-4C92-9A65-C00050E2A8E1}">
      <dgm:prSet/>
      <dgm:spPr/>
      <dgm:t>
        <a:bodyPr/>
        <a:lstStyle/>
        <a:p>
          <a:endParaRPr lang="ru-RU"/>
        </a:p>
      </dgm:t>
    </dgm:pt>
    <dgm:pt modelId="{3B411F16-9C32-4C32-90B1-6077B23BC258}" type="sibTrans" cxnId="{165E003A-7FAD-4C92-9A65-C00050E2A8E1}">
      <dgm:prSet/>
      <dgm:spPr/>
      <dgm:t>
        <a:bodyPr/>
        <a:lstStyle/>
        <a:p>
          <a:endParaRPr lang="ru-RU"/>
        </a:p>
      </dgm:t>
    </dgm:pt>
    <dgm:pt modelId="{613911E1-7586-41A0-97A3-6D7A2A25AA95}">
      <dgm:prSet phldrT="[Текст]" custT="1"/>
      <dgm:spPr>
        <a:xfrm>
          <a:off x="7546926" y="3631795"/>
          <a:ext cx="2109639" cy="685155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sz="20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Исполнение/ Контроль за исполнением</a:t>
          </a:r>
          <a:endParaRPr lang="ru-RU" sz="20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gm:t>
    </dgm:pt>
    <dgm:pt modelId="{3EE832A0-A272-4811-BCAB-DACACDE40C07}" type="parTrans" cxnId="{F15E9A5D-6645-4C44-9112-E804A8789E6C}">
      <dgm:prSet/>
      <dgm:spPr/>
      <dgm:t>
        <a:bodyPr/>
        <a:lstStyle/>
        <a:p>
          <a:endParaRPr lang="ru-RU"/>
        </a:p>
      </dgm:t>
    </dgm:pt>
    <dgm:pt modelId="{3904A7A9-52BE-4C37-92AE-3FB0FF3E517F}" type="sibTrans" cxnId="{F15E9A5D-6645-4C44-9112-E804A8789E6C}">
      <dgm:prSet/>
      <dgm:spPr/>
      <dgm:t>
        <a:bodyPr/>
        <a:lstStyle/>
        <a:p>
          <a:endParaRPr lang="ru-RU"/>
        </a:p>
      </dgm:t>
    </dgm:pt>
    <dgm:pt modelId="{2701BFD9-ED83-4F87-ADA8-157FDF5BCD37}">
      <dgm:prSet phldrT="[Текст]" custT="1"/>
      <dgm:spPr>
        <a:xfrm>
          <a:off x="7471026" y="1255538"/>
          <a:ext cx="2248281" cy="1999835"/>
        </a:xfrm>
        <a:prstGeom prst="ellipse">
          <a:avLst/>
        </a:prstGeom>
        <a:solidFill>
          <a:srgbClr val="FF99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1300" b="1" dirty="0" smtClean="0">
              <a:solidFill>
                <a:srgbClr val="FFFFFF"/>
              </a:solidFill>
              <a:latin typeface="Verdana"/>
              <a:ea typeface="+mn-ea"/>
              <a:cs typeface="+mn-cs"/>
            </a:rPr>
            <a:t>Мобилизация и использование бюджетных средств</a:t>
          </a:r>
          <a:endParaRPr lang="ru-RU" sz="1300" b="1" dirty="0">
            <a:solidFill>
              <a:srgbClr val="FFFFFF"/>
            </a:solidFill>
            <a:latin typeface="Verdana"/>
            <a:ea typeface="+mn-ea"/>
            <a:cs typeface="+mn-cs"/>
          </a:endParaRPr>
        </a:p>
      </dgm:t>
    </dgm:pt>
    <dgm:pt modelId="{B3FC1DF7-CC25-4464-A520-B5989D4B1008}" type="parTrans" cxnId="{B5E08549-233E-4949-B13A-4CBD9D722E74}">
      <dgm:prSet/>
      <dgm:spPr/>
      <dgm:t>
        <a:bodyPr/>
        <a:lstStyle/>
        <a:p>
          <a:endParaRPr lang="ru-RU"/>
        </a:p>
      </dgm:t>
    </dgm:pt>
    <dgm:pt modelId="{D2A593AD-3F4C-4922-BA8B-DF16D9E7946B}" type="sibTrans" cxnId="{B5E08549-233E-4949-B13A-4CBD9D722E74}">
      <dgm:prSet/>
      <dgm:spPr/>
      <dgm:t>
        <a:bodyPr/>
        <a:lstStyle/>
        <a:p>
          <a:endParaRPr lang="ru-RU"/>
        </a:p>
      </dgm:t>
    </dgm:pt>
    <dgm:pt modelId="{22825815-CC4E-4B7D-8ECF-351D2363D482}" type="pres">
      <dgm:prSet presAssocID="{7EABCD1D-7929-466A-8C42-6E556FC7ABBC}" presName="Name0" presStyleCnt="0">
        <dgm:presLayoutVars>
          <dgm:chMax val="3"/>
          <dgm:chPref val="3"/>
          <dgm:bulletEnabled val="1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441B8EE-265E-4222-8AF7-B44BF1786086}" type="pres">
      <dgm:prSet presAssocID="{7EABCD1D-7929-466A-8C42-6E556FC7ABBC}" presName="arc1" presStyleLbl="node1" presStyleIdx="0" presStyleCnt="4"/>
      <dgm:spPr>
        <a:xfrm rot="5400000">
          <a:off x="263" y="572845"/>
          <a:ext cx="3424681" cy="3425207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gradFill rotWithShape="0">
          <a:gsLst>
            <a:gs pos="0">
              <a:srgbClr val="003E68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003E68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003E68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ru-RU"/>
        </a:p>
      </dgm:t>
    </dgm:pt>
    <dgm:pt modelId="{933401F2-C04D-4D27-9ABE-8115682FB760}" type="pres">
      <dgm:prSet presAssocID="{7EABCD1D-7929-466A-8C42-6E556FC7ABBC}" presName="arc3" presStyleLbl="node1" presStyleIdx="1" presStyleCnt="4"/>
      <dgm:spPr>
        <a:xfrm rot="16200000">
          <a:off x="3524962" y="572845"/>
          <a:ext cx="3424681" cy="3425207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gradFill rotWithShape="0">
          <a:gsLst>
            <a:gs pos="0">
              <a:srgbClr val="003E68">
                <a:hueOff val="-4084625"/>
                <a:satOff val="-33333"/>
                <a:lumOff val="26536"/>
                <a:alphaOff val="0"/>
                <a:shade val="51000"/>
                <a:satMod val="130000"/>
              </a:srgbClr>
            </a:gs>
            <a:gs pos="80000">
              <a:srgbClr val="003E68">
                <a:hueOff val="-4084625"/>
                <a:satOff val="-33333"/>
                <a:lumOff val="26536"/>
                <a:alphaOff val="0"/>
                <a:shade val="93000"/>
                <a:satMod val="130000"/>
              </a:srgbClr>
            </a:gs>
            <a:gs pos="100000">
              <a:srgbClr val="003E68">
                <a:hueOff val="-4084625"/>
                <a:satOff val="-33333"/>
                <a:lumOff val="2653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ru-RU"/>
        </a:p>
      </dgm:t>
    </dgm:pt>
    <dgm:pt modelId="{C01AD163-6388-4B26-BB6D-6BE9E7345418}" type="pres">
      <dgm:prSet presAssocID="{7EABCD1D-7929-466A-8C42-6E556FC7ABBC}" presName="parentText2" presStyleLbl="revTx" presStyleIdx="0" presStyleCnt="3">
        <dgm:presLayoutVars>
          <dgm:chMax val="4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1981FD-7302-4F4C-956B-14301F29F79B}" type="pres">
      <dgm:prSet presAssocID="{7EABCD1D-7929-466A-8C42-6E556FC7ABBC}" presName="arc2" presStyleLbl="node1" presStyleIdx="2" presStyleCnt="4" custLinFactNeighborX="4897" custLinFactNeighborY="1003"/>
      <dgm:spPr>
        <a:xfrm rot="5400000">
          <a:off x="3582839" y="607195"/>
          <a:ext cx="3424681" cy="3425207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ru-RU"/>
        </a:p>
      </dgm:t>
    </dgm:pt>
    <dgm:pt modelId="{58139592-3ED6-40F7-ACDC-EACDB157369B}" type="pres">
      <dgm:prSet presAssocID="{7EABCD1D-7929-466A-8C42-6E556FC7ABBC}" presName="arc4" presStyleLbl="node1" presStyleIdx="3" presStyleCnt="4" custLinFactNeighborX="5036" custLinFactNeighborY="-1100"/>
      <dgm:spPr>
        <a:xfrm rot="16200000">
          <a:off x="7111263" y="535174"/>
          <a:ext cx="3424681" cy="3425207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rgbClr val="00375E">
            <a:lumMod val="10000"/>
            <a:lumOff val="9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ru-RU"/>
        </a:p>
      </dgm:t>
    </dgm:pt>
    <dgm:pt modelId="{457901D5-7FD0-4731-90B8-EF985F424668}" type="pres">
      <dgm:prSet presAssocID="{7EABCD1D-7929-466A-8C42-6E556FC7ABBC}" presName="parentText3" presStyleLbl="revTx" presStyleIdx="1" presStyleCnt="3" custScaleX="81132" custLinFactNeighborX="7986" custLinFactNeighborY="1223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66E598-B52C-4EA3-A44D-42D44276B732}" type="pres">
      <dgm:prSet presAssocID="{7EABCD1D-7929-466A-8C42-6E556FC7ABBC}" presName="middleComposite" presStyleCnt="0"/>
      <dgm:spPr/>
    </dgm:pt>
    <dgm:pt modelId="{ADFE1965-7DAF-4994-ABA2-68AF11192972}" type="pres">
      <dgm:prSet presAssocID="{65496779-AB49-4EE6-A777-6A14B600621E}" presName="circ1" presStyleLbl="vennNode1" presStyleIdx="0" presStyleCnt="8" custScaleX="160178" custScaleY="81232" custLinFactNeighborX="22291" custLinFactNeighborY="-33109"/>
      <dgm:spPr/>
      <dgm:t>
        <a:bodyPr/>
        <a:lstStyle/>
        <a:p>
          <a:endParaRPr lang="ru-RU"/>
        </a:p>
      </dgm:t>
    </dgm:pt>
    <dgm:pt modelId="{EF2E69E7-CEF2-461A-A52B-8AB90E34B663}" type="pres">
      <dgm:prSet presAssocID="{65496779-AB49-4EE6-A777-6A14B600621E}" presName="circ1Tx" presStyleLbl="revTx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F4073C67-4D6B-44C9-9C6D-FA110E5A824A}" type="pres">
      <dgm:prSet presAssocID="{3A14E49D-7D07-4CC0-934A-5E4D260E59BA}" presName="circ2" presStyleLbl="vennNode1" presStyleIdx="1" presStyleCnt="8" custScaleX="160061" custScaleY="74386" custLinFactNeighborX="-26479" custLinFactNeighborY="29379"/>
      <dgm:spPr/>
      <dgm:t>
        <a:bodyPr/>
        <a:lstStyle/>
        <a:p>
          <a:endParaRPr lang="ru-RU"/>
        </a:p>
      </dgm:t>
    </dgm:pt>
    <dgm:pt modelId="{C8128A4E-4F56-4BE1-AE93-7209A26DDF11}" type="pres">
      <dgm:prSet presAssocID="{3A14E49D-7D07-4CC0-934A-5E4D260E59BA}" presName="circ2Tx" presStyleLbl="revTx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270B537D-6A1A-4D56-8341-7EBD63930625}" type="pres">
      <dgm:prSet presAssocID="{7EABCD1D-7929-466A-8C42-6E556FC7ABBC}" presName="leftComposite" presStyleCnt="0"/>
      <dgm:spPr/>
    </dgm:pt>
    <dgm:pt modelId="{C2C9C4C0-B9AF-4F84-81F5-A9834542D2AD}" type="pres">
      <dgm:prSet presAssocID="{C101B9A0-F212-489C-BD49-E1D173CC250F}" presName="childText1_1" presStyleLbl="vennNode1" presStyleIdx="2" presStyleCnt="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6F04C840-E252-4E59-8901-D715A5F2ADE9}" type="pres">
      <dgm:prSet presAssocID="{C101B9A0-F212-489C-BD49-E1D173CC250F}" presName="ellipse1" presStyleLbl="vennNode1" presStyleIdx="3" presStyleCnt="8" custLinFactNeighborX="48527" custLinFactNeighborY="26288"/>
      <dgm:spPr>
        <a:xfrm>
          <a:off x="774278" y="2174346"/>
          <a:ext cx="533029" cy="532816"/>
        </a:xfrm>
        <a:prstGeom prst="ellipse">
          <a:avLst/>
        </a:prstGeom>
        <a:solidFill>
          <a:srgbClr val="003E68">
            <a:alpha val="50000"/>
            <a:hueOff val="-5251661"/>
            <a:satOff val="-42857"/>
            <a:lumOff val="34118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ru-RU"/>
        </a:p>
      </dgm:t>
    </dgm:pt>
    <dgm:pt modelId="{AF0D8D5D-C25D-451B-A6E9-5233D68A8259}" type="pres">
      <dgm:prSet presAssocID="{C101B9A0-F212-489C-BD49-E1D173CC250F}" presName="ellipse2" presStyleLbl="vennNode1" presStyleIdx="4" presStyleCnt="8"/>
      <dgm:spPr>
        <a:xfrm>
          <a:off x="2090023" y="1340489"/>
          <a:ext cx="310149" cy="309946"/>
        </a:xfrm>
        <a:prstGeom prst="ellipse">
          <a:avLst/>
        </a:prstGeom>
        <a:solidFill>
          <a:srgbClr val="003E68">
            <a:alpha val="50000"/>
            <a:hueOff val="-7002215"/>
            <a:satOff val="-57143"/>
            <a:lumOff val="4549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ru-RU"/>
        </a:p>
      </dgm:t>
    </dgm:pt>
    <dgm:pt modelId="{B9177661-A55B-4BE6-8657-8EE17D44409B}" type="pres">
      <dgm:prSet presAssocID="{792F2B7A-485A-4955-B964-3EF6D1B34DAE}" presName="childText1_2" presStyleLbl="vennNode1" presStyleIdx="5" presStyleCnt="8" custScaleX="126543" custScaleY="99071" custLinFactNeighborX="2179" custLinFactNeighborY="-493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45815A79-DEB6-4674-ACAA-CBBC57B6CD84}" type="pres">
      <dgm:prSet presAssocID="{792F2B7A-485A-4955-B964-3EF6D1B34DAE}" presName="ellipse3" presStyleLbl="vennNode1" presStyleIdx="6" presStyleCnt="8" custLinFactNeighborX="87124" custLinFactNeighborY="36052"/>
      <dgm:spPr>
        <a:xfrm>
          <a:off x="2358456" y="3038442"/>
          <a:ext cx="310149" cy="309946"/>
        </a:xfrm>
        <a:prstGeom prst="ellipse">
          <a:avLst/>
        </a:prstGeom>
        <a:solidFill>
          <a:srgbClr val="003E68">
            <a:alpha val="50000"/>
            <a:hueOff val="-10503322"/>
            <a:satOff val="-85714"/>
            <a:lumOff val="68235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ru-RU"/>
        </a:p>
      </dgm:t>
    </dgm:pt>
    <dgm:pt modelId="{ADD7986C-FE07-4C6B-96BC-A06FCADF1A68}" type="pres">
      <dgm:prSet presAssocID="{2047A593-C694-45E5-BB4F-E7221CAD5FBA}" presName="childText1_3" presStyleLbl="vennNode1" presStyleIdx="7" presStyleCnt="8" custScaleX="122508" custScaleY="87454" custLinFactNeighborX="6636" custLinFactNeighborY="2526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FE70768C-A44C-4724-9FAC-4ABDB2A37F7F}" type="pres">
      <dgm:prSet presAssocID="{7EABCD1D-7929-466A-8C42-6E556FC7ABBC}" presName="rightChild" presStyleLbl="node2" presStyleIdx="0" presStyleCnt="1" custScaleX="112403" custLinFactNeighborX="10286" custLinFactNeighborY="-127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44CF44F7-B557-4982-A314-0FDB2E3C4343}" type="pres">
      <dgm:prSet presAssocID="{7EABCD1D-7929-466A-8C42-6E556FC7ABBC}" presName="parentText1" presStyleLbl="revTx" presStyleIdx="2" presStyleCnt="3">
        <dgm:presLayoutVars>
          <dgm:chMax val="4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5E9A5D-6645-4C44-9112-E804A8789E6C}" srcId="{7EABCD1D-7929-466A-8C42-6E556FC7ABBC}" destId="{613911E1-7586-41A0-97A3-6D7A2A25AA95}" srcOrd="2" destOrd="0" parTransId="{3EE832A0-A272-4811-BCAB-DACACDE40C07}" sibTransId="{3904A7A9-52BE-4C37-92AE-3FB0FF3E517F}"/>
    <dgm:cxn modelId="{F41662FD-0921-4683-9690-DB572EA744FE}" type="presOf" srcId="{BCC9E1A7-4016-41A1-8A28-0D1116D8467D}" destId="{C01AD163-6388-4B26-BB6D-6BE9E7345418}" srcOrd="0" destOrd="0" presId="urn:microsoft.com/office/officeart/2009/3/layout/PhasedProcess"/>
    <dgm:cxn modelId="{F1EEA894-5309-4672-8A52-8103EF26509A}" type="presOf" srcId="{3A14E49D-7D07-4CC0-934A-5E4D260E59BA}" destId="{F4073C67-4D6B-44C9-9C6D-FA110E5A824A}" srcOrd="0" destOrd="0" presId="urn:microsoft.com/office/officeart/2009/3/layout/PhasedProcess"/>
    <dgm:cxn modelId="{5A729656-4D1A-40DB-AE92-B2404E9174B7}" srcId="{7EABCD1D-7929-466A-8C42-6E556FC7ABBC}" destId="{5687E950-1EA0-44C8-8C68-27B25885D932}" srcOrd="0" destOrd="0" parTransId="{1BF017F5-6D8A-4C4A-B4C4-1F4933EB2B99}" sibTransId="{091F68F7-1B58-40B9-A01A-076749D0F05F}"/>
    <dgm:cxn modelId="{E2BD6201-C4B5-4AD6-AB26-FB426B1E2A01}" type="presOf" srcId="{65496779-AB49-4EE6-A777-6A14B600621E}" destId="{EF2E69E7-CEF2-461A-A52B-8AB90E34B663}" srcOrd="1" destOrd="0" presId="urn:microsoft.com/office/officeart/2009/3/layout/PhasedProcess"/>
    <dgm:cxn modelId="{18469ECC-98FC-42EF-BAB4-E2710A935223}" srcId="{7EABCD1D-7929-466A-8C42-6E556FC7ABBC}" destId="{BCC9E1A7-4016-41A1-8A28-0D1116D8467D}" srcOrd="1" destOrd="0" parTransId="{6EC1F879-0D51-430B-8843-27A57F1DBA85}" sibTransId="{2B9125AD-73D3-47F8-80F1-FF718F528FE8}"/>
    <dgm:cxn modelId="{6F80B663-FB31-4E55-8BC2-82C541D9B114}" type="presOf" srcId="{792F2B7A-485A-4955-B964-3EF6D1B34DAE}" destId="{B9177661-A55B-4BE6-8657-8EE17D44409B}" srcOrd="0" destOrd="0" presId="urn:microsoft.com/office/officeart/2009/3/layout/PhasedProcess"/>
    <dgm:cxn modelId="{48C6C4AA-DC82-4257-8F89-74799F3B52BD}" type="presOf" srcId="{2047A593-C694-45E5-BB4F-E7221CAD5FBA}" destId="{ADD7986C-FE07-4C6B-96BC-A06FCADF1A68}" srcOrd="0" destOrd="0" presId="urn:microsoft.com/office/officeart/2009/3/layout/PhasedProcess"/>
    <dgm:cxn modelId="{29E9DE75-4A8A-442F-8FF3-B0626FA1D650}" type="presOf" srcId="{65496779-AB49-4EE6-A777-6A14B600621E}" destId="{ADFE1965-7DAF-4994-ABA2-68AF11192972}" srcOrd="0" destOrd="0" presId="urn:microsoft.com/office/officeart/2009/3/layout/PhasedProcess"/>
    <dgm:cxn modelId="{3FB9BFFE-6074-4D40-84D7-A8FDEEEBC330}" srcId="{5687E950-1EA0-44C8-8C68-27B25885D932}" destId="{C101B9A0-F212-489C-BD49-E1D173CC250F}" srcOrd="0" destOrd="0" parTransId="{CFE130F4-8C4B-4B4D-9FEE-0D6EC05DCFCB}" sibTransId="{3F1CEEE8-24DD-4EE7-8840-5FB909E0F293}"/>
    <dgm:cxn modelId="{FBE2AFEF-680E-441E-9BF6-3F10AD73EAC6}" type="presOf" srcId="{7EABCD1D-7929-466A-8C42-6E556FC7ABBC}" destId="{22825815-CC4E-4B7D-8ECF-351D2363D482}" srcOrd="0" destOrd="0" presId="urn:microsoft.com/office/officeart/2009/3/layout/PhasedProcess"/>
    <dgm:cxn modelId="{165E003A-7FAD-4C92-9A65-C00050E2A8E1}" srcId="{BCC9E1A7-4016-41A1-8A28-0D1116D8467D}" destId="{3A14E49D-7D07-4CC0-934A-5E4D260E59BA}" srcOrd="1" destOrd="0" parTransId="{DCDE09D9-2ECF-4BD8-AECA-A93D7A7908A5}" sibTransId="{3B411F16-9C32-4C32-90B1-6077B23BC258}"/>
    <dgm:cxn modelId="{20ADACA9-82E4-4535-A8B5-9930E656D60A}" type="presOf" srcId="{5687E950-1EA0-44C8-8C68-27B25885D932}" destId="{44CF44F7-B557-4982-A314-0FDB2E3C4343}" srcOrd="0" destOrd="0" presId="urn:microsoft.com/office/officeart/2009/3/layout/PhasedProcess"/>
    <dgm:cxn modelId="{B5E08549-233E-4949-B13A-4CBD9D722E74}" srcId="{613911E1-7586-41A0-97A3-6D7A2A25AA95}" destId="{2701BFD9-ED83-4F87-ADA8-157FDF5BCD37}" srcOrd="0" destOrd="0" parTransId="{B3FC1DF7-CC25-4464-A520-B5989D4B1008}" sibTransId="{D2A593AD-3F4C-4922-BA8B-DF16D9E7946B}"/>
    <dgm:cxn modelId="{FB51CA5F-539E-4CD0-B0DC-DBC5A18795A9}" type="presOf" srcId="{C101B9A0-F212-489C-BD49-E1D173CC250F}" destId="{C2C9C4C0-B9AF-4F84-81F5-A9834542D2AD}" srcOrd="0" destOrd="0" presId="urn:microsoft.com/office/officeart/2009/3/layout/PhasedProcess"/>
    <dgm:cxn modelId="{66A25A37-A048-4A30-87FC-3AF57D2B92D6}" type="presOf" srcId="{3A14E49D-7D07-4CC0-934A-5E4D260E59BA}" destId="{C8128A4E-4F56-4BE1-AE93-7209A26DDF11}" srcOrd="1" destOrd="0" presId="urn:microsoft.com/office/officeart/2009/3/layout/PhasedProcess"/>
    <dgm:cxn modelId="{5656CE6A-FBE3-498B-B587-A5379946EAF8}" type="presOf" srcId="{613911E1-7586-41A0-97A3-6D7A2A25AA95}" destId="{457901D5-7FD0-4731-90B8-EF985F424668}" srcOrd="0" destOrd="0" presId="urn:microsoft.com/office/officeart/2009/3/layout/PhasedProcess"/>
    <dgm:cxn modelId="{E8C5BEE2-260D-4ADA-A5D0-E921052D7FE5}" srcId="{BCC9E1A7-4016-41A1-8A28-0D1116D8467D}" destId="{65496779-AB49-4EE6-A777-6A14B600621E}" srcOrd="0" destOrd="0" parTransId="{FFB6B5C0-2309-454C-B425-C93529D6C348}" sibTransId="{B5151D60-451B-4A24-B352-E275229451F6}"/>
    <dgm:cxn modelId="{649FB2A0-1B3A-4CA7-837A-89344B307EFD}" srcId="{5687E950-1EA0-44C8-8C68-27B25885D932}" destId="{792F2B7A-485A-4955-B964-3EF6D1B34DAE}" srcOrd="1" destOrd="0" parTransId="{3E860674-9982-43A5-BA4E-80D8EED83223}" sibTransId="{F40741C9-E4CB-4B88-95D0-7B2EFE5D36E0}"/>
    <dgm:cxn modelId="{3FBFC53F-8476-4AE8-98E7-70228BAD30AE}" type="presOf" srcId="{2701BFD9-ED83-4F87-ADA8-157FDF5BCD37}" destId="{FE70768C-A44C-4724-9FAC-4ABDB2A37F7F}" srcOrd="0" destOrd="0" presId="urn:microsoft.com/office/officeart/2009/3/layout/PhasedProcess"/>
    <dgm:cxn modelId="{1E3423AD-AF01-40D4-A333-405F9DBD985C}" srcId="{5687E950-1EA0-44C8-8C68-27B25885D932}" destId="{2047A593-C694-45E5-BB4F-E7221CAD5FBA}" srcOrd="2" destOrd="0" parTransId="{2900930B-EF07-4F88-92D3-C6575E8FAA33}" sibTransId="{758A33AC-03C2-458B-AE76-85095C443A40}"/>
    <dgm:cxn modelId="{9BD6F297-86D3-4284-928E-9AC60655AC72}" type="presParOf" srcId="{22825815-CC4E-4B7D-8ECF-351D2363D482}" destId="{9441B8EE-265E-4222-8AF7-B44BF1786086}" srcOrd="0" destOrd="0" presId="urn:microsoft.com/office/officeart/2009/3/layout/PhasedProcess"/>
    <dgm:cxn modelId="{B52C9B2D-64DA-4A2A-A719-0DF5C696CA10}" type="presParOf" srcId="{22825815-CC4E-4B7D-8ECF-351D2363D482}" destId="{933401F2-C04D-4D27-9ABE-8115682FB760}" srcOrd="1" destOrd="0" presId="urn:microsoft.com/office/officeart/2009/3/layout/PhasedProcess"/>
    <dgm:cxn modelId="{CE9F8CAC-9CD4-44F8-9A64-1E3ECF2E6916}" type="presParOf" srcId="{22825815-CC4E-4B7D-8ECF-351D2363D482}" destId="{C01AD163-6388-4B26-BB6D-6BE9E7345418}" srcOrd="2" destOrd="0" presId="urn:microsoft.com/office/officeart/2009/3/layout/PhasedProcess"/>
    <dgm:cxn modelId="{C4E1479D-DBA4-44C5-8CCF-6FB0299307B0}" type="presParOf" srcId="{22825815-CC4E-4B7D-8ECF-351D2363D482}" destId="{8F1981FD-7302-4F4C-956B-14301F29F79B}" srcOrd="3" destOrd="0" presId="urn:microsoft.com/office/officeart/2009/3/layout/PhasedProcess"/>
    <dgm:cxn modelId="{42997563-F605-4E50-8E9E-DBB26F432B9D}" type="presParOf" srcId="{22825815-CC4E-4B7D-8ECF-351D2363D482}" destId="{58139592-3ED6-40F7-ACDC-EACDB157369B}" srcOrd="4" destOrd="0" presId="urn:microsoft.com/office/officeart/2009/3/layout/PhasedProcess"/>
    <dgm:cxn modelId="{202A2257-5A8F-40A6-B29C-B6CBC4D2BFF6}" type="presParOf" srcId="{22825815-CC4E-4B7D-8ECF-351D2363D482}" destId="{457901D5-7FD0-4731-90B8-EF985F424668}" srcOrd="5" destOrd="0" presId="urn:microsoft.com/office/officeart/2009/3/layout/PhasedProcess"/>
    <dgm:cxn modelId="{040B4A25-CA64-429F-8C10-1AD5CB6B3268}" type="presParOf" srcId="{22825815-CC4E-4B7D-8ECF-351D2363D482}" destId="{1066E598-B52C-4EA3-A44D-42D44276B732}" srcOrd="6" destOrd="0" presId="urn:microsoft.com/office/officeart/2009/3/layout/PhasedProcess"/>
    <dgm:cxn modelId="{8CA762C0-F4A7-4724-9AC3-31BDEFF26130}" type="presParOf" srcId="{1066E598-B52C-4EA3-A44D-42D44276B732}" destId="{ADFE1965-7DAF-4994-ABA2-68AF11192972}" srcOrd="0" destOrd="0" presId="urn:microsoft.com/office/officeart/2009/3/layout/PhasedProcess"/>
    <dgm:cxn modelId="{25C78D2A-2194-4AFF-9980-84348FCD6A68}" type="presParOf" srcId="{1066E598-B52C-4EA3-A44D-42D44276B732}" destId="{EF2E69E7-CEF2-461A-A52B-8AB90E34B663}" srcOrd="1" destOrd="0" presId="urn:microsoft.com/office/officeart/2009/3/layout/PhasedProcess"/>
    <dgm:cxn modelId="{35314BDB-3259-472A-8D74-82775175E1A4}" type="presParOf" srcId="{1066E598-B52C-4EA3-A44D-42D44276B732}" destId="{F4073C67-4D6B-44C9-9C6D-FA110E5A824A}" srcOrd="2" destOrd="0" presId="urn:microsoft.com/office/officeart/2009/3/layout/PhasedProcess"/>
    <dgm:cxn modelId="{BA273515-8153-4A61-9249-1FC935E7E099}" type="presParOf" srcId="{1066E598-B52C-4EA3-A44D-42D44276B732}" destId="{C8128A4E-4F56-4BE1-AE93-7209A26DDF11}" srcOrd="3" destOrd="0" presId="urn:microsoft.com/office/officeart/2009/3/layout/PhasedProcess"/>
    <dgm:cxn modelId="{F73F3942-EEA7-4240-9E5D-CDD9542754A7}" type="presParOf" srcId="{22825815-CC4E-4B7D-8ECF-351D2363D482}" destId="{270B537D-6A1A-4D56-8341-7EBD63930625}" srcOrd="7" destOrd="0" presId="urn:microsoft.com/office/officeart/2009/3/layout/PhasedProcess"/>
    <dgm:cxn modelId="{5C77DCBE-9347-4E1E-98E8-2FB78BA04228}" type="presParOf" srcId="{270B537D-6A1A-4D56-8341-7EBD63930625}" destId="{C2C9C4C0-B9AF-4F84-81F5-A9834542D2AD}" srcOrd="0" destOrd="0" presId="urn:microsoft.com/office/officeart/2009/3/layout/PhasedProcess"/>
    <dgm:cxn modelId="{2D57180E-8E91-4320-956A-CBCA1FE04A59}" type="presParOf" srcId="{270B537D-6A1A-4D56-8341-7EBD63930625}" destId="{6F04C840-E252-4E59-8901-D715A5F2ADE9}" srcOrd="1" destOrd="0" presId="urn:microsoft.com/office/officeart/2009/3/layout/PhasedProcess"/>
    <dgm:cxn modelId="{E97FC390-19D1-42FD-BD70-8F65464D1D98}" type="presParOf" srcId="{270B537D-6A1A-4D56-8341-7EBD63930625}" destId="{AF0D8D5D-C25D-451B-A6E9-5233D68A8259}" srcOrd="2" destOrd="0" presId="urn:microsoft.com/office/officeart/2009/3/layout/PhasedProcess"/>
    <dgm:cxn modelId="{00E94DD9-C550-429B-9D56-B8D0A0597A21}" type="presParOf" srcId="{270B537D-6A1A-4D56-8341-7EBD63930625}" destId="{B9177661-A55B-4BE6-8657-8EE17D44409B}" srcOrd="3" destOrd="0" presId="urn:microsoft.com/office/officeart/2009/3/layout/PhasedProcess"/>
    <dgm:cxn modelId="{3B7FA1A8-D50D-4F83-9157-E808121C2847}" type="presParOf" srcId="{270B537D-6A1A-4D56-8341-7EBD63930625}" destId="{45815A79-DEB6-4674-ACAA-CBBC57B6CD84}" srcOrd="4" destOrd="0" presId="urn:microsoft.com/office/officeart/2009/3/layout/PhasedProcess"/>
    <dgm:cxn modelId="{F1224B4B-FEC7-48E1-86AF-3DEA1E8EA0BC}" type="presParOf" srcId="{270B537D-6A1A-4D56-8341-7EBD63930625}" destId="{ADD7986C-FE07-4C6B-96BC-A06FCADF1A68}" srcOrd="5" destOrd="0" presId="urn:microsoft.com/office/officeart/2009/3/layout/PhasedProcess"/>
    <dgm:cxn modelId="{7D1DFF77-8109-4A0F-AE9E-776F5AEBDC25}" type="presParOf" srcId="{22825815-CC4E-4B7D-8ECF-351D2363D482}" destId="{FE70768C-A44C-4724-9FAC-4ABDB2A37F7F}" srcOrd="8" destOrd="0" presId="urn:microsoft.com/office/officeart/2009/3/layout/PhasedProcess"/>
    <dgm:cxn modelId="{66B0A654-AD04-4886-9F21-D338720BA598}" type="presParOf" srcId="{22825815-CC4E-4B7D-8ECF-351D2363D482}" destId="{44CF44F7-B557-4982-A314-0FDB2E3C4343}" srcOrd="9" destOrd="0" presId="urn:microsoft.com/office/officeart/2009/3/layout/Phased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1583D5-2C71-4FC3-AD13-4A2CE9E7A069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BE3A8E-7DC4-401C-8CCB-17D3F6F1CB23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86BF883-022D-4008-AC0B-9961CC96F011}" type="parTrans" cxnId="{1432BA69-E27E-468E-B397-73EE2AF0DCCC}">
      <dgm:prSet/>
      <dgm:spPr/>
      <dgm:t>
        <a:bodyPr/>
        <a:lstStyle/>
        <a:p>
          <a:endParaRPr lang="ru-RU"/>
        </a:p>
      </dgm:t>
    </dgm:pt>
    <dgm:pt modelId="{A7D2C9E6-5D4A-4E25-BAB1-E2C086A25770}" type="sibTrans" cxnId="{1432BA69-E27E-468E-B397-73EE2AF0DCCC}">
      <dgm:prSet/>
      <dgm:spPr/>
      <dgm:t>
        <a:bodyPr/>
        <a:lstStyle/>
        <a:p>
          <a:endParaRPr lang="ru-RU"/>
        </a:p>
      </dgm:t>
    </dgm:pt>
    <dgm:pt modelId="{E7A01CC4-0000-4DFA-9742-61873248DDD0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Публичные обсуждения целевых программ муниципального образования г.п. Никель Печенгского района (размещаются на сайте органа власти)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96BADA8D-50F5-4606-AE5D-086D904D6613}" type="parTrans" cxnId="{5F88E4D0-1C6F-4069-B90B-1555C94627AF}">
      <dgm:prSet/>
      <dgm:spPr/>
      <dgm:t>
        <a:bodyPr/>
        <a:lstStyle/>
        <a:p>
          <a:endParaRPr lang="ru-RU"/>
        </a:p>
      </dgm:t>
    </dgm:pt>
    <dgm:pt modelId="{3B57DD59-AE54-488A-97AC-DD7C63E96C91}" type="sibTrans" cxnId="{5F88E4D0-1C6F-4069-B90B-1555C94627AF}">
      <dgm:prSet/>
      <dgm:spPr/>
      <dgm:t>
        <a:bodyPr/>
        <a:lstStyle/>
        <a:p>
          <a:endParaRPr lang="ru-RU"/>
        </a:p>
      </dgm:t>
    </dgm:pt>
    <dgm:pt modelId="{553C9D56-22F1-4234-8560-C06475F2DC1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5EAF561-05F7-458F-A3E8-6CCF2DF0388B}" type="parTrans" cxnId="{878582C5-754A-407A-A99A-820AE37C0118}">
      <dgm:prSet/>
      <dgm:spPr/>
      <dgm:t>
        <a:bodyPr/>
        <a:lstStyle/>
        <a:p>
          <a:endParaRPr lang="ru-RU"/>
        </a:p>
      </dgm:t>
    </dgm:pt>
    <dgm:pt modelId="{9E58407C-98FA-4782-A1B9-AF7FA837A31C}" type="sibTrans" cxnId="{878582C5-754A-407A-A99A-820AE37C0118}">
      <dgm:prSet/>
      <dgm:spPr/>
      <dgm:t>
        <a:bodyPr/>
        <a:lstStyle/>
        <a:p>
          <a:endParaRPr lang="ru-RU"/>
        </a:p>
      </dgm:t>
    </dgm:pt>
    <dgm:pt modelId="{D0749F29-0E43-41DF-87C7-2665AAED688B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Публичные слушания проекта Решения муниципального образования г.п. Никель  Печенгского района о бюджете поселения на очередной финансовый год (проходят в Совете депутатов ежегодно в декабре)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66B1D1A7-B0D8-40BA-8C16-B4E929A16CE4}" type="parTrans" cxnId="{E7D42586-044A-40DB-8619-FA9317528FF6}">
      <dgm:prSet/>
      <dgm:spPr/>
      <dgm:t>
        <a:bodyPr/>
        <a:lstStyle/>
        <a:p>
          <a:endParaRPr lang="ru-RU"/>
        </a:p>
      </dgm:t>
    </dgm:pt>
    <dgm:pt modelId="{265E8B7A-E50B-4146-B130-FE6591A75B30}" type="sibTrans" cxnId="{E7D42586-044A-40DB-8619-FA9317528FF6}">
      <dgm:prSet/>
      <dgm:spPr/>
      <dgm:t>
        <a:bodyPr/>
        <a:lstStyle/>
        <a:p>
          <a:endParaRPr lang="ru-RU"/>
        </a:p>
      </dgm:t>
    </dgm:pt>
    <dgm:pt modelId="{073F0A14-F148-4DDF-BA54-0110D22E4B4C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A8C9CA2-F27F-4A4D-8A8E-30BF919F5F66}" type="parTrans" cxnId="{22848C02-7729-4595-B832-9B11C1329665}">
      <dgm:prSet/>
      <dgm:spPr/>
      <dgm:t>
        <a:bodyPr/>
        <a:lstStyle/>
        <a:p>
          <a:endParaRPr lang="ru-RU"/>
        </a:p>
      </dgm:t>
    </dgm:pt>
    <dgm:pt modelId="{AF9E4C43-DD33-4F44-A3B1-8E0D811D61D8}" type="sibTrans" cxnId="{22848C02-7729-4595-B832-9B11C1329665}">
      <dgm:prSet/>
      <dgm:spPr/>
      <dgm:t>
        <a:bodyPr/>
        <a:lstStyle/>
        <a:p>
          <a:endParaRPr lang="ru-RU"/>
        </a:p>
      </dgm:t>
    </dgm:pt>
    <dgm:pt modelId="{A4BF0159-A92C-4E1A-95F4-F49F496B32B8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Публичные слушания по проекту Решения муниципального образования г.п. Никель  Печенгского района об исполнении бюджета поселения (проходят в Совете депутатов ежегодно в мае)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DD7F94AD-A9D0-4C56-9BA6-2D9D65CF5E01}" type="parTrans" cxnId="{39C73F1A-474F-4986-B4C2-A79CE269ED2B}">
      <dgm:prSet/>
      <dgm:spPr/>
      <dgm:t>
        <a:bodyPr/>
        <a:lstStyle/>
        <a:p>
          <a:endParaRPr lang="ru-RU"/>
        </a:p>
      </dgm:t>
    </dgm:pt>
    <dgm:pt modelId="{1E016E47-B79F-4657-8D28-FC3B0B5B740E}" type="sibTrans" cxnId="{39C73F1A-474F-4986-B4C2-A79CE269ED2B}">
      <dgm:prSet/>
      <dgm:spPr/>
      <dgm:t>
        <a:bodyPr/>
        <a:lstStyle/>
        <a:p>
          <a:endParaRPr lang="ru-RU"/>
        </a:p>
      </dgm:t>
    </dgm:pt>
    <dgm:pt modelId="{984811E3-3A71-4135-B6F6-BE83D9DC43AF}" type="pres">
      <dgm:prSet presAssocID="{101583D5-2C71-4FC3-AD13-4A2CE9E7A06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2EAB50-CE00-492C-A352-4BD913E2676E}" type="pres">
      <dgm:prSet presAssocID="{6EBE3A8E-7DC4-401C-8CCB-17D3F6F1CB23}" presName="composite" presStyleCnt="0"/>
      <dgm:spPr/>
    </dgm:pt>
    <dgm:pt modelId="{7B75A694-BAB1-4099-B47F-09E87B48074F}" type="pres">
      <dgm:prSet presAssocID="{6EBE3A8E-7DC4-401C-8CCB-17D3F6F1CB2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ED3DB-93E4-404C-803F-A18D568AA704}" type="pres">
      <dgm:prSet presAssocID="{6EBE3A8E-7DC4-401C-8CCB-17D3F6F1CB2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BFF0C5-5C07-4C4B-886F-8849815FAB1A}" type="pres">
      <dgm:prSet presAssocID="{A7D2C9E6-5D4A-4E25-BAB1-E2C086A25770}" presName="sp" presStyleCnt="0"/>
      <dgm:spPr/>
    </dgm:pt>
    <dgm:pt modelId="{826F9832-AC71-4161-A713-0FCFE25CC8E8}" type="pres">
      <dgm:prSet presAssocID="{553C9D56-22F1-4234-8560-C06475F2DC16}" presName="composite" presStyleCnt="0"/>
      <dgm:spPr/>
    </dgm:pt>
    <dgm:pt modelId="{47CD549A-034C-4C5D-8732-083B190F40F6}" type="pres">
      <dgm:prSet presAssocID="{553C9D56-22F1-4234-8560-C06475F2DC1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B15AB1-9DB6-44FC-B49E-8FF7D75B1B9F}" type="pres">
      <dgm:prSet presAssocID="{553C9D56-22F1-4234-8560-C06475F2DC1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A11E9E-DA1E-4F47-A00E-172E7A099315}" type="pres">
      <dgm:prSet presAssocID="{9E58407C-98FA-4782-A1B9-AF7FA837A31C}" presName="sp" presStyleCnt="0"/>
      <dgm:spPr/>
    </dgm:pt>
    <dgm:pt modelId="{08C3C820-5E5F-47CF-9811-F39B9DAEB5AD}" type="pres">
      <dgm:prSet presAssocID="{073F0A14-F148-4DDF-BA54-0110D22E4B4C}" presName="composite" presStyleCnt="0"/>
      <dgm:spPr/>
    </dgm:pt>
    <dgm:pt modelId="{7BB7958F-2FB5-4677-9831-A28968175930}" type="pres">
      <dgm:prSet presAssocID="{073F0A14-F148-4DDF-BA54-0110D22E4B4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BFDA2D-0B85-463D-BBB3-4CA6B9FD160B}" type="pres">
      <dgm:prSet presAssocID="{073F0A14-F148-4DDF-BA54-0110D22E4B4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CEC62D-171B-450F-939E-7E17E43099D1}" type="presOf" srcId="{101583D5-2C71-4FC3-AD13-4A2CE9E7A069}" destId="{984811E3-3A71-4135-B6F6-BE83D9DC43AF}" srcOrd="0" destOrd="0" presId="urn:microsoft.com/office/officeart/2005/8/layout/chevron2"/>
    <dgm:cxn modelId="{46A44808-F8C5-4CC7-BBF4-B750128366FD}" type="presOf" srcId="{073F0A14-F148-4DDF-BA54-0110D22E4B4C}" destId="{7BB7958F-2FB5-4677-9831-A28968175930}" srcOrd="0" destOrd="0" presId="urn:microsoft.com/office/officeart/2005/8/layout/chevron2"/>
    <dgm:cxn modelId="{D44C29BC-5C59-4ED4-9B74-6261B123CEF3}" type="presOf" srcId="{553C9D56-22F1-4234-8560-C06475F2DC16}" destId="{47CD549A-034C-4C5D-8732-083B190F40F6}" srcOrd="0" destOrd="0" presId="urn:microsoft.com/office/officeart/2005/8/layout/chevron2"/>
    <dgm:cxn modelId="{E7D42586-044A-40DB-8619-FA9317528FF6}" srcId="{553C9D56-22F1-4234-8560-C06475F2DC16}" destId="{D0749F29-0E43-41DF-87C7-2665AAED688B}" srcOrd="0" destOrd="0" parTransId="{66B1D1A7-B0D8-40BA-8C16-B4E929A16CE4}" sibTransId="{265E8B7A-E50B-4146-B130-FE6591A75B30}"/>
    <dgm:cxn modelId="{5F88E4D0-1C6F-4069-B90B-1555C94627AF}" srcId="{6EBE3A8E-7DC4-401C-8CCB-17D3F6F1CB23}" destId="{E7A01CC4-0000-4DFA-9742-61873248DDD0}" srcOrd="0" destOrd="0" parTransId="{96BADA8D-50F5-4606-AE5D-086D904D6613}" sibTransId="{3B57DD59-AE54-488A-97AC-DD7C63E96C91}"/>
    <dgm:cxn modelId="{22848C02-7729-4595-B832-9B11C1329665}" srcId="{101583D5-2C71-4FC3-AD13-4A2CE9E7A069}" destId="{073F0A14-F148-4DDF-BA54-0110D22E4B4C}" srcOrd="2" destOrd="0" parTransId="{FA8C9CA2-F27F-4A4D-8A8E-30BF919F5F66}" sibTransId="{AF9E4C43-DD33-4F44-A3B1-8E0D811D61D8}"/>
    <dgm:cxn modelId="{7828E77D-21CB-4EE8-A1FE-2FBFE9B5F704}" type="presOf" srcId="{E7A01CC4-0000-4DFA-9742-61873248DDD0}" destId="{7A4ED3DB-93E4-404C-803F-A18D568AA704}" srcOrd="0" destOrd="0" presId="urn:microsoft.com/office/officeart/2005/8/layout/chevron2"/>
    <dgm:cxn modelId="{DA1285C7-1759-429B-B316-E413C67EDE13}" type="presOf" srcId="{D0749F29-0E43-41DF-87C7-2665AAED688B}" destId="{41B15AB1-9DB6-44FC-B49E-8FF7D75B1B9F}" srcOrd="0" destOrd="0" presId="urn:microsoft.com/office/officeart/2005/8/layout/chevron2"/>
    <dgm:cxn modelId="{906A50B6-104D-4465-B61F-BFD611004AB2}" type="presOf" srcId="{A4BF0159-A92C-4E1A-95F4-F49F496B32B8}" destId="{AEBFDA2D-0B85-463D-BBB3-4CA6B9FD160B}" srcOrd="0" destOrd="0" presId="urn:microsoft.com/office/officeart/2005/8/layout/chevron2"/>
    <dgm:cxn modelId="{39C73F1A-474F-4986-B4C2-A79CE269ED2B}" srcId="{073F0A14-F148-4DDF-BA54-0110D22E4B4C}" destId="{A4BF0159-A92C-4E1A-95F4-F49F496B32B8}" srcOrd="0" destOrd="0" parTransId="{DD7F94AD-A9D0-4C56-9BA6-2D9D65CF5E01}" sibTransId="{1E016E47-B79F-4657-8D28-FC3B0B5B740E}"/>
    <dgm:cxn modelId="{549095A3-CEEF-456D-AF3E-4CAEB64D53B4}" type="presOf" srcId="{6EBE3A8E-7DC4-401C-8CCB-17D3F6F1CB23}" destId="{7B75A694-BAB1-4099-B47F-09E87B48074F}" srcOrd="0" destOrd="0" presId="urn:microsoft.com/office/officeart/2005/8/layout/chevron2"/>
    <dgm:cxn modelId="{1432BA69-E27E-468E-B397-73EE2AF0DCCC}" srcId="{101583D5-2C71-4FC3-AD13-4A2CE9E7A069}" destId="{6EBE3A8E-7DC4-401C-8CCB-17D3F6F1CB23}" srcOrd="0" destOrd="0" parTransId="{186BF883-022D-4008-AC0B-9961CC96F011}" sibTransId="{A7D2C9E6-5D4A-4E25-BAB1-E2C086A25770}"/>
    <dgm:cxn modelId="{878582C5-754A-407A-A99A-820AE37C0118}" srcId="{101583D5-2C71-4FC3-AD13-4A2CE9E7A069}" destId="{553C9D56-22F1-4234-8560-C06475F2DC16}" srcOrd="1" destOrd="0" parTransId="{75EAF561-05F7-458F-A3E8-6CCF2DF0388B}" sibTransId="{9E58407C-98FA-4782-A1B9-AF7FA837A31C}"/>
    <dgm:cxn modelId="{4FBD7CD0-FC60-48A2-B009-8F2E376DE4EC}" type="presParOf" srcId="{984811E3-3A71-4135-B6F6-BE83D9DC43AF}" destId="{292EAB50-CE00-492C-A352-4BD913E2676E}" srcOrd="0" destOrd="0" presId="urn:microsoft.com/office/officeart/2005/8/layout/chevron2"/>
    <dgm:cxn modelId="{7184C03E-42A3-41D4-9933-8574CADE42B4}" type="presParOf" srcId="{292EAB50-CE00-492C-A352-4BD913E2676E}" destId="{7B75A694-BAB1-4099-B47F-09E87B48074F}" srcOrd="0" destOrd="0" presId="urn:microsoft.com/office/officeart/2005/8/layout/chevron2"/>
    <dgm:cxn modelId="{D5DDABD0-B128-42A7-B455-AC315535CFC9}" type="presParOf" srcId="{292EAB50-CE00-492C-A352-4BD913E2676E}" destId="{7A4ED3DB-93E4-404C-803F-A18D568AA704}" srcOrd="1" destOrd="0" presId="urn:microsoft.com/office/officeart/2005/8/layout/chevron2"/>
    <dgm:cxn modelId="{98E8A174-B06F-4BB6-8CF7-37C46270DBA7}" type="presParOf" srcId="{984811E3-3A71-4135-B6F6-BE83D9DC43AF}" destId="{E7BFF0C5-5C07-4C4B-886F-8849815FAB1A}" srcOrd="1" destOrd="0" presId="urn:microsoft.com/office/officeart/2005/8/layout/chevron2"/>
    <dgm:cxn modelId="{FB68D3F4-BB04-4833-8FB6-11818629844A}" type="presParOf" srcId="{984811E3-3A71-4135-B6F6-BE83D9DC43AF}" destId="{826F9832-AC71-4161-A713-0FCFE25CC8E8}" srcOrd="2" destOrd="0" presId="urn:microsoft.com/office/officeart/2005/8/layout/chevron2"/>
    <dgm:cxn modelId="{0236E8B2-86BE-4071-9367-F6CB4F408CFE}" type="presParOf" srcId="{826F9832-AC71-4161-A713-0FCFE25CC8E8}" destId="{47CD549A-034C-4C5D-8732-083B190F40F6}" srcOrd="0" destOrd="0" presId="urn:microsoft.com/office/officeart/2005/8/layout/chevron2"/>
    <dgm:cxn modelId="{D8CEFFF7-AACD-462B-A5BD-03B39202025D}" type="presParOf" srcId="{826F9832-AC71-4161-A713-0FCFE25CC8E8}" destId="{41B15AB1-9DB6-44FC-B49E-8FF7D75B1B9F}" srcOrd="1" destOrd="0" presId="urn:microsoft.com/office/officeart/2005/8/layout/chevron2"/>
    <dgm:cxn modelId="{3F0EB67F-1E19-4A73-885C-ECED20E4C386}" type="presParOf" srcId="{984811E3-3A71-4135-B6F6-BE83D9DC43AF}" destId="{73A11E9E-DA1E-4F47-A00E-172E7A099315}" srcOrd="3" destOrd="0" presId="urn:microsoft.com/office/officeart/2005/8/layout/chevron2"/>
    <dgm:cxn modelId="{8FBE241C-1174-491F-B258-EE27F40EC1AF}" type="presParOf" srcId="{984811E3-3A71-4135-B6F6-BE83D9DC43AF}" destId="{08C3C820-5E5F-47CF-9811-F39B9DAEB5AD}" srcOrd="4" destOrd="0" presId="urn:microsoft.com/office/officeart/2005/8/layout/chevron2"/>
    <dgm:cxn modelId="{830E5E0E-B3D7-429C-953C-DED933F9FC6D}" type="presParOf" srcId="{08C3C820-5E5F-47CF-9811-F39B9DAEB5AD}" destId="{7BB7958F-2FB5-4677-9831-A28968175930}" srcOrd="0" destOrd="0" presId="urn:microsoft.com/office/officeart/2005/8/layout/chevron2"/>
    <dgm:cxn modelId="{85406613-67F8-4CB3-9725-B98271977E10}" type="presParOf" srcId="{08C3C820-5E5F-47CF-9811-F39B9DAEB5AD}" destId="{AEBFDA2D-0B85-463D-BBB3-4CA6B9FD160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BC65C0F-D5EE-47D3-B5D3-357675E7BF5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D82D7E-3832-4458-A01B-070EF023CD3E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 CYR" panose="02020603050405020304" pitchFamily="18" charset="0"/>
              <a:cs typeface="Times New Roman CYR" panose="02020603050405020304" pitchFamily="18" charset="0"/>
            </a:rPr>
            <a:t> Бюджетного  Послания Президента Российской Федерации Федеральному Собранию  </a:t>
          </a:r>
          <a:endParaRPr lang="ru-RU" sz="2000" b="1" dirty="0">
            <a:solidFill>
              <a:srgbClr val="002060"/>
            </a:solidFill>
            <a:latin typeface="Times New Roman CYR" panose="02020603050405020304" pitchFamily="18" charset="0"/>
            <a:cs typeface="Times New Roman CYR" panose="02020603050405020304" pitchFamily="18" charset="0"/>
          </a:endParaRPr>
        </a:p>
      </dgm:t>
    </dgm:pt>
    <dgm:pt modelId="{31D818D1-2EA8-49BD-B3D6-595ADBEDFA06}" type="parTrans" cxnId="{D615612B-AD25-4211-8DC9-8029AB657DB2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74EED302-ACF8-41B0-94D9-8C7BAC3EB21E}" type="sibTrans" cxnId="{D615612B-AD25-4211-8DC9-8029AB657DB2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53E5AFCB-DD2F-48B7-9F5E-A6B51C1EC515}">
      <dgm:prSet phldrT="[Текст]"/>
      <dgm:spPr/>
      <dgm:t>
        <a:bodyPr/>
        <a:lstStyle/>
        <a:p>
          <a:endParaRPr lang="ru-RU" dirty="0">
            <a:solidFill>
              <a:srgbClr val="002060"/>
            </a:solidFill>
            <a:latin typeface="Times New Roman CYR" panose="02020603050405020304" pitchFamily="18" charset="0"/>
            <a:cs typeface="Times New Roman CYR" panose="02020603050405020304" pitchFamily="18" charset="0"/>
          </a:endParaRPr>
        </a:p>
      </dgm:t>
    </dgm:pt>
    <dgm:pt modelId="{621E4BB9-141B-443F-94D3-72EA23F44D1F}" type="parTrans" cxnId="{0EE784E7-5712-47EF-8C3B-F3A251DB65DF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69D32B8E-EC99-4501-8472-EE2680049290}" type="sibTrans" cxnId="{0EE784E7-5712-47EF-8C3B-F3A251DB65DF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7A188E36-79DF-4C8C-8891-1B6EE5EAE38B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Основных направлений  бюджетной  и налоговой  политики  в муниципальном образовании городское поселение Никель Печенгского района на 2018 год и плановый период 2019-2020 годов</a:t>
          </a:r>
          <a:endParaRPr lang="ru-RU" sz="18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620389-8C98-4CE4-B146-3256482BAD32}" type="parTrans" cxnId="{FC2B086F-9AAA-4AB0-A61B-A793FCB961F3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57031716-9C5F-46FB-98CC-1926A521C545}" type="sibTrans" cxnId="{FC2B086F-9AAA-4AB0-A61B-A793FCB961F3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97EAAA4C-6804-468B-A18C-4E08EC4131DF}">
      <dgm:prSet/>
      <dgm:spPr/>
      <dgm:t>
        <a:bodyPr/>
        <a:lstStyle/>
        <a:p>
          <a:endParaRPr lang="ru-RU" dirty="0">
            <a:solidFill>
              <a:srgbClr val="002060"/>
            </a:solidFill>
          </a:endParaRPr>
        </a:p>
      </dgm:t>
    </dgm:pt>
    <dgm:pt modelId="{A9E498D4-1FD8-4A2A-B54F-A7BB1F1043B1}" type="parTrans" cxnId="{7BF1EF6A-D69C-47F9-9306-0075B23657FD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BA640660-F759-4793-9B32-A0C42E4C43CF}" type="sibTrans" cxnId="{7BF1EF6A-D69C-47F9-9306-0075B23657FD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8EC05B5E-D1C8-4F6D-8CF7-9C17ECAEB047}" type="pres">
      <dgm:prSet presAssocID="{4BC65C0F-D5EE-47D3-B5D3-357675E7BF5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80D180-F985-481B-A7BD-92687E670778}" type="pres">
      <dgm:prSet presAssocID="{BED82D7E-3832-4458-A01B-070EF023CD3E}" presName="parentText" presStyleLbl="node1" presStyleIdx="0" presStyleCnt="2" custScaleY="86492" custLinFactNeighborX="125" custLinFactNeighborY="322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5E0664-C186-488F-9314-1E6E5033E64A}" type="pres">
      <dgm:prSet presAssocID="{BED82D7E-3832-4458-A01B-070EF023CD3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19F36D-0FAE-4117-8495-0470CC6CE3B9}" type="pres">
      <dgm:prSet presAssocID="{7A188E36-79DF-4C8C-8891-1B6EE5EAE38B}" presName="parentText" presStyleLbl="node1" presStyleIdx="1" presStyleCnt="2" custScaleX="99749" custScaleY="87154" custLinFactNeighborX="-125" custLinFactNeighborY="-5428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E784E7-5712-47EF-8C3B-F3A251DB65DF}" srcId="{BED82D7E-3832-4458-A01B-070EF023CD3E}" destId="{53E5AFCB-DD2F-48B7-9F5E-A6B51C1EC515}" srcOrd="0" destOrd="0" parTransId="{621E4BB9-141B-443F-94D3-72EA23F44D1F}" sibTransId="{69D32B8E-EC99-4501-8472-EE2680049290}"/>
    <dgm:cxn modelId="{7BF1EF6A-D69C-47F9-9306-0075B23657FD}" srcId="{BED82D7E-3832-4458-A01B-070EF023CD3E}" destId="{97EAAA4C-6804-468B-A18C-4E08EC4131DF}" srcOrd="1" destOrd="0" parTransId="{A9E498D4-1FD8-4A2A-B54F-A7BB1F1043B1}" sibTransId="{BA640660-F759-4793-9B32-A0C42E4C43CF}"/>
    <dgm:cxn modelId="{9F00BE7D-BAD2-4C5C-AB19-7BB83BDDF13F}" type="presOf" srcId="{BED82D7E-3832-4458-A01B-070EF023CD3E}" destId="{9580D180-F985-481B-A7BD-92687E670778}" srcOrd="0" destOrd="0" presId="urn:microsoft.com/office/officeart/2005/8/layout/vList2"/>
    <dgm:cxn modelId="{FC2B086F-9AAA-4AB0-A61B-A793FCB961F3}" srcId="{4BC65C0F-D5EE-47D3-B5D3-357675E7BF5C}" destId="{7A188E36-79DF-4C8C-8891-1B6EE5EAE38B}" srcOrd="1" destOrd="0" parTransId="{47620389-8C98-4CE4-B146-3256482BAD32}" sibTransId="{57031716-9C5F-46FB-98CC-1926A521C545}"/>
    <dgm:cxn modelId="{D615612B-AD25-4211-8DC9-8029AB657DB2}" srcId="{4BC65C0F-D5EE-47D3-B5D3-357675E7BF5C}" destId="{BED82D7E-3832-4458-A01B-070EF023CD3E}" srcOrd="0" destOrd="0" parTransId="{31D818D1-2EA8-49BD-B3D6-595ADBEDFA06}" sibTransId="{74EED302-ACF8-41B0-94D9-8C7BAC3EB21E}"/>
    <dgm:cxn modelId="{5847CE3D-EBC3-4744-B703-814DE45C140A}" type="presOf" srcId="{7A188E36-79DF-4C8C-8891-1B6EE5EAE38B}" destId="{3A19F36D-0FAE-4117-8495-0470CC6CE3B9}" srcOrd="0" destOrd="0" presId="urn:microsoft.com/office/officeart/2005/8/layout/vList2"/>
    <dgm:cxn modelId="{8846BB4D-4E14-4C48-9481-BA23F97C9C3B}" type="presOf" srcId="{4BC65C0F-D5EE-47D3-B5D3-357675E7BF5C}" destId="{8EC05B5E-D1C8-4F6D-8CF7-9C17ECAEB047}" srcOrd="0" destOrd="0" presId="urn:microsoft.com/office/officeart/2005/8/layout/vList2"/>
    <dgm:cxn modelId="{24030746-B9B0-4922-891E-52BBCBBD6C58}" type="presOf" srcId="{53E5AFCB-DD2F-48B7-9F5E-A6B51C1EC515}" destId="{B25E0664-C186-488F-9314-1E6E5033E64A}" srcOrd="0" destOrd="0" presId="urn:microsoft.com/office/officeart/2005/8/layout/vList2"/>
    <dgm:cxn modelId="{CD3D4861-531D-40E3-B01E-C67C46819D54}" type="presOf" srcId="{97EAAA4C-6804-468B-A18C-4E08EC4131DF}" destId="{B25E0664-C186-488F-9314-1E6E5033E64A}" srcOrd="0" destOrd="1" presId="urn:microsoft.com/office/officeart/2005/8/layout/vList2"/>
    <dgm:cxn modelId="{D4B980CD-60FC-4CDA-8DEE-5580F82F862C}" type="presParOf" srcId="{8EC05B5E-D1C8-4F6D-8CF7-9C17ECAEB047}" destId="{9580D180-F985-481B-A7BD-92687E670778}" srcOrd="0" destOrd="0" presId="urn:microsoft.com/office/officeart/2005/8/layout/vList2"/>
    <dgm:cxn modelId="{ABD73347-CEF0-49E1-8EA5-B796EB2AAE47}" type="presParOf" srcId="{8EC05B5E-D1C8-4F6D-8CF7-9C17ECAEB047}" destId="{B25E0664-C186-488F-9314-1E6E5033E64A}" srcOrd="1" destOrd="0" presId="urn:microsoft.com/office/officeart/2005/8/layout/vList2"/>
    <dgm:cxn modelId="{E2B18E2A-0A59-46D4-87A6-D1967E03AED3}" type="presParOf" srcId="{8EC05B5E-D1C8-4F6D-8CF7-9C17ECAEB047}" destId="{3A19F36D-0FAE-4117-8495-0470CC6CE3B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BC65C0F-D5EE-47D3-B5D3-357675E7BF5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D82D7E-3832-4458-A01B-070EF023CD3E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 CYR" panose="02020603050405020304" pitchFamily="18" charset="0"/>
              <a:cs typeface="Times New Roman CYR" panose="02020603050405020304" pitchFamily="18" charset="0"/>
            </a:rPr>
            <a:t> </a:t>
          </a:r>
          <a:r>
            <a:rPr lang="ru-RU" sz="1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Прогноза социально-экономического развития муниципального образования городское поселение Никель Печенгского района Мурманской области на 2017 год и плановый период до 2020 года</a:t>
          </a:r>
          <a:endParaRPr lang="ru-RU" sz="2000" b="1" dirty="0">
            <a:solidFill>
              <a:srgbClr val="002060"/>
            </a:solidFill>
            <a:latin typeface="Times New Roman CYR" panose="02020603050405020304" pitchFamily="18" charset="0"/>
            <a:cs typeface="Times New Roman CYR" panose="02020603050405020304" pitchFamily="18" charset="0"/>
          </a:endParaRPr>
        </a:p>
      </dgm:t>
    </dgm:pt>
    <dgm:pt modelId="{31D818D1-2EA8-49BD-B3D6-595ADBEDFA06}" type="parTrans" cxnId="{D615612B-AD25-4211-8DC9-8029AB657DB2}">
      <dgm:prSet/>
      <dgm:spPr/>
      <dgm:t>
        <a:bodyPr/>
        <a:lstStyle/>
        <a:p>
          <a:endParaRPr lang="ru-RU"/>
        </a:p>
      </dgm:t>
    </dgm:pt>
    <dgm:pt modelId="{74EED302-ACF8-41B0-94D9-8C7BAC3EB21E}" type="sibTrans" cxnId="{D615612B-AD25-4211-8DC9-8029AB657DB2}">
      <dgm:prSet/>
      <dgm:spPr/>
      <dgm:t>
        <a:bodyPr/>
        <a:lstStyle/>
        <a:p>
          <a:endParaRPr lang="ru-RU"/>
        </a:p>
      </dgm:t>
    </dgm:pt>
    <dgm:pt modelId="{53E5AFCB-DD2F-48B7-9F5E-A6B51C1EC515}">
      <dgm:prSet phldrT="[Текст]"/>
      <dgm:spPr/>
      <dgm:t>
        <a:bodyPr/>
        <a:lstStyle/>
        <a:p>
          <a:endParaRPr lang="ru-RU" dirty="0">
            <a:latin typeface="Times New Roman CYR" panose="02020603050405020304" pitchFamily="18" charset="0"/>
            <a:cs typeface="Times New Roman CYR" panose="02020603050405020304" pitchFamily="18" charset="0"/>
          </a:endParaRPr>
        </a:p>
      </dgm:t>
    </dgm:pt>
    <dgm:pt modelId="{621E4BB9-141B-443F-94D3-72EA23F44D1F}" type="parTrans" cxnId="{0EE784E7-5712-47EF-8C3B-F3A251DB65DF}">
      <dgm:prSet/>
      <dgm:spPr/>
      <dgm:t>
        <a:bodyPr/>
        <a:lstStyle/>
        <a:p>
          <a:endParaRPr lang="ru-RU"/>
        </a:p>
      </dgm:t>
    </dgm:pt>
    <dgm:pt modelId="{69D32B8E-EC99-4501-8472-EE2680049290}" type="sibTrans" cxnId="{0EE784E7-5712-47EF-8C3B-F3A251DB65DF}">
      <dgm:prSet/>
      <dgm:spPr/>
      <dgm:t>
        <a:bodyPr/>
        <a:lstStyle/>
        <a:p>
          <a:endParaRPr lang="ru-RU"/>
        </a:p>
      </dgm:t>
    </dgm:pt>
    <dgm:pt modelId="{7A188E36-79DF-4C8C-8891-1B6EE5EAE38B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 CYR" panose="02020603050405020304" pitchFamily="18" charset="0"/>
              <a:cs typeface="Times New Roman CYR" panose="02020603050405020304" pitchFamily="18" charset="0"/>
            </a:rPr>
            <a:t>Муниципальных программ городского поселения Никель</a:t>
          </a:r>
          <a:endParaRPr lang="ru-RU" sz="2000" b="1" dirty="0">
            <a:solidFill>
              <a:srgbClr val="002060"/>
            </a:solidFill>
            <a:latin typeface="Times New Roman CYR" panose="02020603050405020304" pitchFamily="18" charset="0"/>
            <a:cs typeface="Times New Roman CYR" panose="02020603050405020304" pitchFamily="18" charset="0"/>
          </a:endParaRPr>
        </a:p>
      </dgm:t>
    </dgm:pt>
    <dgm:pt modelId="{47620389-8C98-4CE4-B146-3256482BAD32}" type="parTrans" cxnId="{FC2B086F-9AAA-4AB0-A61B-A793FCB961F3}">
      <dgm:prSet/>
      <dgm:spPr/>
      <dgm:t>
        <a:bodyPr/>
        <a:lstStyle/>
        <a:p>
          <a:endParaRPr lang="ru-RU"/>
        </a:p>
      </dgm:t>
    </dgm:pt>
    <dgm:pt modelId="{57031716-9C5F-46FB-98CC-1926A521C545}" type="sibTrans" cxnId="{FC2B086F-9AAA-4AB0-A61B-A793FCB961F3}">
      <dgm:prSet/>
      <dgm:spPr/>
      <dgm:t>
        <a:bodyPr/>
        <a:lstStyle/>
        <a:p>
          <a:endParaRPr lang="ru-RU"/>
        </a:p>
      </dgm:t>
    </dgm:pt>
    <dgm:pt modelId="{97EAAA4C-6804-468B-A18C-4E08EC4131DF}">
      <dgm:prSet/>
      <dgm:spPr/>
      <dgm:t>
        <a:bodyPr/>
        <a:lstStyle/>
        <a:p>
          <a:endParaRPr lang="ru-RU" dirty="0"/>
        </a:p>
      </dgm:t>
    </dgm:pt>
    <dgm:pt modelId="{A9E498D4-1FD8-4A2A-B54F-A7BB1F1043B1}" type="parTrans" cxnId="{7BF1EF6A-D69C-47F9-9306-0075B23657FD}">
      <dgm:prSet/>
      <dgm:spPr/>
      <dgm:t>
        <a:bodyPr/>
        <a:lstStyle/>
        <a:p>
          <a:endParaRPr lang="ru-RU"/>
        </a:p>
      </dgm:t>
    </dgm:pt>
    <dgm:pt modelId="{BA640660-F759-4793-9B32-A0C42E4C43CF}" type="sibTrans" cxnId="{7BF1EF6A-D69C-47F9-9306-0075B23657FD}">
      <dgm:prSet/>
      <dgm:spPr/>
      <dgm:t>
        <a:bodyPr/>
        <a:lstStyle/>
        <a:p>
          <a:endParaRPr lang="ru-RU"/>
        </a:p>
      </dgm:t>
    </dgm:pt>
    <dgm:pt modelId="{8EC05B5E-D1C8-4F6D-8CF7-9C17ECAEB047}" type="pres">
      <dgm:prSet presAssocID="{4BC65C0F-D5EE-47D3-B5D3-357675E7BF5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80D180-F985-481B-A7BD-92687E670778}" type="pres">
      <dgm:prSet presAssocID="{BED82D7E-3832-4458-A01B-070EF023CD3E}" presName="parentText" presStyleLbl="node1" presStyleIdx="0" presStyleCnt="2" custScaleY="124965" custLinFactNeighborY="215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5E0664-C186-488F-9314-1E6E5033E64A}" type="pres">
      <dgm:prSet presAssocID="{BED82D7E-3832-4458-A01B-070EF023CD3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19F36D-0FAE-4117-8495-0470CC6CE3B9}" type="pres">
      <dgm:prSet presAssocID="{7A188E36-79DF-4C8C-8891-1B6EE5EAE38B}" presName="parentText" presStyleLbl="node1" presStyleIdx="1" presStyleCnt="2" custScaleX="99749" custScaleY="124179" custLinFactNeighborX="126" custLinFactNeighborY="-5137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E784E7-5712-47EF-8C3B-F3A251DB65DF}" srcId="{BED82D7E-3832-4458-A01B-070EF023CD3E}" destId="{53E5AFCB-DD2F-48B7-9F5E-A6B51C1EC515}" srcOrd="0" destOrd="0" parTransId="{621E4BB9-141B-443F-94D3-72EA23F44D1F}" sibTransId="{69D32B8E-EC99-4501-8472-EE2680049290}"/>
    <dgm:cxn modelId="{7BF1EF6A-D69C-47F9-9306-0075B23657FD}" srcId="{BED82D7E-3832-4458-A01B-070EF023CD3E}" destId="{97EAAA4C-6804-468B-A18C-4E08EC4131DF}" srcOrd="1" destOrd="0" parTransId="{A9E498D4-1FD8-4A2A-B54F-A7BB1F1043B1}" sibTransId="{BA640660-F759-4793-9B32-A0C42E4C43CF}"/>
    <dgm:cxn modelId="{800CC1DF-FBE1-4C96-86CA-245B67652A90}" type="presOf" srcId="{7A188E36-79DF-4C8C-8891-1B6EE5EAE38B}" destId="{3A19F36D-0FAE-4117-8495-0470CC6CE3B9}" srcOrd="0" destOrd="0" presId="urn:microsoft.com/office/officeart/2005/8/layout/vList2"/>
    <dgm:cxn modelId="{D3C31ACC-7D68-40F2-9691-47E2614DA0A3}" type="presOf" srcId="{97EAAA4C-6804-468B-A18C-4E08EC4131DF}" destId="{B25E0664-C186-488F-9314-1E6E5033E64A}" srcOrd="0" destOrd="1" presId="urn:microsoft.com/office/officeart/2005/8/layout/vList2"/>
    <dgm:cxn modelId="{B3CCEA44-FB38-4E19-8E72-B06B54952396}" type="presOf" srcId="{53E5AFCB-DD2F-48B7-9F5E-A6B51C1EC515}" destId="{B25E0664-C186-488F-9314-1E6E5033E64A}" srcOrd="0" destOrd="0" presId="urn:microsoft.com/office/officeart/2005/8/layout/vList2"/>
    <dgm:cxn modelId="{FC2B086F-9AAA-4AB0-A61B-A793FCB961F3}" srcId="{4BC65C0F-D5EE-47D3-B5D3-357675E7BF5C}" destId="{7A188E36-79DF-4C8C-8891-1B6EE5EAE38B}" srcOrd="1" destOrd="0" parTransId="{47620389-8C98-4CE4-B146-3256482BAD32}" sibTransId="{57031716-9C5F-46FB-98CC-1926A521C545}"/>
    <dgm:cxn modelId="{D615612B-AD25-4211-8DC9-8029AB657DB2}" srcId="{4BC65C0F-D5EE-47D3-B5D3-357675E7BF5C}" destId="{BED82D7E-3832-4458-A01B-070EF023CD3E}" srcOrd="0" destOrd="0" parTransId="{31D818D1-2EA8-49BD-B3D6-595ADBEDFA06}" sibTransId="{74EED302-ACF8-41B0-94D9-8C7BAC3EB21E}"/>
    <dgm:cxn modelId="{08A3D0A3-9878-4F5C-9BFA-17655F81B571}" type="presOf" srcId="{4BC65C0F-D5EE-47D3-B5D3-357675E7BF5C}" destId="{8EC05B5E-D1C8-4F6D-8CF7-9C17ECAEB047}" srcOrd="0" destOrd="0" presId="urn:microsoft.com/office/officeart/2005/8/layout/vList2"/>
    <dgm:cxn modelId="{316F5099-F0D5-43A2-9D98-D6D424E1D335}" type="presOf" srcId="{BED82D7E-3832-4458-A01B-070EF023CD3E}" destId="{9580D180-F985-481B-A7BD-92687E670778}" srcOrd="0" destOrd="0" presId="urn:microsoft.com/office/officeart/2005/8/layout/vList2"/>
    <dgm:cxn modelId="{B57DCE88-B231-4B99-B9AA-A212A6E05F5A}" type="presParOf" srcId="{8EC05B5E-D1C8-4F6D-8CF7-9C17ECAEB047}" destId="{9580D180-F985-481B-A7BD-92687E670778}" srcOrd="0" destOrd="0" presId="urn:microsoft.com/office/officeart/2005/8/layout/vList2"/>
    <dgm:cxn modelId="{B0965B8D-C5BD-4F05-9576-2C72D557A3EA}" type="presParOf" srcId="{8EC05B5E-D1C8-4F6D-8CF7-9C17ECAEB047}" destId="{B25E0664-C186-488F-9314-1E6E5033E64A}" srcOrd="1" destOrd="0" presId="urn:microsoft.com/office/officeart/2005/8/layout/vList2"/>
    <dgm:cxn modelId="{1CF7D69C-361A-4367-96C4-E769A35FEC53}" type="presParOf" srcId="{8EC05B5E-D1C8-4F6D-8CF7-9C17ECAEB047}" destId="{3A19F36D-0FAE-4117-8495-0470CC6CE3B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E898013-DD28-4327-8E7D-BDFA133FBC39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547600-B19E-41D9-B68D-E26D72F1EBCA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Приоритеты в трехлетней перспективе 2018-2020 годов в сфере налоговой политики</a:t>
          </a:r>
          <a:endParaRPr lang="ru-RU" sz="1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29E628-B102-4643-AD59-EB33817FB35B}" type="parTrans" cxnId="{6A98F699-CE04-4A14-8683-FEFB1A355E0D}">
      <dgm:prSet/>
      <dgm:spPr/>
      <dgm:t>
        <a:bodyPr/>
        <a:lstStyle/>
        <a:p>
          <a:endParaRPr lang="ru-RU"/>
        </a:p>
      </dgm:t>
    </dgm:pt>
    <dgm:pt modelId="{FC8C3807-B0B5-44CB-8D73-047177DA54AB}" type="sibTrans" cxnId="{6A98F699-CE04-4A14-8683-FEFB1A355E0D}">
      <dgm:prSet/>
      <dgm:spPr/>
      <dgm:t>
        <a:bodyPr/>
        <a:lstStyle/>
        <a:p>
          <a:endParaRPr lang="ru-RU"/>
        </a:p>
      </dgm:t>
    </dgm:pt>
    <dgm:pt modelId="{89354547-D422-4535-B73A-C85E69F882BB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налогового регулирования с учетом изменившихся экономических условий при недопущении увеличения налоговой нагрузки на экономику</a:t>
          </a:r>
          <a:endParaRPr lang="ru-RU" sz="1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3B3E18-7FE3-465E-87D5-D61C4E57DD07}" type="parTrans" cxnId="{A1DB448A-DFF7-4738-87C1-197C5080B465}">
      <dgm:prSet/>
      <dgm:spPr/>
      <dgm:t>
        <a:bodyPr/>
        <a:lstStyle/>
        <a:p>
          <a:endParaRPr lang="ru-RU"/>
        </a:p>
      </dgm:t>
    </dgm:pt>
    <dgm:pt modelId="{607AA09A-78A4-4A2E-B4D0-A29398E74ED6}" type="sibTrans" cxnId="{A1DB448A-DFF7-4738-87C1-197C5080B465}">
      <dgm:prSet/>
      <dgm:spPr/>
      <dgm:t>
        <a:bodyPr/>
        <a:lstStyle/>
        <a:p>
          <a:endParaRPr lang="ru-RU"/>
        </a:p>
      </dgm:t>
    </dgm:pt>
    <dgm:pt modelId="{E3A0FC24-0EEA-4622-AA52-693CA4920F1A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антикризисных налоговых мер</a:t>
          </a:r>
          <a:endParaRPr lang="ru-RU" sz="1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2021C5-0245-4549-8D57-1CDE0419813F}" type="sibTrans" cxnId="{5BCFDB97-481A-44A3-9458-57A440460B07}">
      <dgm:prSet/>
      <dgm:spPr/>
      <dgm:t>
        <a:bodyPr/>
        <a:lstStyle/>
        <a:p>
          <a:endParaRPr lang="ru-RU"/>
        </a:p>
      </dgm:t>
    </dgm:pt>
    <dgm:pt modelId="{2D891582-550C-47BA-8BAB-CC9A9B819B6C}" type="parTrans" cxnId="{5BCFDB97-481A-44A3-9458-57A440460B07}">
      <dgm:prSet/>
      <dgm:spPr/>
      <dgm:t>
        <a:bodyPr/>
        <a:lstStyle/>
        <a:p>
          <a:endParaRPr lang="ru-RU"/>
        </a:p>
      </dgm:t>
    </dgm:pt>
    <dgm:pt modelId="{B76C650F-CFF0-40C2-96EE-CD446536B5CE}" type="pres">
      <dgm:prSet presAssocID="{6E898013-DD28-4327-8E7D-BDFA133FBC3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ACECBDD-D32E-4986-A15D-695DAEAAAE2F}" type="pres">
      <dgm:prSet presAssocID="{D6547600-B19E-41D9-B68D-E26D72F1EBCA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5B37F463-C398-4F09-B001-FF622CB5A3F8}" type="pres">
      <dgm:prSet presAssocID="{D6547600-B19E-41D9-B68D-E26D72F1EBCA}" presName="rootComposite1" presStyleCnt="0"/>
      <dgm:spPr/>
      <dgm:t>
        <a:bodyPr/>
        <a:lstStyle/>
        <a:p>
          <a:endParaRPr lang="ru-RU"/>
        </a:p>
      </dgm:t>
    </dgm:pt>
    <dgm:pt modelId="{38BEA531-896F-403D-89CE-EFA8179EC46A}" type="pres">
      <dgm:prSet presAssocID="{D6547600-B19E-41D9-B68D-E26D72F1EBCA}" presName="rootText1" presStyleLbl="node0" presStyleIdx="0" presStyleCnt="1" custScaleX="175884" custScaleY="30892" custLinFactY="-1642" custLinFactNeighborX="442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B56951-2C9E-4231-976C-1805A36F2B8F}" type="pres">
      <dgm:prSet presAssocID="{D6547600-B19E-41D9-B68D-E26D72F1EBC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EA74776-1C53-420D-A289-A3D2656BB636}" type="pres">
      <dgm:prSet presAssocID="{D6547600-B19E-41D9-B68D-E26D72F1EBCA}" presName="hierChild2" presStyleCnt="0"/>
      <dgm:spPr/>
      <dgm:t>
        <a:bodyPr/>
        <a:lstStyle/>
        <a:p>
          <a:endParaRPr lang="ru-RU"/>
        </a:p>
      </dgm:t>
    </dgm:pt>
    <dgm:pt modelId="{01C9ADED-45EC-48E4-83F6-3508CC5E2268}" type="pres">
      <dgm:prSet presAssocID="{7C3B3E18-7FE3-465E-87D5-D61C4E57DD07}" presName="Name37" presStyleLbl="parChTrans1D2" presStyleIdx="0" presStyleCnt="2"/>
      <dgm:spPr/>
      <dgm:t>
        <a:bodyPr/>
        <a:lstStyle/>
        <a:p>
          <a:endParaRPr lang="ru-RU"/>
        </a:p>
      </dgm:t>
    </dgm:pt>
    <dgm:pt modelId="{536D1A6D-65D6-41F7-A348-A3CC18193B5B}" type="pres">
      <dgm:prSet presAssocID="{89354547-D422-4535-B73A-C85E69F882BB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3A74F302-01CE-4F18-8359-D072C7AEC28A}" type="pres">
      <dgm:prSet presAssocID="{89354547-D422-4535-B73A-C85E69F882BB}" presName="rootComposite" presStyleCnt="0"/>
      <dgm:spPr/>
      <dgm:t>
        <a:bodyPr/>
        <a:lstStyle/>
        <a:p>
          <a:endParaRPr lang="ru-RU"/>
        </a:p>
      </dgm:t>
    </dgm:pt>
    <dgm:pt modelId="{00978012-F30A-4A9B-BA85-C9CEA17CA12A}" type="pres">
      <dgm:prSet presAssocID="{89354547-D422-4535-B73A-C85E69F882BB}" presName="rootText" presStyleLbl="node2" presStyleIdx="0" presStyleCnt="2" custScaleY="86596" custLinFactNeighborX="4517" custLinFactNeighborY="-814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E76792-FC4B-4EEE-8B1A-1066230E0BCD}" type="pres">
      <dgm:prSet presAssocID="{89354547-D422-4535-B73A-C85E69F882BB}" presName="rootConnector" presStyleLbl="node2" presStyleIdx="0" presStyleCnt="2"/>
      <dgm:spPr/>
      <dgm:t>
        <a:bodyPr/>
        <a:lstStyle/>
        <a:p>
          <a:endParaRPr lang="ru-RU"/>
        </a:p>
      </dgm:t>
    </dgm:pt>
    <dgm:pt modelId="{806AC8DF-C840-4806-B73C-5E03A32B9416}" type="pres">
      <dgm:prSet presAssocID="{89354547-D422-4535-B73A-C85E69F882BB}" presName="hierChild4" presStyleCnt="0"/>
      <dgm:spPr/>
      <dgm:t>
        <a:bodyPr/>
        <a:lstStyle/>
        <a:p>
          <a:endParaRPr lang="ru-RU"/>
        </a:p>
      </dgm:t>
    </dgm:pt>
    <dgm:pt modelId="{FAED3B3D-76A6-45A1-AEDE-7253AB27A277}" type="pres">
      <dgm:prSet presAssocID="{89354547-D422-4535-B73A-C85E69F882BB}" presName="hierChild5" presStyleCnt="0"/>
      <dgm:spPr/>
      <dgm:t>
        <a:bodyPr/>
        <a:lstStyle/>
        <a:p>
          <a:endParaRPr lang="ru-RU"/>
        </a:p>
      </dgm:t>
    </dgm:pt>
    <dgm:pt modelId="{CFA2E5DB-84C6-4240-BA95-5B719B817743}" type="pres">
      <dgm:prSet presAssocID="{2D891582-550C-47BA-8BAB-CC9A9B819B6C}" presName="Name37" presStyleLbl="parChTrans1D2" presStyleIdx="1" presStyleCnt="2"/>
      <dgm:spPr/>
      <dgm:t>
        <a:bodyPr/>
        <a:lstStyle/>
        <a:p>
          <a:endParaRPr lang="ru-RU"/>
        </a:p>
      </dgm:t>
    </dgm:pt>
    <dgm:pt modelId="{CE64610D-6FAE-43BC-B8D2-0130C05E756A}" type="pres">
      <dgm:prSet presAssocID="{E3A0FC24-0EEA-4622-AA52-693CA4920F1A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B3E9B6B4-DBAE-4B47-80C2-F2644F424388}" type="pres">
      <dgm:prSet presAssocID="{E3A0FC24-0EEA-4622-AA52-693CA4920F1A}" presName="rootComposite" presStyleCnt="0"/>
      <dgm:spPr/>
      <dgm:t>
        <a:bodyPr/>
        <a:lstStyle/>
        <a:p>
          <a:endParaRPr lang="ru-RU"/>
        </a:p>
      </dgm:t>
    </dgm:pt>
    <dgm:pt modelId="{1EA84848-3932-4F31-A8A0-3CE7AC86615F}" type="pres">
      <dgm:prSet presAssocID="{E3A0FC24-0EEA-4622-AA52-693CA4920F1A}" presName="rootText" presStyleLbl="node2" presStyleIdx="1" presStyleCnt="2" custAng="10800000" custFlipVert="1" custScaleY="45136" custLinFactNeighborX="-2001" custLinFactNeighborY="-811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431333-412C-46E0-8C69-FB87D5AB2725}" type="pres">
      <dgm:prSet presAssocID="{E3A0FC24-0EEA-4622-AA52-693CA4920F1A}" presName="rootConnector" presStyleLbl="node2" presStyleIdx="1" presStyleCnt="2"/>
      <dgm:spPr/>
      <dgm:t>
        <a:bodyPr/>
        <a:lstStyle/>
        <a:p>
          <a:endParaRPr lang="ru-RU"/>
        </a:p>
      </dgm:t>
    </dgm:pt>
    <dgm:pt modelId="{777024FA-F51A-4308-98B3-5F8B4F83EF1D}" type="pres">
      <dgm:prSet presAssocID="{E3A0FC24-0EEA-4622-AA52-693CA4920F1A}" presName="hierChild4" presStyleCnt="0"/>
      <dgm:spPr/>
      <dgm:t>
        <a:bodyPr/>
        <a:lstStyle/>
        <a:p>
          <a:endParaRPr lang="ru-RU"/>
        </a:p>
      </dgm:t>
    </dgm:pt>
    <dgm:pt modelId="{FD484168-304D-4C64-9E82-C3FFD6E73EE8}" type="pres">
      <dgm:prSet presAssocID="{E3A0FC24-0EEA-4622-AA52-693CA4920F1A}" presName="hierChild5" presStyleCnt="0"/>
      <dgm:spPr/>
      <dgm:t>
        <a:bodyPr/>
        <a:lstStyle/>
        <a:p>
          <a:endParaRPr lang="ru-RU"/>
        </a:p>
      </dgm:t>
    </dgm:pt>
    <dgm:pt modelId="{05846212-8FB0-48AB-BE40-1FDEC619A1BF}" type="pres">
      <dgm:prSet presAssocID="{D6547600-B19E-41D9-B68D-E26D72F1EBCA}" presName="hierChild3" presStyleCnt="0"/>
      <dgm:spPr/>
      <dgm:t>
        <a:bodyPr/>
        <a:lstStyle/>
        <a:p>
          <a:endParaRPr lang="ru-RU"/>
        </a:p>
      </dgm:t>
    </dgm:pt>
  </dgm:ptLst>
  <dgm:cxnLst>
    <dgm:cxn modelId="{8D6BC949-5E8F-4742-85C9-ABA142C422D8}" type="presOf" srcId="{89354547-D422-4535-B73A-C85E69F882BB}" destId="{00978012-F30A-4A9B-BA85-C9CEA17CA12A}" srcOrd="0" destOrd="0" presId="urn:microsoft.com/office/officeart/2005/8/layout/orgChart1"/>
    <dgm:cxn modelId="{E1C7DF22-19F5-446B-BB01-56DB842ABAE3}" type="presOf" srcId="{D6547600-B19E-41D9-B68D-E26D72F1EBCA}" destId="{38BEA531-896F-403D-89CE-EFA8179EC46A}" srcOrd="0" destOrd="0" presId="urn:microsoft.com/office/officeart/2005/8/layout/orgChart1"/>
    <dgm:cxn modelId="{4A151023-4BF1-4DEC-933C-20070588D94D}" type="presOf" srcId="{6E898013-DD28-4327-8E7D-BDFA133FBC39}" destId="{B76C650F-CFF0-40C2-96EE-CD446536B5CE}" srcOrd="0" destOrd="0" presId="urn:microsoft.com/office/officeart/2005/8/layout/orgChart1"/>
    <dgm:cxn modelId="{A1DB448A-DFF7-4738-87C1-197C5080B465}" srcId="{D6547600-B19E-41D9-B68D-E26D72F1EBCA}" destId="{89354547-D422-4535-B73A-C85E69F882BB}" srcOrd="0" destOrd="0" parTransId="{7C3B3E18-7FE3-465E-87D5-D61C4E57DD07}" sibTransId="{607AA09A-78A4-4A2E-B4D0-A29398E74ED6}"/>
    <dgm:cxn modelId="{6A98F699-CE04-4A14-8683-FEFB1A355E0D}" srcId="{6E898013-DD28-4327-8E7D-BDFA133FBC39}" destId="{D6547600-B19E-41D9-B68D-E26D72F1EBCA}" srcOrd="0" destOrd="0" parTransId="{6429E628-B102-4643-AD59-EB33817FB35B}" sibTransId="{FC8C3807-B0B5-44CB-8D73-047177DA54AB}"/>
    <dgm:cxn modelId="{70F08F21-3E40-4D04-859E-98AC23FCEB2B}" type="presOf" srcId="{2D891582-550C-47BA-8BAB-CC9A9B819B6C}" destId="{CFA2E5DB-84C6-4240-BA95-5B719B817743}" srcOrd="0" destOrd="0" presId="urn:microsoft.com/office/officeart/2005/8/layout/orgChart1"/>
    <dgm:cxn modelId="{5BCFDB97-481A-44A3-9458-57A440460B07}" srcId="{D6547600-B19E-41D9-B68D-E26D72F1EBCA}" destId="{E3A0FC24-0EEA-4622-AA52-693CA4920F1A}" srcOrd="1" destOrd="0" parTransId="{2D891582-550C-47BA-8BAB-CC9A9B819B6C}" sibTransId="{6C2021C5-0245-4549-8D57-1CDE0419813F}"/>
    <dgm:cxn modelId="{CFC0D1AF-4A27-4D2B-8F7D-7F28E9E600A8}" type="presOf" srcId="{E3A0FC24-0EEA-4622-AA52-693CA4920F1A}" destId="{1EA84848-3932-4F31-A8A0-3CE7AC86615F}" srcOrd="0" destOrd="0" presId="urn:microsoft.com/office/officeart/2005/8/layout/orgChart1"/>
    <dgm:cxn modelId="{9F853C79-1938-4F1A-9F0A-3FA73347B108}" type="presOf" srcId="{D6547600-B19E-41D9-B68D-E26D72F1EBCA}" destId="{40B56951-2C9E-4231-976C-1805A36F2B8F}" srcOrd="1" destOrd="0" presId="urn:microsoft.com/office/officeart/2005/8/layout/orgChart1"/>
    <dgm:cxn modelId="{FD111A43-FE7D-4DA0-AC7E-E2C01D415B56}" type="presOf" srcId="{E3A0FC24-0EEA-4622-AA52-693CA4920F1A}" destId="{56431333-412C-46E0-8C69-FB87D5AB2725}" srcOrd="1" destOrd="0" presId="urn:microsoft.com/office/officeart/2005/8/layout/orgChart1"/>
    <dgm:cxn modelId="{3681E671-2B29-4D39-B400-0C137A03027C}" type="presOf" srcId="{7C3B3E18-7FE3-465E-87D5-D61C4E57DD07}" destId="{01C9ADED-45EC-48E4-83F6-3508CC5E2268}" srcOrd="0" destOrd="0" presId="urn:microsoft.com/office/officeart/2005/8/layout/orgChart1"/>
    <dgm:cxn modelId="{E5C6D583-8E6F-4F5D-969C-F74E419AD7C3}" type="presOf" srcId="{89354547-D422-4535-B73A-C85E69F882BB}" destId="{95E76792-FC4B-4EEE-8B1A-1066230E0BCD}" srcOrd="1" destOrd="0" presId="urn:microsoft.com/office/officeart/2005/8/layout/orgChart1"/>
    <dgm:cxn modelId="{F5D0C5F1-3AFB-4437-9DB2-CACABF0C293F}" type="presParOf" srcId="{B76C650F-CFF0-40C2-96EE-CD446536B5CE}" destId="{0ACECBDD-D32E-4986-A15D-695DAEAAAE2F}" srcOrd="0" destOrd="0" presId="urn:microsoft.com/office/officeart/2005/8/layout/orgChart1"/>
    <dgm:cxn modelId="{AE3AABEA-7CB3-44FE-804E-1F32DB62E09E}" type="presParOf" srcId="{0ACECBDD-D32E-4986-A15D-695DAEAAAE2F}" destId="{5B37F463-C398-4F09-B001-FF622CB5A3F8}" srcOrd="0" destOrd="0" presId="urn:microsoft.com/office/officeart/2005/8/layout/orgChart1"/>
    <dgm:cxn modelId="{FC975237-83B1-4662-B5C7-768A63A1186E}" type="presParOf" srcId="{5B37F463-C398-4F09-B001-FF622CB5A3F8}" destId="{38BEA531-896F-403D-89CE-EFA8179EC46A}" srcOrd="0" destOrd="0" presId="urn:microsoft.com/office/officeart/2005/8/layout/orgChart1"/>
    <dgm:cxn modelId="{C5C07945-3149-4E18-BAE5-B890B211A9A7}" type="presParOf" srcId="{5B37F463-C398-4F09-B001-FF622CB5A3F8}" destId="{40B56951-2C9E-4231-976C-1805A36F2B8F}" srcOrd="1" destOrd="0" presId="urn:microsoft.com/office/officeart/2005/8/layout/orgChart1"/>
    <dgm:cxn modelId="{F7FF777B-DC4E-4F94-A439-453B28358601}" type="presParOf" srcId="{0ACECBDD-D32E-4986-A15D-695DAEAAAE2F}" destId="{EEA74776-1C53-420D-A289-A3D2656BB636}" srcOrd="1" destOrd="0" presId="urn:microsoft.com/office/officeart/2005/8/layout/orgChart1"/>
    <dgm:cxn modelId="{DD182BDC-769D-4021-8509-F0AF42C7E825}" type="presParOf" srcId="{EEA74776-1C53-420D-A289-A3D2656BB636}" destId="{01C9ADED-45EC-48E4-83F6-3508CC5E2268}" srcOrd="0" destOrd="0" presId="urn:microsoft.com/office/officeart/2005/8/layout/orgChart1"/>
    <dgm:cxn modelId="{600FFCBB-1A29-42BE-AAD4-1A78A0676236}" type="presParOf" srcId="{EEA74776-1C53-420D-A289-A3D2656BB636}" destId="{536D1A6D-65D6-41F7-A348-A3CC18193B5B}" srcOrd="1" destOrd="0" presId="urn:microsoft.com/office/officeart/2005/8/layout/orgChart1"/>
    <dgm:cxn modelId="{E81B25EF-10E5-4A8A-8028-68721256A4F8}" type="presParOf" srcId="{536D1A6D-65D6-41F7-A348-A3CC18193B5B}" destId="{3A74F302-01CE-4F18-8359-D072C7AEC28A}" srcOrd="0" destOrd="0" presId="urn:microsoft.com/office/officeart/2005/8/layout/orgChart1"/>
    <dgm:cxn modelId="{D6C862B7-8D0F-42A7-9DEF-78F1C33D944D}" type="presParOf" srcId="{3A74F302-01CE-4F18-8359-D072C7AEC28A}" destId="{00978012-F30A-4A9B-BA85-C9CEA17CA12A}" srcOrd="0" destOrd="0" presId="urn:microsoft.com/office/officeart/2005/8/layout/orgChart1"/>
    <dgm:cxn modelId="{220A5CC5-ACC7-4046-8553-BF1B7BD4A3AD}" type="presParOf" srcId="{3A74F302-01CE-4F18-8359-D072C7AEC28A}" destId="{95E76792-FC4B-4EEE-8B1A-1066230E0BCD}" srcOrd="1" destOrd="0" presId="urn:microsoft.com/office/officeart/2005/8/layout/orgChart1"/>
    <dgm:cxn modelId="{72F8EF3A-7D98-4DAA-9AFC-BB994A955CA7}" type="presParOf" srcId="{536D1A6D-65D6-41F7-A348-A3CC18193B5B}" destId="{806AC8DF-C840-4806-B73C-5E03A32B9416}" srcOrd="1" destOrd="0" presId="urn:microsoft.com/office/officeart/2005/8/layout/orgChart1"/>
    <dgm:cxn modelId="{FF85D2D2-0E02-44C6-B1AC-8963E46D55AC}" type="presParOf" srcId="{536D1A6D-65D6-41F7-A348-A3CC18193B5B}" destId="{FAED3B3D-76A6-45A1-AEDE-7253AB27A277}" srcOrd="2" destOrd="0" presId="urn:microsoft.com/office/officeart/2005/8/layout/orgChart1"/>
    <dgm:cxn modelId="{929CE417-4E03-422F-B141-34FC91710AFE}" type="presParOf" srcId="{EEA74776-1C53-420D-A289-A3D2656BB636}" destId="{CFA2E5DB-84C6-4240-BA95-5B719B817743}" srcOrd="2" destOrd="0" presId="urn:microsoft.com/office/officeart/2005/8/layout/orgChart1"/>
    <dgm:cxn modelId="{88CF5D7E-8D4F-420F-B6B0-84F0E156D7BB}" type="presParOf" srcId="{EEA74776-1C53-420D-A289-A3D2656BB636}" destId="{CE64610D-6FAE-43BC-B8D2-0130C05E756A}" srcOrd="3" destOrd="0" presId="urn:microsoft.com/office/officeart/2005/8/layout/orgChart1"/>
    <dgm:cxn modelId="{3F0F2381-8634-4D8C-B13F-181647AC6933}" type="presParOf" srcId="{CE64610D-6FAE-43BC-B8D2-0130C05E756A}" destId="{B3E9B6B4-DBAE-4B47-80C2-F2644F424388}" srcOrd="0" destOrd="0" presId="urn:microsoft.com/office/officeart/2005/8/layout/orgChart1"/>
    <dgm:cxn modelId="{EE966F8D-2117-421C-8F40-8F5038965FBF}" type="presParOf" srcId="{B3E9B6B4-DBAE-4B47-80C2-F2644F424388}" destId="{1EA84848-3932-4F31-A8A0-3CE7AC86615F}" srcOrd="0" destOrd="0" presId="urn:microsoft.com/office/officeart/2005/8/layout/orgChart1"/>
    <dgm:cxn modelId="{6DD1F18E-86A5-47D5-9D9A-7E3345386DCE}" type="presParOf" srcId="{B3E9B6B4-DBAE-4B47-80C2-F2644F424388}" destId="{56431333-412C-46E0-8C69-FB87D5AB2725}" srcOrd="1" destOrd="0" presId="urn:microsoft.com/office/officeart/2005/8/layout/orgChart1"/>
    <dgm:cxn modelId="{74085BFD-7E2E-432F-BD5D-572DCA537C15}" type="presParOf" srcId="{CE64610D-6FAE-43BC-B8D2-0130C05E756A}" destId="{777024FA-F51A-4308-98B3-5F8B4F83EF1D}" srcOrd="1" destOrd="0" presId="urn:microsoft.com/office/officeart/2005/8/layout/orgChart1"/>
    <dgm:cxn modelId="{92A7C066-F7E0-44D0-B214-8E407B5B0C06}" type="presParOf" srcId="{CE64610D-6FAE-43BC-B8D2-0130C05E756A}" destId="{FD484168-304D-4C64-9E82-C3FFD6E73EE8}" srcOrd="2" destOrd="0" presId="urn:microsoft.com/office/officeart/2005/8/layout/orgChart1"/>
    <dgm:cxn modelId="{B55CF5EC-A401-467B-B7A8-0ABD1411E841}" type="presParOf" srcId="{0ACECBDD-D32E-4986-A15D-695DAEAAAE2F}" destId="{05846212-8FB0-48AB-BE40-1FDEC619A1BF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2CF55C9-FF57-40DF-8166-CAC63E241AE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9C6212-9433-4FEF-AFC3-078F31062DA1}">
      <dgm:prSet phldrT="[Текст]" custT="1"/>
      <dgm:spPr/>
      <dgm:t>
        <a:bodyPr/>
        <a:lstStyle/>
        <a:p>
          <a:r>
            <a:rPr lang="ru-RU" sz="1300" b="1" dirty="0" smtClean="0"/>
            <a:t>Налоговые 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(1)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9A503AB4-E1C2-408A-AD33-0862398D170E}" type="parTrans" cxnId="{4E053745-0368-4CBB-A226-14FC55FF5E5E}">
      <dgm:prSet/>
      <dgm:spPr/>
      <dgm:t>
        <a:bodyPr/>
        <a:lstStyle/>
        <a:p>
          <a:endParaRPr lang="ru-RU"/>
        </a:p>
      </dgm:t>
    </dgm:pt>
    <dgm:pt modelId="{DF4D66D8-47EF-49B7-A383-ABB4EBF1B937}" type="sibTrans" cxnId="{4E053745-0368-4CBB-A226-14FC55FF5E5E}">
      <dgm:prSet/>
      <dgm:spPr/>
      <dgm:t>
        <a:bodyPr/>
        <a:lstStyle/>
        <a:p>
          <a:endParaRPr lang="ru-RU"/>
        </a:p>
      </dgm:t>
    </dgm:pt>
    <dgm:pt modelId="{F6863E78-1E5F-4E87-8BB8-03A143C25C78}">
      <dgm:prSet phldrT="[Текст]" custT="1"/>
      <dgm:spPr/>
      <dgm:t>
        <a:bodyPr/>
        <a:lstStyle/>
        <a:p>
          <a:r>
            <a:rPr lang="ru-RU" sz="1300" b="1" dirty="0" smtClean="0"/>
            <a:t>Неналоговые (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2)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A63E90D4-C03F-414D-A65A-C64CEC56AC02}" type="parTrans" cxnId="{E494406E-5CB0-4C70-970F-490013E1152E}">
      <dgm:prSet/>
      <dgm:spPr/>
      <dgm:t>
        <a:bodyPr/>
        <a:lstStyle/>
        <a:p>
          <a:endParaRPr lang="ru-RU"/>
        </a:p>
      </dgm:t>
    </dgm:pt>
    <dgm:pt modelId="{8E07806C-A16B-4C90-8742-BBE3EC402CCA}" type="sibTrans" cxnId="{E494406E-5CB0-4C70-970F-490013E1152E}">
      <dgm:prSet/>
      <dgm:spPr/>
      <dgm:t>
        <a:bodyPr/>
        <a:lstStyle/>
        <a:p>
          <a:endParaRPr lang="ru-RU"/>
        </a:p>
      </dgm:t>
    </dgm:pt>
    <dgm:pt modelId="{2AAD922D-FD04-4E41-AFF8-5ACAAAB325E9}">
      <dgm:prSet phldrT="[Текст]" custT="1"/>
      <dgm:spPr/>
      <dgm:t>
        <a:bodyPr/>
        <a:lstStyle/>
        <a:p>
          <a:r>
            <a:rPr lang="ru-RU" sz="13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Безвозмездные </a:t>
          </a:r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(3)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77BED9-9A00-4ABA-BACD-7CF4BD55E262}" type="parTrans" cxnId="{E696ACF2-B657-4D39-B739-B8D96B081630}">
      <dgm:prSet/>
      <dgm:spPr/>
      <dgm:t>
        <a:bodyPr/>
        <a:lstStyle/>
        <a:p>
          <a:endParaRPr lang="ru-RU"/>
        </a:p>
      </dgm:t>
    </dgm:pt>
    <dgm:pt modelId="{0440B507-D68A-48FE-836D-CD962910F8CB}" type="sibTrans" cxnId="{E696ACF2-B657-4D39-B739-B8D96B081630}">
      <dgm:prSet/>
      <dgm:spPr/>
      <dgm:t>
        <a:bodyPr/>
        <a:lstStyle/>
        <a:p>
          <a:endParaRPr lang="ru-RU"/>
        </a:p>
      </dgm:t>
    </dgm:pt>
    <dgm:pt modelId="{E94E3488-2E16-45EA-958B-E956632715BE}">
      <dgm:prSet custT="1"/>
      <dgm:spPr/>
      <dgm:t>
        <a:bodyPr/>
        <a:lstStyle/>
        <a:p>
          <a:pPr algn="just"/>
          <a:r>
            <a:rPr lang="ru-RU" sz="1200" dirty="0" smtClean="0"/>
            <a:t>ДОХОДЫ ОТ ПРЕДУСМОТРЕННЫХ ЗАКОНОДАТЕЛЬСТВОМ РОССИЙСКОЙ ФЕДЕРАЦИИ НАЛОГОВ И СБОРОВ, В ТОМ ЧИСЛЕ ОТ НАЛОГОВ ПРЕДУСМОТРЕННЫХ СПЕЦИАЛЬНЫМИ НАЛОГОВЫМИ РЕЖИМАМИ</a:t>
          </a:r>
          <a:endParaRPr lang="ru-RU" sz="1200" dirty="0"/>
        </a:p>
      </dgm:t>
    </dgm:pt>
    <dgm:pt modelId="{60DD7DD5-B689-441D-986B-B0F591F41274}" type="parTrans" cxnId="{78F70CEF-2CAF-4232-B378-FE161069FC66}">
      <dgm:prSet/>
      <dgm:spPr/>
      <dgm:t>
        <a:bodyPr/>
        <a:lstStyle/>
        <a:p>
          <a:endParaRPr lang="ru-RU"/>
        </a:p>
      </dgm:t>
    </dgm:pt>
    <dgm:pt modelId="{D8D7E270-4F43-45A4-B393-D4ADAC233A8A}" type="sibTrans" cxnId="{78F70CEF-2CAF-4232-B378-FE161069FC66}">
      <dgm:prSet/>
      <dgm:spPr/>
      <dgm:t>
        <a:bodyPr/>
        <a:lstStyle/>
        <a:p>
          <a:endParaRPr lang="ru-RU"/>
        </a:p>
      </dgm:t>
    </dgm:pt>
    <dgm:pt modelId="{49BACACE-66F3-4A0A-ADB6-C7C3266D163F}">
      <dgm:prSet custT="1"/>
      <dgm:spPr/>
      <dgm:t>
        <a:bodyPr/>
        <a:lstStyle/>
        <a:p>
          <a:pPr algn="just"/>
          <a:r>
            <a:rPr lang="ru-RU" sz="1200" dirty="0" smtClean="0"/>
            <a:t>ПЛАТЕЖИ, ВКЛЮЧАЮЩИЕ В СЕБЯ ВОЗМЕЗДНЫЕ ОПЕРАЦИИОТ ПРЯМОГО ПРЕДОСТАВЛЕНИЯ МУНИЦИПАЛИТЕТОМ В ПОЛЬЗОВАНИЕ ИМУЩЕСТВА, ОТ РАЗЛИЧНОГО ВИДА УСЛУГ, ШТРАФНЫЕ САНКЦИИ</a:t>
          </a:r>
          <a:endParaRPr lang="ru-RU" sz="1200" dirty="0"/>
        </a:p>
      </dgm:t>
    </dgm:pt>
    <dgm:pt modelId="{1B35F208-1A65-400A-BD0C-1E33C4CE68EA}" type="parTrans" cxnId="{A917F9D3-DBAB-4D6D-ABD4-B1171F36CB62}">
      <dgm:prSet/>
      <dgm:spPr/>
      <dgm:t>
        <a:bodyPr/>
        <a:lstStyle/>
        <a:p>
          <a:endParaRPr lang="ru-RU"/>
        </a:p>
      </dgm:t>
    </dgm:pt>
    <dgm:pt modelId="{822E7177-2517-4B16-B966-43F828D928FC}" type="sibTrans" cxnId="{A917F9D3-DBAB-4D6D-ABD4-B1171F36CB62}">
      <dgm:prSet/>
      <dgm:spPr/>
      <dgm:t>
        <a:bodyPr/>
        <a:lstStyle/>
        <a:p>
          <a:endParaRPr lang="ru-RU"/>
        </a:p>
      </dgm:t>
    </dgm:pt>
    <dgm:pt modelId="{47C0EA17-80A2-498C-993C-0109B5F629CE}">
      <dgm:prSet custT="1"/>
      <dgm:spPr/>
      <dgm:t>
        <a:bodyPr/>
        <a:lstStyle/>
        <a:p>
          <a:pPr algn="just"/>
          <a:r>
            <a:rPr lang="ru-RU" sz="1200" dirty="0" smtClean="0"/>
            <a:t>ПОСТУПАЮЩИЕ В БЮДЖЕТ ДЕНЕЖНЫЕ СРЕДСТВА НА БЕЗВОЗВРАТНОЙ ОСНОВЕ (ДОТАЦИИ, СУБСИДИИ, СУБВЕНЦИИ, ИНЫЕ МЕЖБЮДЖЕТНЫЕ ТРАНСФЕРТЫ)</a:t>
          </a:r>
          <a:endParaRPr lang="ru-RU" sz="1200" dirty="0"/>
        </a:p>
      </dgm:t>
    </dgm:pt>
    <dgm:pt modelId="{CECFBE8B-CB26-4488-92AA-2E4EEA8465FE}" type="parTrans" cxnId="{F97F5A6F-331F-47B9-B9F6-99024CE492E9}">
      <dgm:prSet/>
      <dgm:spPr/>
      <dgm:t>
        <a:bodyPr/>
        <a:lstStyle/>
        <a:p>
          <a:endParaRPr lang="ru-RU"/>
        </a:p>
      </dgm:t>
    </dgm:pt>
    <dgm:pt modelId="{8A41208C-3DD2-475B-AC8C-7F000D2959CE}" type="sibTrans" cxnId="{F97F5A6F-331F-47B9-B9F6-99024CE492E9}">
      <dgm:prSet/>
      <dgm:spPr/>
      <dgm:t>
        <a:bodyPr/>
        <a:lstStyle/>
        <a:p>
          <a:endParaRPr lang="ru-RU"/>
        </a:p>
      </dgm:t>
    </dgm:pt>
    <dgm:pt modelId="{A77A5698-D41E-4FAF-B67C-293C331A8E80}" type="pres">
      <dgm:prSet presAssocID="{22CF55C9-FF57-40DF-8166-CAC63E241AE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9D28B2-1AFF-422A-B211-FFE98355AFC2}" type="pres">
      <dgm:prSet presAssocID="{A39C6212-9433-4FEF-AFC3-078F31062DA1}" presName="parentLin" presStyleCnt="0"/>
      <dgm:spPr/>
    </dgm:pt>
    <dgm:pt modelId="{8688CC1F-73BD-497A-ACC2-ED49FD3B5D33}" type="pres">
      <dgm:prSet presAssocID="{A39C6212-9433-4FEF-AFC3-078F31062DA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65B6077-10C2-4B49-9B74-21F0C7C50131}" type="pres">
      <dgm:prSet presAssocID="{A39C6212-9433-4FEF-AFC3-078F31062DA1}" presName="parentText" presStyleLbl="node1" presStyleIdx="0" presStyleCnt="3" custScaleX="61224" custScaleY="518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E02065-DA8D-4C0D-BC4C-B54DA69C9647}" type="pres">
      <dgm:prSet presAssocID="{A39C6212-9433-4FEF-AFC3-078F31062DA1}" presName="negativeSpace" presStyleCnt="0"/>
      <dgm:spPr/>
    </dgm:pt>
    <dgm:pt modelId="{45821CFE-0066-45E0-9A3C-71A64A38F375}" type="pres">
      <dgm:prSet presAssocID="{A39C6212-9433-4FEF-AFC3-078F31062DA1}" presName="childText" presStyleLbl="conFgAcc1" presStyleIdx="0" presStyleCnt="3" custScaleX="100000" custScaleY="92637" custLinFactNeighborY="-18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8F8A12-862C-4831-B827-BABB0BBD30C9}" type="pres">
      <dgm:prSet presAssocID="{DF4D66D8-47EF-49B7-A383-ABB4EBF1B937}" presName="spaceBetweenRectangles" presStyleCnt="0"/>
      <dgm:spPr/>
    </dgm:pt>
    <dgm:pt modelId="{02EEF750-2509-4A56-BC36-65485B62E032}" type="pres">
      <dgm:prSet presAssocID="{F6863E78-1E5F-4E87-8BB8-03A143C25C78}" presName="parentLin" presStyleCnt="0"/>
      <dgm:spPr/>
    </dgm:pt>
    <dgm:pt modelId="{6EB27CAE-8459-4589-A06C-B4695D51FB82}" type="pres">
      <dgm:prSet presAssocID="{F6863E78-1E5F-4E87-8BB8-03A143C25C7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ABE7389-AD38-4152-91FD-0C2F228ADB75}" type="pres">
      <dgm:prSet presAssocID="{F6863E78-1E5F-4E87-8BB8-03A143C25C78}" presName="parentText" presStyleLbl="node1" presStyleIdx="1" presStyleCnt="3" custScaleX="71495" custScaleY="743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E5CF46-C0FB-4634-8A9A-6BCB168B7AEB}" type="pres">
      <dgm:prSet presAssocID="{F6863E78-1E5F-4E87-8BB8-03A143C25C78}" presName="negativeSpace" presStyleCnt="0"/>
      <dgm:spPr/>
    </dgm:pt>
    <dgm:pt modelId="{3D6C2AE8-90A7-4025-9ADB-202B28755A3E}" type="pres">
      <dgm:prSet presAssocID="{F6863E78-1E5F-4E87-8BB8-03A143C25C78}" presName="childText" presStyleLbl="conFgAcc1" presStyleIdx="1" presStyleCnt="3" custScaleX="98579" custScaleY="884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ACD095-6734-4DB0-BDB4-CF787C27E7AE}" type="pres">
      <dgm:prSet presAssocID="{8E07806C-A16B-4C90-8742-BBE3EC402CCA}" presName="spaceBetweenRectangles" presStyleCnt="0"/>
      <dgm:spPr/>
    </dgm:pt>
    <dgm:pt modelId="{3DD2F778-98E8-4719-A994-42FB2050A306}" type="pres">
      <dgm:prSet presAssocID="{2AAD922D-FD04-4E41-AFF8-5ACAAAB325E9}" presName="parentLin" presStyleCnt="0"/>
      <dgm:spPr/>
    </dgm:pt>
    <dgm:pt modelId="{871FD3F3-E4DF-4080-8441-8385DE911A6F}" type="pres">
      <dgm:prSet presAssocID="{2AAD922D-FD04-4E41-AFF8-5ACAAAB325E9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79C2169-B1CA-45E9-96D7-31A8B6400C97}" type="pres">
      <dgm:prSet presAssocID="{2AAD922D-FD04-4E41-AFF8-5ACAAAB325E9}" presName="parentText" presStyleLbl="node1" presStyleIdx="2" presStyleCnt="3" custScaleX="87311" custScaleY="854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EA855E-A2AB-44A3-8256-370A10876C17}" type="pres">
      <dgm:prSet presAssocID="{2AAD922D-FD04-4E41-AFF8-5ACAAAB325E9}" presName="negativeSpace" presStyleCnt="0"/>
      <dgm:spPr/>
    </dgm:pt>
    <dgm:pt modelId="{E859B2B4-A041-4D4B-A456-826283898C37}" type="pres">
      <dgm:prSet presAssocID="{2AAD922D-FD04-4E41-AFF8-5ACAAAB325E9}" presName="childText" presStyleLbl="conFgAcc1" presStyleIdx="2" presStyleCnt="3" custScaleY="1136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053745-0368-4CBB-A226-14FC55FF5E5E}" srcId="{22CF55C9-FF57-40DF-8166-CAC63E241AE3}" destId="{A39C6212-9433-4FEF-AFC3-078F31062DA1}" srcOrd="0" destOrd="0" parTransId="{9A503AB4-E1C2-408A-AD33-0862398D170E}" sibTransId="{DF4D66D8-47EF-49B7-A383-ABB4EBF1B937}"/>
    <dgm:cxn modelId="{A917F9D3-DBAB-4D6D-ABD4-B1171F36CB62}" srcId="{F6863E78-1E5F-4E87-8BB8-03A143C25C78}" destId="{49BACACE-66F3-4A0A-ADB6-C7C3266D163F}" srcOrd="0" destOrd="0" parTransId="{1B35F208-1A65-400A-BD0C-1E33C4CE68EA}" sibTransId="{822E7177-2517-4B16-B966-43F828D928FC}"/>
    <dgm:cxn modelId="{BD025CE5-A773-4666-BF49-6E21BEE17E7B}" type="presOf" srcId="{2AAD922D-FD04-4E41-AFF8-5ACAAAB325E9}" destId="{979C2169-B1CA-45E9-96D7-31A8B6400C97}" srcOrd="1" destOrd="0" presId="urn:microsoft.com/office/officeart/2005/8/layout/list1"/>
    <dgm:cxn modelId="{E9F44782-8BC8-4CC9-87D9-723E4E297261}" type="presOf" srcId="{E94E3488-2E16-45EA-958B-E956632715BE}" destId="{45821CFE-0066-45E0-9A3C-71A64A38F375}" srcOrd="0" destOrd="0" presId="urn:microsoft.com/office/officeart/2005/8/layout/list1"/>
    <dgm:cxn modelId="{19F8F6B1-A836-45C5-A9C4-9F561C7FC852}" type="presOf" srcId="{22CF55C9-FF57-40DF-8166-CAC63E241AE3}" destId="{A77A5698-D41E-4FAF-B67C-293C331A8E80}" srcOrd="0" destOrd="0" presId="urn:microsoft.com/office/officeart/2005/8/layout/list1"/>
    <dgm:cxn modelId="{1EE5B121-8BAF-485D-8FDD-1EDF4421A016}" type="presOf" srcId="{A39C6212-9433-4FEF-AFC3-078F31062DA1}" destId="{C65B6077-10C2-4B49-9B74-21F0C7C50131}" srcOrd="1" destOrd="0" presId="urn:microsoft.com/office/officeart/2005/8/layout/list1"/>
    <dgm:cxn modelId="{AE55C021-0AE9-4ADB-B031-405C96ECB006}" type="presOf" srcId="{49BACACE-66F3-4A0A-ADB6-C7C3266D163F}" destId="{3D6C2AE8-90A7-4025-9ADB-202B28755A3E}" srcOrd="0" destOrd="0" presId="urn:microsoft.com/office/officeart/2005/8/layout/list1"/>
    <dgm:cxn modelId="{4DE5869E-A02E-4DC3-96C1-8FC2E1FFFFE9}" type="presOf" srcId="{A39C6212-9433-4FEF-AFC3-078F31062DA1}" destId="{8688CC1F-73BD-497A-ACC2-ED49FD3B5D33}" srcOrd="0" destOrd="0" presId="urn:microsoft.com/office/officeart/2005/8/layout/list1"/>
    <dgm:cxn modelId="{63081FC3-89C4-4E72-A620-985E1825932D}" type="presOf" srcId="{F6863E78-1E5F-4E87-8BB8-03A143C25C78}" destId="{1ABE7389-AD38-4152-91FD-0C2F228ADB75}" srcOrd="1" destOrd="0" presId="urn:microsoft.com/office/officeart/2005/8/layout/list1"/>
    <dgm:cxn modelId="{85DD06D5-6929-4655-8637-FCBDEDDB5D1A}" type="presOf" srcId="{2AAD922D-FD04-4E41-AFF8-5ACAAAB325E9}" destId="{871FD3F3-E4DF-4080-8441-8385DE911A6F}" srcOrd="0" destOrd="0" presId="urn:microsoft.com/office/officeart/2005/8/layout/list1"/>
    <dgm:cxn modelId="{8025A71F-5F7C-4D84-AE6B-EC606D5C4291}" type="presOf" srcId="{F6863E78-1E5F-4E87-8BB8-03A143C25C78}" destId="{6EB27CAE-8459-4589-A06C-B4695D51FB82}" srcOrd="0" destOrd="0" presId="urn:microsoft.com/office/officeart/2005/8/layout/list1"/>
    <dgm:cxn modelId="{7B5B198B-EF58-4812-8B45-99131C0814AE}" type="presOf" srcId="{47C0EA17-80A2-498C-993C-0109B5F629CE}" destId="{E859B2B4-A041-4D4B-A456-826283898C37}" srcOrd="0" destOrd="0" presId="urn:microsoft.com/office/officeart/2005/8/layout/list1"/>
    <dgm:cxn modelId="{78F70CEF-2CAF-4232-B378-FE161069FC66}" srcId="{A39C6212-9433-4FEF-AFC3-078F31062DA1}" destId="{E94E3488-2E16-45EA-958B-E956632715BE}" srcOrd="0" destOrd="0" parTransId="{60DD7DD5-B689-441D-986B-B0F591F41274}" sibTransId="{D8D7E270-4F43-45A4-B393-D4ADAC233A8A}"/>
    <dgm:cxn modelId="{E696ACF2-B657-4D39-B739-B8D96B081630}" srcId="{22CF55C9-FF57-40DF-8166-CAC63E241AE3}" destId="{2AAD922D-FD04-4E41-AFF8-5ACAAAB325E9}" srcOrd="2" destOrd="0" parTransId="{0277BED9-9A00-4ABA-BACD-7CF4BD55E262}" sibTransId="{0440B507-D68A-48FE-836D-CD962910F8CB}"/>
    <dgm:cxn modelId="{F97F5A6F-331F-47B9-B9F6-99024CE492E9}" srcId="{2AAD922D-FD04-4E41-AFF8-5ACAAAB325E9}" destId="{47C0EA17-80A2-498C-993C-0109B5F629CE}" srcOrd="0" destOrd="0" parTransId="{CECFBE8B-CB26-4488-92AA-2E4EEA8465FE}" sibTransId="{8A41208C-3DD2-475B-AC8C-7F000D2959CE}"/>
    <dgm:cxn modelId="{E494406E-5CB0-4C70-970F-490013E1152E}" srcId="{22CF55C9-FF57-40DF-8166-CAC63E241AE3}" destId="{F6863E78-1E5F-4E87-8BB8-03A143C25C78}" srcOrd="1" destOrd="0" parTransId="{A63E90D4-C03F-414D-A65A-C64CEC56AC02}" sibTransId="{8E07806C-A16B-4C90-8742-BBE3EC402CCA}"/>
    <dgm:cxn modelId="{DF9463D6-504F-4DE5-AB3F-35D6759677CB}" type="presParOf" srcId="{A77A5698-D41E-4FAF-B67C-293C331A8E80}" destId="{939D28B2-1AFF-422A-B211-FFE98355AFC2}" srcOrd="0" destOrd="0" presId="urn:microsoft.com/office/officeart/2005/8/layout/list1"/>
    <dgm:cxn modelId="{5280944F-E60E-4ED1-8C74-C71E074CF845}" type="presParOf" srcId="{939D28B2-1AFF-422A-B211-FFE98355AFC2}" destId="{8688CC1F-73BD-497A-ACC2-ED49FD3B5D33}" srcOrd="0" destOrd="0" presId="urn:microsoft.com/office/officeart/2005/8/layout/list1"/>
    <dgm:cxn modelId="{BE889F15-B0BE-4CA2-865B-91930574BC20}" type="presParOf" srcId="{939D28B2-1AFF-422A-B211-FFE98355AFC2}" destId="{C65B6077-10C2-4B49-9B74-21F0C7C50131}" srcOrd="1" destOrd="0" presId="urn:microsoft.com/office/officeart/2005/8/layout/list1"/>
    <dgm:cxn modelId="{C000F66E-DAF6-412D-85B8-F41355B3AE26}" type="presParOf" srcId="{A77A5698-D41E-4FAF-B67C-293C331A8E80}" destId="{12E02065-DA8D-4C0D-BC4C-B54DA69C9647}" srcOrd="1" destOrd="0" presId="urn:microsoft.com/office/officeart/2005/8/layout/list1"/>
    <dgm:cxn modelId="{D2D49B0B-ACBE-4761-9680-AB10D5A194A2}" type="presParOf" srcId="{A77A5698-D41E-4FAF-B67C-293C331A8E80}" destId="{45821CFE-0066-45E0-9A3C-71A64A38F375}" srcOrd="2" destOrd="0" presId="urn:microsoft.com/office/officeart/2005/8/layout/list1"/>
    <dgm:cxn modelId="{772A768C-6AFB-4B29-B841-24528CDD7EA7}" type="presParOf" srcId="{A77A5698-D41E-4FAF-B67C-293C331A8E80}" destId="{B88F8A12-862C-4831-B827-BABB0BBD30C9}" srcOrd="3" destOrd="0" presId="urn:microsoft.com/office/officeart/2005/8/layout/list1"/>
    <dgm:cxn modelId="{87EFCDDE-89FA-4F76-B0A0-38820191C997}" type="presParOf" srcId="{A77A5698-D41E-4FAF-B67C-293C331A8E80}" destId="{02EEF750-2509-4A56-BC36-65485B62E032}" srcOrd="4" destOrd="0" presId="urn:microsoft.com/office/officeart/2005/8/layout/list1"/>
    <dgm:cxn modelId="{0CC6F393-B5B9-48BD-83AB-D9F573B449DF}" type="presParOf" srcId="{02EEF750-2509-4A56-BC36-65485B62E032}" destId="{6EB27CAE-8459-4589-A06C-B4695D51FB82}" srcOrd="0" destOrd="0" presId="urn:microsoft.com/office/officeart/2005/8/layout/list1"/>
    <dgm:cxn modelId="{F178BDC8-62BF-4B3E-A0E2-A6F9221F0CBE}" type="presParOf" srcId="{02EEF750-2509-4A56-BC36-65485B62E032}" destId="{1ABE7389-AD38-4152-91FD-0C2F228ADB75}" srcOrd="1" destOrd="0" presId="urn:microsoft.com/office/officeart/2005/8/layout/list1"/>
    <dgm:cxn modelId="{F1D218C2-1B4C-4C00-832F-73F1F23006D3}" type="presParOf" srcId="{A77A5698-D41E-4FAF-B67C-293C331A8E80}" destId="{46E5CF46-C0FB-4634-8A9A-6BCB168B7AEB}" srcOrd="5" destOrd="0" presId="urn:microsoft.com/office/officeart/2005/8/layout/list1"/>
    <dgm:cxn modelId="{8F8EC248-1CD9-44E4-A8EE-6AC2584913E7}" type="presParOf" srcId="{A77A5698-D41E-4FAF-B67C-293C331A8E80}" destId="{3D6C2AE8-90A7-4025-9ADB-202B28755A3E}" srcOrd="6" destOrd="0" presId="urn:microsoft.com/office/officeart/2005/8/layout/list1"/>
    <dgm:cxn modelId="{6AB7F6B4-8AD1-4A4F-83DA-50AAD1926BC4}" type="presParOf" srcId="{A77A5698-D41E-4FAF-B67C-293C331A8E80}" destId="{17ACD095-6734-4DB0-BDB4-CF787C27E7AE}" srcOrd="7" destOrd="0" presId="urn:microsoft.com/office/officeart/2005/8/layout/list1"/>
    <dgm:cxn modelId="{5BBFB619-9B70-4266-A904-4641155F7B89}" type="presParOf" srcId="{A77A5698-D41E-4FAF-B67C-293C331A8E80}" destId="{3DD2F778-98E8-4719-A994-42FB2050A306}" srcOrd="8" destOrd="0" presId="urn:microsoft.com/office/officeart/2005/8/layout/list1"/>
    <dgm:cxn modelId="{23E8B561-FAFC-4DDA-BC8D-03188D48D4B6}" type="presParOf" srcId="{3DD2F778-98E8-4719-A994-42FB2050A306}" destId="{871FD3F3-E4DF-4080-8441-8385DE911A6F}" srcOrd="0" destOrd="0" presId="urn:microsoft.com/office/officeart/2005/8/layout/list1"/>
    <dgm:cxn modelId="{7DA7B8EB-CE52-401F-B94A-8CB5DCA562B9}" type="presParOf" srcId="{3DD2F778-98E8-4719-A994-42FB2050A306}" destId="{979C2169-B1CA-45E9-96D7-31A8B6400C97}" srcOrd="1" destOrd="0" presId="urn:microsoft.com/office/officeart/2005/8/layout/list1"/>
    <dgm:cxn modelId="{BD0DD083-A8F9-4A2C-842C-F8BDE8C0550B}" type="presParOf" srcId="{A77A5698-D41E-4FAF-B67C-293C331A8E80}" destId="{55EA855E-A2AB-44A3-8256-370A10876C17}" srcOrd="9" destOrd="0" presId="urn:microsoft.com/office/officeart/2005/8/layout/list1"/>
    <dgm:cxn modelId="{F90DECFA-9361-47E3-84B8-3B847483B06F}" type="presParOf" srcId="{A77A5698-D41E-4FAF-B67C-293C331A8E80}" destId="{E859B2B4-A041-4D4B-A456-826283898C3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912269-0C7A-4E12-8C97-8FA58EE5C03C}">
      <dsp:nvSpPr>
        <dsp:cNvPr id="0" name=""/>
        <dsp:cNvSpPr/>
      </dsp:nvSpPr>
      <dsp:spPr>
        <a:xfrm>
          <a:off x="3609682" y="2401677"/>
          <a:ext cx="88047" cy="17676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AA2D75-3CBF-4128-BA14-F35FB9AA1798}">
      <dsp:nvSpPr>
        <dsp:cNvPr id="0" name=""/>
        <dsp:cNvSpPr/>
      </dsp:nvSpPr>
      <dsp:spPr>
        <a:xfrm>
          <a:off x="3208616" y="2480540"/>
          <a:ext cx="107106" cy="107106"/>
        </a:xfrm>
        <a:prstGeom prst="ellipse">
          <a:avLst/>
        </a:prstGeom>
        <a:solidFill>
          <a:schemeClr val="accent4">
            <a:hueOff val="-219513"/>
            <a:satOff val="2479"/>
            <a:lumOff val="1329"/>
            <a:alphaOff val="0"/>
          </a:schemeClr>
        </a:solidFill>
        <a:ln w="19050" cap="flat" cmpd="sng" algn="ctr">
          <a:solidFill>
            <a:schemeClr val="accent4">
              <a:hueOff val="-219513"/>
              <a:satOff val="2479"/>
              <a:lumOff val="13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207326-C461-4E27-A9F9-24E314A6A5BF}">
      <dsp:nvSpPr>
        <dsp:cNvPr id="0" name=""/>
        <dsp:cNvSpPr/>
      </dsp:nvSpPr>
      <dsp:spPr>
        <a:xfrm>
          <a:off x="2958574" y="2685147"/>
          <a:ext cx="107106" cy="107106"/>
        </a:xfrm>
        <a:prstGeom prst="ellipse">
          <a:avLst/>
        </a:prstGeom>
        <a:solidFill>
          <a:schemeClr val="accent4">
            <a:hueOff val="-439026"/>
            <a:satOff val="4958"/>
            <a:lumOff val="2658"/>
            <a:alphaOff val="0"/>
          </a:schemeClr>
        </a:solidFill>
        <a:ln w="19050" cap="flat" cmpd="sng" algn="ctr">
          <a:solidFill>
            <a:schemeClr val="accent4">
              <a:hueOff val="-439026"/>
              <a:satOff val="4958"/>
              <a:lumOff val="2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53C4F3-4694-45CF-AA65-B8D362A9FFE0}">
      <dsp:nvSpPr>
        <dsp:cNvPr id="0" name=""/>
        <dsp:cNvSpPr/>
      </dsp:nvSpPr>
      <dsp:spPr>
        <a:xfrm>
          <a:off x="4017276" y="1135900"/>
          <a:ext cx="107106" cy="107106"/>
        </a:xfrm>
        <a:prstGeom prst="ellipse">
          <a:avLst/>
        </a:prstGeom>
        <a:solidFill>
          <a:schemeClr val="accent4">
            <a:hueOff val="-658538"/>
            <a:satOff val="7436"/>
            <a:lumOff val="3987"/>
            <a:alphaOff val="0"/>
          </a:schemeClr>
        </a:solidFill>
        <a:ln w="19050" cap="flat" cmpd="sng" algn="ctr">
          <a:solidFill>
            <a:schemeClr val="accent4">
              <a:hueOff val="-658538"/>
              <a:satOff val="7436"/>
              <a:lumOff val="398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A8A021-3DAB-4639-9959-E50C0835B705}">
      <dsp:nvSpPr>
        <dsp:cNvPr id="0" name=""/>
        <dsp:cNvSpPr/>
      </dsp:nvSpPr>
      <dsp:spPr>
        <a:xfrm>
          <a:off x="4128472" y="976201"/>
          <a:ext cx="107106" cy="107106"/>
        </a:xfrm>
        <a:prstGeom prst="ellipse">
          <a:avLst/>
        </a:prstGeom>
        <a:solidFill>
          <a:schemeClr val="accent4">
            <a:hueOff val="-878051"/>
            <a:satOff val="9915"/>
            <a:lumOff val="5316"/>
            <a:alphaOff val="0"/>
          </a:schemeClr>
        </a:solidFill>
        <a:ln w="19050" cap="flat" cmpd="sng" algn="ctr">
          <a:solidFill>
            <a:schemeClr val="accent4">
              <a:hueOff val="-878051"/>
              <a:satOff val="9915"/>
              <a:lumOff val="53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BE751B-334A-4706-9250-A1D8265D9D27}">
      <dsp:nvSpPr>
        <dsp:cNvPr id="0" name=""/>
        <dsp:cNvSpPr/>
      </dsp:nvSpPr>
      <dsp:spPr>
        <a:xfrm>
          <a:off x="4282859" y="901564"/>
          <a:ext cx="107106" cy="107106"/>
        </a:xfrm>
        <a:prstGeom prst="ellipse">
          <a:avLst/>
        </a:prstGeom>
        <a:solidFill>
          <a:schemeClr val="accent4">
            <a:hueOff val="-1097564"/>
            <a:satOff val="12394"/>
            <a:lumOff val="6644"/>
            <a:alphaOff val="0"/>
          </a:schemeClr>
        </a:solidFill>
        <a:ln w="19050" cap="flat" cmpd="sng" algn="ctr">
          <a:solidFill>
            <a:schemeClr val="accent4">
              <a:hueOff val="-1097564"/>
              <a:satOff val="12394"/>
              <a:lumOff val="664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F7A491-BA42-408B-9156-6792BA93926D}">
      <dsp:nvSpPr>
        <dsp:cNvPr id="0" name=""/>
        <dsp:cNvSpPr/>
      </dsp:nvSpPr>
      <dsp:spPr>
        <a:xfrm>
          <a:off x="4464392" y="997466"/>
          <a:ext cx="107106" cy="107106"/>
        </a:xfrm>
        <a:prstGeom prst="ellipse">
          <a:avLst/>
        </a:prstGeom>
        <a:solidFill>
          <a:schemeClr val="accent4">
            <a:hueOff val="-1317077"/>
            <a:satOff val="14873"/>
            <a:lumOff val="7973"/>
            <a:alphaOff val="0"/>
          </a:schemeClr>
        </a:solidFill>
        <a:ln w="19050" cap="flat" cmpd="sng" algn="ctr">
          <a:solidFill>
            <a:schemeClr val="accent4">
              <a:hueOff val="-1317077"/>
              <a:satOff val="14873"/>
              <a:lumOff val="79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9EA73F-8493-4D7D-8CED-119D4A963157}">
      <dsp:nvSpPr>
        <dsp:cNvPr id="0" name=""/>
        <dsp:cNvSpPr/>
      </dsp:nvSpPr>
      <dsp:spPr>
        <a:xfrm>
          <a:off x="4570719" y="1157164"/>
          <a:ext cx="107106" cy="107106"/>
        </a:xfrm>
        <a:prstGeom prst="ellipse">
          <a:avLst/>
        </a:prstGeom>
        <a:solidFill>
          <a:schemeClr val="accent4">
            <a:hueOff val="-1536590"/>
            <a:satOff val="17351"/>
            <a:lumOff val="9302"/>
            <a:alphaOff val="0"/>
          </a:schemeClr>
        </a:solidFill>
        <a:ln w="19050" cap="flat" cmpd="sng" algn="ctr">
          <a:solidFill>
            <a:schemeClr val="accent4">
              <a:hueOff val="-1536590"/>
              <a:satOff val="17351"/>
              <a:lumOff val="93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BB7963-5ACE-4E90-B5C9-3F442CD1C0E2}">
      <dsp:nvSpPr>
        <dsp:cNvPr id="0" name=""/>
        <dsp:cNvSpPr/>
      </dsp:nvSpPr>
      <dsp:spPr>
        <a:xfrm>
          <a:off x="4271137" y="1081484"/>
          <a:ext cx="107106" cy="107106"/>
        </a:xfrm>
        <a:prstGeom prst="ellipse">
          <a:avLst/>
        </a:prstGeom>
        <a:solidFill>
          <a:schemeClr val="accent4">
            <a:hueOff val="-1756102"/>
            <a:satOff val="19830"/>
            <a:lumOff val="10631"/>
            <a:alphaOff val="0"/>
          </a:schemeClr>
        </a:solidFill>
        <a:ln w="19050" cap="flat" cmpd="sng" algn="ctr">
          <a:solidFill>
            <a:schemeClr val="accent4">
              <a:hueOff val="-1756102"/>
              <a:satOff val="19830"/>
              <a:lumOff val="106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3D90AD-7EA8-4FB3-840E-A8146C057A63}">
      <dsp:nvSpPr>
        <dsp:cNvPr id="0" name=""/>
        <dsp:cNvSpPr/>
      </dsp:nvSpPr>
      <dsp:spPr>
        <a:xfrm>
          <a:off x="4260505" y="1218873"/>
          <a:ext cx="107106" cy="107106"/>
        </a:xfrm>
        <a:prstGeom prst="ellipse">
          <a:avLst/>
        </a:prstGeom>
        <a:solidFill>
          <a:schemeClr val="accent4">
            <a:hueOff val="-1975615"/>
            <a:satOff val="22309"/>
            <a:lumOff val="11960"/>
            <a:alphaOff val="0"/>
          </a:schemeClr>
        </a:solidFill>
        <a:ln w="19050" cap="flat" cmpd="sng" algn="ctr">
          <a:solidFill>
            <a:schemeClr val="accent4">
              <a:hueOff val="-1975615"/>
              <a:satOff val="22309"/>
              <a:lumOff val="119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BD56EB-DDEF-4228-A5BF-005383905E4B}">
      <dsp:nvSpPr>
        <dsp:cNvPr id="0" name=""/>
        <dsp:cNvSpPr/>
      </dsp:nvSpPr>
      <dsp:spPr>
        <a:xfrm>
          <a:off x="6179373" y="1965048"/>
          <a:ext cx="2161761" cy="1091860"/>
        </a:xfrm>
        <a:prstGeom prst="roundRect">
          <a:avLst/>
        </a:prstGeom>
        <a:solidFill>
          <a:srgbClr val="CCCC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00" tIns="0" rIns="0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chemeClr val="tx2">
                  <a:lumMod val="75000"/>
                </a:schemeClr>
              </a:solidFill>
            </a:rPr>
            <a:t>РАСХОДЫ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B0F0"/>
              </a:solidFill>
            </a:rPr>
            <a:t>Выплачиваемые из бюджета денежные средства</a:t>
          </a:r>
          <a:endParaRPr lang="ru-RU" sz="1400" b="1" i="1" kern="1200" dirty="0">
            <a:solidFill>
              <a:srgbClr val="00B0F0"/>
            </a:solidFill>
          </a:endParaRPr>
        </a:p>
      </dsp:txBody>
      <dsp:txXfrm>
        <a:off x="6232673" y="2018348"/>
        <a:ext cx="2055161" cy="985260"/>
      </dsp:txXfrm>
    </dsp:sp>
    <dsp:sp modelId="{3FAF5B50-F7BF-4C15-BDCE-AEDC47B5C383}">
      <dsp:nvSpPr>
        <dsp:cNvPr id="0" name=""/>
        <dsp:cNvSpPr/>
      </dsp:nvSpPr>
      <dsp:spPr>
        <a:xfrm>
          <a:off x="5924706" y="0"/>
          <a:ext cx="2635017" cy="179644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8A9F00-5F6F-4B7A-9D65-CFA13837F734}">
      <dsp:nvSpPr>
        <dsp:cNvPr id="0" name=""/>
        <dsp:cNvSpPr/>
      </dsp:nvSpPr>
      <dsp:spPr>
        <a:xfrm>
          <a:off x="254450" y="2056515"/>
          <a:ext cx="2210457" cy="1085453"/>
        </a:xfrm>
        <a:prstGeom prst="roundRect">
          <a:avLst/>
        </a:prstGeom>
        <a:solidFill>
          <a:srgbClr val="CCCC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00" tIns="0" rIns="0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ДОХОДЫ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Поступающие в бюджет денежные средства</a:t>
          </a:r>
          <a:endParaRPr lang="ru-RU" sz="1400" b="1" kern="1200" dirty="0">
            <a:solidFill>
              <a:srgbClr val="00B0F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7437" y="2109502"/>
        <a:ext cx="2104483" cy="979479"/>
      </dsp:txXfrm>
    </dsp:sp>
    <dsp:sp modelId="{579FEE64-7FE0-4DA5-9139-150E0615D7B3}">
      <dsp:nvSpPr>
        <dsp:cNvPr id="0" name=""/>
        <dsp:cNvSpPr/>
      </dsp:nvSpPr>
      <dsp:spPr>
        <a:xfrm>
          <a:off x="0" y="0"/>
          <a:ext cx="2647505" cy="189462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41B8EE-265E-4222-8AF7-B44BF1786086}">
      <dsp:nvSpPr>
        <dsp:cNvPr id="0" name=""/>
        <dsp:cNvSpPr/>
      </dsp:nvSpPr>
      <dsp:spPr>
        <a:xfrm rot="5400000">
          <a:off x="263" y="572845"/>
          <a:ext cx="3424681" cy="3425207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gradFill rotWithShape="0">
          <a:gsLst>
            <a:gs pos="0">
              <a:srgbClr val="003E68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003E68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003E68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3401F2-C04D-4D27-9ABE-8115682FB760}">
      <dsp:nvSpPr>
        <dsp:cNvPr id="0" name=""/>
        <dsp:cNvSpPr/>
      </dsp:nvSpPr>
      <dsp:spPr>
        <a:xfrm rot="16200000">
          <a:off x="3524962" y="572845"/>
          <a:ext cx="3424681" cy="3425207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gradFill rotWithShape="0">
          <a:gsLst>
            <a:gs pos="0">
              <a:srgbClr val="003E68">
                <a:hueOff val="-4084625"/>
                <a:satOff val="-33333"/>
                <a:lumOff val="26536"/>
                <a:alphaOff val="0"/>
                <a:shade val="51000"/>
                <a:satMod val="130000"/>
              </a:srgbClr>
            </a:gs>
            <a:gs pos="80000">
              <a:srgbClr val="003E68">
                <a:hueOff val="-4084625"/>
                <a:satOff val="-33333"/>
                <a:lumOff val="26536"/>
                <a:alphaOff val="0"/>
                <a:shade val="93000"/>
                <a:satMod val="130000"/>
              </a:srgbClr>
            </a:gs>
            <a:gs pos="100000">
              <a:srgbClr val="003E68">
                <a:hueOff val="-4084625"/>
                <a:satOff val="-33333"/>
                <a:lumOff val="2653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1AD163-6388-4B26-BB6D-6BE9E7345418}">
      <dsp:nvSpPr>
        <dsp:cNvPr id="0" name=""/>
        <dsp:cNvSpPr/>
      </dsp:nvSpPr>
      <dsp:spPr>
        <a:xfrm>
          <a:off x="3929920" y="3547973"/>
          <a:ext cx="2600255" cy="6851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Рассмотрение/Утверждение</a:t>
          </a:r>
          <a:endParaRPr lang="ru-RU" sz="24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sp:txBody>
      <dsp:txXfrm>
        <a:off x="3929920" y="3547973"/>
        <a:ext cx="2600255" cy="685155"/>
      </dsp:txXfrm>
    </dsp:sp>
    <dsp:sp modelId="{8F1981FD-7302-4F4C-956B-14301F29F79B}">
      <dsp:nvSpPr>
        <dsp:cNvPr id="0" name=""/>
        <dsp:cNvSpPr/>
      </dsp:nvSpPr>
      <dsp:spPr>
        <a:xfrm rot="5400000">
          <a:off x="3582839" y="607195"/>
          <a:ext cx="3424681" cy="3425207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139592-3ED6-40F7-ACDC-EACDB157369B}">
      <dsp:nvSpPr>
        <dsp:cNvPr id="0" name=""/>
        <dsp:cNvSpPr/>
      </dsp:nvSpPr>
      <dsp:spPr>
        <a:xfrm rot="16200000">
          <a:off x="7111263" y="535174"/>
          <a:ext cx="3424681" cy="3425207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rgbClr val="00375E">
            <a:lumMod val="10000"/>
            <a:lumOff val="9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7901D5-7FD0-4731-90B8-EF985F424668}">
      <dsp:nvSpPr>
        <dsp:cNvPr id="0" name=""/>
        <dsp:cNvSpPr/>
      </dsp:nvSpPr>
      <dsp:spPr>
        <a:xfrm>
          <a:off x="7546926" y="3631795"/>
          <a:ext cx="2109639" cy="6851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Исполнение/ Контроль за исполнением</a:t>
          </a:r>
          <a:endParaRPr lang="ru-RU" sz="20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sp:txBody>
      <dsp:txXfrm>
        <a:off x="7546926" y="3631795"/>
        <a:ext cx="2109639" cy="685155"/>
      </dsp:txXfrm>
    </dsp:sp>
    <dsp:sp modelId="{ADFE1965-7DAF-4994-ABA2-68AF11192972}">
      <dsp:nvSpPr>
        <dsp:cNvPr id="0" name=""/>
        <dsp:cNvSpPr/>
      </dsp:nvSpPr>
      <dsp:spPr>
        <a:xfrm>
          <a:off x="3724468" y="1183524"/>
          <a:ext cx="2513365" cy="1274617"/>
        </a:xfrm>
        <a:prstGeom prst="ellipse">
          <a:avLst/>
        </a:prstGeom>
        <a:solidFill>
          <a:srgbClr val="003E68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FFFFFF"/>
              </a:solidFill>
              <a:latin typeface="Verdana"/>
              <a:ea typeface="+mn-ea"/>
              <a:cs typeface="+mn-cs"/>
            </a:rPr>
            <a:t>Совет депутатов поселения </a:t>
          </a:r>
          <a:endParaRPr lang="ru-RU" sz="1200" b="1" kern="1200" dirty="0">
            <a:solidFill>
              <a:srgbClr val="FFFFFF"/>
            </a:solidFill>
            <a:latin typeface="Verdana"/>
            <a:ea typeface="+mn-ea"/>
            <a:cs typeface="+mn-cs"/>
          </a:endParaRPr>
        </a:p>
      </dsp:txBody>
      <dsp:txXfrm>
        <a:off x="4287656" y="1476469"/>
        <a:ext cx="1024701" cy="688727"/>
      </dsp:txXfrm>
    </dsp:sp>
    <dsp:sp modelId="{F4073C67-4D6B-44C9-9C6D-FA110E5A824A}">
      <dsp:nvSpPr>
        <dsp:cNvPr id="0" name=""/>
        <dsp:cNvSpPr/>
      </dsp:nvSpPr>
      <dsp:spPr>
        <a:xfrm>
          <a:off x="4091020" y="2217739"/>
          <a:ext cx="2511529" cy="1167196"/>
        </a:xfrm>
        <a:prstGeom prst="ellipse">
          <a:avLst/>
        </a:prstGeom>
        <a:solidFill>
          <a:srgbClr val="003E68">
            <a:alpha val="50000"/>
            <a:hueOff val="-1750554"/>
            <a:satOff val="-14286"/>
            <a:lumOff val="11373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FFFFFF"/>
              </a:solidFill>
              <a:latin typeface="Verdana"/>
              <a:ea typeface="+mn-ea"/>
              <a:cs typeface="+mn-cs"/>
            </a:rPr>
            <a:t>Публичные слушания</a:t>
          </a:r>
          <a:endParaRPr lang="ru-RU" sz="1200" b="1" kern="1200" dirty="0">
            <a:solidFill>
              <a:srgbClr val="FFFFFF"/>
            </a:solidFill>
            <a:latin typeface="Verdana"/>
            <a:ea typeface="+mn-ea"/>
            <a:cs typeface="+mn-cs"/>
          </a:endParaRPr>
        </a:p>
      </dsp:txBody>
      <dsp:txXfrm>
        <a:off x="5015819" y="2485996"/>
        <a:ext cx="1023953" cy="630683"/>
      </dsp:txXfrm>
    </dsp:sp>
    <dsp:sp modelId="{C2C9C4C0-B9AF-4F84-81F5-A9834542D2AD}">
      <dsp:nvSpPr>
        <dsp:cNvPr id="0" name=""/>
        <dsp:cNvSpPr/>
      </dsp:nvSpPr>
      <dsp:spPr>
        <a:xfrm>
          <a:off x="915832" y="1127033"/>
          <a:ext cx="1085140" cy="1085165"/>
        </a:xfrm>
        <a:prstGeom prst="ellipse">
          <a:avLst/>
        </a:prstGeom>
        <a:solidFill>
          <a:srgbClr val="003E68">
            <a:alpha val="50000"/>
            <a:hueOff val="-3501107"/>
            <a:satOff val="-28571"/>
            <a:lumOff val="22745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rgbClr val="000000"/>
              </a:solidFill>
              <a:effectLst/>
              <a:latin typeface="Calibri" pitchFamily="34" charset="0"/>
              <a:ea typeface="+mn-ea"/>
              <a:cs typeface="Calibri" pitchFamily="34" charset="0"/>
            </a:rPr>
            <a:t>Объем бюджета</a:t>
          </a:r>
          <a:endParaRPr lang="ru-RU" sz="1300" b="1" kern="1200" dirty="0">
            <a:solidFill>
              <a:srgbClr val="000000"/>
            </a:solidFill>
            <a:effectLst/>
            <a:latin typeface="Calibri" pitchFamily="34" charset="0"/>
            <a:ea typeface="+mn-ea"/>
            <a:cs typeface="Calibri" pitchFamily="34" charset="0"/>
          </a:endParaRPr>
        </a:p>
      </dsp:txBody>
      <dsp:txXfrm>
        <a:off x="1074747" y="1285952"/>
        <a:ext cx="767310" cy="767327"/>
      </dsp:txXfrm>
    </dsp:sp>
    <dsp:sp modelId="{6F04C840-E252-4E59-8901-D715A5F2ADE9}">
      <dsp:nvSpPr>
        <dsp:cNvPr id="0" name=""/>
        <dsp:cNvSpPr/>
      </dsp:nvSpPr>
      <dsp:spPr>
        <a:xfrm>
          <a:off x="774278" y="2174346"/>
          <a:ext cx="533029" cy="532816"/>
        </a:xfrm>
        <a:prstGeom prst="ellipse">
          <a:avLst/>
        </a:prstGeom>
        <a:solidFill>
          <a:srgbClr val="003E68">
            <a:alpha val="50000"/>
            <a:hueOff val="-5251661"/>
            <a:satOff val="-42857"/>
            <a:lumOff val="34118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AF0D8D5D-C25D-451B-A6E9-5233D68A8259}">
      <dsp:nvSpPr>
        <dsp:cNvPr id="0" name=""/>
        <dsp:cNvSpPr/>
      </dsp:nvSpPr>
      <dsp:spPr>
        <a:xfrm>
          <a:off x="2090023" y="1340489"/>
          <a:ext cx="310149" cy="309946"/>
        </a:xfrm>
        <a:prstGeom prst="ellipse">
          <a:avLst/>
        </a:prstGeom>
        <a:solidFill>
          <a:srgbClr val="003E68">
            <a:alpha val="50000"/>
            <a:hueOff val="-7002215"/>
            <a:satOff val="-57143"/>
            <a:lumOff val="4549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B9177661-A55B-4BE6-8657-8EE17D44409B}">
      <dsp:nvSpPr>
        <dsp:cNvPr id="0" name=""/>
        <dsp:cNvSpPr/>
      </dsp:nvSpPr>
      <dsp:spPr>
        <a:xfrm>
          <a:off x="1854397" y="1726655"/>
          <a:ext cx="1373169" cy="1075084"/>
        </a:xfrm>
        <a:prstGeom prst="ellipse">
          <a:avLst/>
        </a:prstGeom>
        <a:solidFill>
          <a:srgbClr val="003E68">
            <a:alpha val="50000"/>
            <a:hueOff val="-8752768"/>
            <a:satOff val="-71429"/>
            <a:lumOff val="56863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rPr>
            <a:t>Налоговая политика</a:t>
          </a:r>
          <a:endParaRPr lang="ru-RU" sz="1400" b="1" kern="1200" dirty="0">
            <a:solidFill>
              <a:srgbClr val="000000"/>
            </a:solidFill>
            <a:latin typeface="Calibri" pitchFamily="34" charset="0"/>
            <a:ea typeface="+mn-ea"/>
            <a:cs typeface="Calibri" pitchFamily="34" charset="0"/>
          </a:endParaRPr>
        </a:p>
      </dsp:txBody>
      <dsp:txXfrm>
        <a:off x="2055493" y="1884097"/>
        <a:ext cx="970977" cy="760200"/>
      </dsp:txXfrm>
    </dsp:sp>
    <dsp:sp modelId="{45815A79-DEB6-4674-ACAA-CBBC57B6CD84}">
      <dsp:nvSpPr>
        <dsp:cNvPr id="0" name=""/>
        <dsp:cNvSpPr/>
      </dsp:nvSpPr>
      <dsp:spPr>
        <a:xfrm>
          <a:off x="2358456" y="3038442"/>
          <a:ext cx="310149" cy="309946"/>
        </a:xfrm>
        <a:prstGeom prst="ellipse">
          <a:avLst/>
        </a:prstGeom>
        <a:solidFill>
          <a:srgbClr val="003E68">
            <a:alpha val="50000"/>
            <a:hueOff val="-10503322"/>
            <a:satOff val="-85714"/>
            <a:lumOff val="68235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ADD7986C-FE07-4C6B-96BC-A06FCADF1A68}">
      <dsp:nvSpPr>
        <dsp:cNvPr id="0" name=""/>
        <dsp:cNvSpPr/>
      </dsp:nvSpPr>
      <dsp:spPr>
        <a:xfrm>
          <a:off x="885057" y="2737492"/>
          <a:ext cx="1329383" cy="949021"/>
        </a:xfrm>
        <a:prstGeom prst="ellipse">
          <a:avLst/>
        </a:prstGeom>
        <a:solidFill>
          <a:srgbClr val="003E68">
            <a:alpha val="50000"/>
            <a:hueOff val="-12253876"/>
            <a:satOff val="-100000"/>
            <a:lumOff val="79608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rPr>
            <a:t>Покрытие долга</a:t>
          </a:r>
          <a:endParaRPr lang="ru-RU" sz="1400" b="1" kern="1200" dirty="0">
            <a:solidFill>
              <a:srgbClr val="000000"/>
            </a:solidFill>
            <a:latin typeface="Calibri" pitchFamily="34" charset="0"/>
            <a:ea typeface="+mn-ea"/>
            <a:cs typeface="Calibri" pitchFamily="34" charset="0"/>
          </a:endParaRPr>
        </a:p>
      </dsp:txBody>
      <dsp:txXfrm>
        <a:off x="1079741" y="2876473"/>
        <a:ext cx="940015" cy="671059"/>
      </dsp:txXfrm>
    </dsp:sp>
    <dsp:sp modelId="{FE70768C-A44C-4724-9FAC-4ABDB2A37F7F}">
      <dsp:nvSpPr>
        <dsp:cNvPr id="0" name=""/>
        <dsp:cNvSpPr/>
      </dsp:nvSpPr>
      <dsp:spPr>
        <a:xfrm>
          <a:off x="7471026" y="1255538"/>
          <a:ext cx="2248281" cy="1999835"/>
        </a:xfrm>
        <a:prstGeom prst="ellipse">
          <a:avLst/>
        </a:prstGeom>
        <a:solidFill>
          <a:srgbClr val="FF99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rgbClr val="FFFFFF"/>
              </a:solidFill>
              <a:latin typeface="Verdana"/>
              <a:ea typeface="+mn-ea"/>
              <a:cs typeface="+mn-cs"/>
            </a:rPr>
            <a:t>Мобилизация и использование бюджетных средств</a:t>
          </a:r>
          <a:endParaRPr lang="ru-RU" sz="1300" b="1" kern="1200" dirty="0">
            <a:solidFill>
              <a:srgbClr val="FFFFFF"/>
            </a:solidFill>
            <a:latin typeface="Verdana"/>
            <a:ea typeface="+mn-ea"/>
            <a:cs typeface="+mn-cs"/>
          </a:endParaRPr>
        </a:p>
      </dsp:txBody>
      <dsp:txXfrm>
        <a:off x="7800279" y="1548407"/>
        <a:ext cx="1589775" cy="1414097"/>
      </dsp:txXfrm>
    </dsp:sp>
    <dsp:sp modelId="{44CF44F7-B557-4982-A314-0FDB2E3C4343}">
      <dsp:nvSpPr>
        <dsp:cNvPr id="0" name=""/>
        <dsp:cNvSpPr/>
      </dsp:nvSpPr>
      <dsp:spPr>
        <a:xfrm>
          <a:off x="643586" y="3547973"/>
          <a:ext cx="2600255" cy="6851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Составление</a:t>
          </a:r>
          <a:endParaRPr lang="ru-RU" sz="28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sp:txBody>
      <dsp:txXfrm>
        <a:off x="643586" y="3547973"/>
        <a:ext cx="2600255" cy="68515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75A694-BAB1-4099-B47F-09E87B48074F}">
      <dsp:nvSpPr>
        <dsp:cNvPr id="0" name=""/>
        <dsp:cNvSpPr/>
      </dsp:nvSpPr>
      <dsp:spPr>
        <a:xfrm rot="5400000">
          <a:off x="-181855" y="183906"/>
          <a:ext cx="1212367" cy="84865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2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426380"/>
        <a:ext cx="848657" cy="363710"/>
      </dsp:txXfrm>
    </dsp:sp>
    <dsp:sp modelId="{7A4ED3DB-93E4-404C-803F-A18D568AA704}">
      <dsp:nvSpPr>
        <dsp:cNvPr id="0" name=""/>
        <dsp:cNvSpPr/>
      </dsp:nvSpPr>
      <dsp:spPr>
        <a:xfrm rot="5400000">
          <a:off x="2046533" y="-1195824"/>
          <a:ext cx="788038" cy="31837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Публичные обсуждения целевых программ муниципального образования г.п. Никель Печенгского района (размещаются на сайте органа власти)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848658" y="40520"/>
        <a:ext cx="3145321" cy="711100"/>
      </dsp:txXfrm>
    </dsp:sp>
    <dsp:sp modelId="{47CD549A-034C-4C5D-8732-083B190F40F6}">
      <dsp:nvSpPr>
        <dsp:cNvPr id="0" name=""/>
        <dsp:cNvSpPr/>
      </dsp:nvSpPr>
      <dsp:spPr>
        <a:xfrm rot="5400000">
          <a:off x="-181855" y="1195851"/>
          <a:ext cx="1212367" cy="84865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2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1438325"/>
        <a:ext cx="848657" cy="363710"/>
      </dsp:txXfrm>
    </dsp:sp>
    <dsp:sp modelId="{41B15AB1-9DB6-44FC-B49E-8FF7D75B1B9F}">
      <dsp:nvSpPr>
        <dsp:cNvPr id="0" name=""/>
        <dsp:cNvSpPr/>
      </dsp:nvSpPr>
      <dsp:spPr>
        <a:xfrm rot="5400000">
          <a:off x="2046533" y="-183879"/>
          <a:ext cx="788038" cy="31837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Публичные слушания проекта Решения муниципального образования г.п. Никель  Печенгского района о бюджете поселения на очередной финансовый год (проходят в Совете депутатов ежегодно в декабре)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848658" y="1052465"/>
        <a:ext cx="3145321" cy="711100"/>
      </dsp:txXfrm>
    </dsp:sp>
    <dsp:sp modelId="{7BB7958F-2FB5-4677-9831-A28968175930}">
      <dsp:nvSpPr>
        <dsp:cNvPr id="0" name=""/>
        <dsp:cNvSpPr/>
      </dsp:nvSpPr>
      <dsp:spPr>
        <a:xfrm rot="5400000">
          <a:off x="-181855" y="2207796"/>
          <a:ext cx="1212367" cy="84865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2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2450270"/>
        <a:ext cx="848657" cy="363710"/>
      </dsp:txXfrm>
    </dsp:sp>
    <dsp:sp modelId="{AEBFDA2D-0B85-463D-BBB3-4CA6B9FD160B}">
      <dsp:nvSpPr>
        <dsp:cNvPr id="0" name=""/>
        <dsp:cNvSpPr/>
      </dsp:nvSpPr>
      <dsp:spPr>
        <a:xfrm rot="5400000">
          <a:off x="2046533" y="828065"/>
          <a:ext cx="788038" cy="31837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Публичные слушания по проекту Решения муниципального образования г.п. Никель  Печенгского района об исполнении бюджета поселения (проходят в Совете депутатов ежегодно в мае)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848658" y="2064410"/>
        <a:ext cx="3145321" cy="7111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80D180-F985-481B-A7BD-92687E670778}">
      <dsp:nvSpPr>
        <dsp:cNvPr id="0" name=""/>
        <dsp:cNvSpPr/>
      </dsp:nvSpPr>
      <dsp:spPr>
        <a:xfrm>
          <a:off x="0" y="519361"/>
          <a:ext cx="8474147" cy="97147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 CYR" panose="02020603050405020304" pitchFamily="18" charset="0"/>
              <a:cs typeface="Times New Roman CYR" panose="02020603050405020304" pitchFamily="18" charset="0"/>
            </a:rPr>
            <a:t> Бюджетного  Послания Президента Российской Федерации Федеральному Собранию  </a:t>
          </a:r>
          <a:endParaRPr lang="ru-RU" sz="2000" b="1" kern="1200" dirty="0">
            <a:solidFill>
              <a:srgbClr val="002060"/>
            </a:solidFill>
            <a:latin typeface="Times New Roman CYR" panose="02020603050405020304" pitchFamily="18" charset="0"/>
            <a:cs typeface="Times New Roman CYR" panose="02020603050405020304" pitchFamily="18" charset="0"/>
          </a:endParaRPr>
        </a:p>
      </dsp:txBody>
      <dsp:txXfrm>
        <a:off x="47424" y="566785"/>
        <a:ext cx="8379299" cy="876630"/>
      </dsp:txXfrm>
    </dsp:sp>
    <dsp:sp modelId="{B25E0664-C186-488F-9314-1E6E5033E64A}">
      <dsp:nvSpPr>
        <dsp:cNvPr id="0" name=""/>
        <dsp:cNvSpPr/>
      </dsp:nvSpPr>
      <dsp:spPr>
        <a:xfrm>
          <a:off x="0" y="980144"/>
          <a:ext cx="8474147" cy="1583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054" tIns="76200" rIns="426720" bIns="76200" numCol="1" spcCol="1270" anchor="t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4700" kern="1200" dirty="0">
            <a:solidFill>
              <a:srgbClr val="002060"/>
            </a:solidFill>
            <a:latin typeface="Times New Roman CYR" panose="02020603050405020304" pitchFamily="18" charset="0"/>
            <a:cs typeface="Times New Roman CYR" panose="02020603050405020304" pitchFamily="18" charset="0"/>
          </a:endParaRPr>
        </a:p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4700" kern="1200" dirty="0">
            <a:solidFill>
              <a:srgbClr val="002060"/>
            </a:solidFill>
          </a:endParaRPr>
        </a:p>
      </dsp:txBody>
      <dsp:txXfrm>
        <a:off x="0" y="980144"/>
        <a:ext cx="8474147" cy="1583549"/>
      </dsp:txXfrm>
    </dsp:sp>
    <dsp:sp modelId="{3A19F36D-0FAE-4117-8495-0470CC6CE3B9}">
      <dsp:nvSpPr>
        <dsp:cNvPr id="0" name=""/>
        <dsp:cNvSpPr/>
      </dsp:nvSpPr>
      <dsp:spPr>
        <a:xfrm>
          <a:off x="42" y="1704127"/>
          <a:ext cx="8452877" cy="978913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Основных направлений  бюджетной  и налоговой  политики  в муниципальном образовании городское поселение Никель Печенгского района на 2018 год и плановый период 2019-2020 годов</a:t>
          </a:r>
          <a:endParaRPr lang="ru-RU" sz="1800" kern="12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829" y="1751914"/>
        <a:ext cx="8357303" cy="88333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80D180-F985-481B-A7BD-92687E670778}">
      <dsp:nvSpPr>
        <dsp:cNvPr id="0" name=""/>
        <dsp:cNvSpPr/>
      </dsp:nvSpPr>
      <dsp:spPr>
        <a:xfrm>
          <a:off x="0" y="154392"/>
          <a:ext cx="8474147" cy="1184293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 CYR" panose="02020603050405020304" pitchFamily="18" charset="0"/>
              <a:cs typeface="Times New Roman CYR" panose="02020603050405020304" pitchFamily="18" charset="0"/>
            </a:rPr>
            <a:t> </a:t>
          </a: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Прогноза социально-экономического развития муниципального образования городское поселение Никель Печенгского района Мурманской области на 2017 год и плановый период до 2020 года</a:t>
          </a:r>
          <a:endParaRPr lang="ru-RU" sz="2000" b="1" kern="1200" dirty="0">
            <a:solidFill>
              <a:srgbClr val="002060"/>
            </a:solidFill>
            <a:latin typeface="Times New Roman CYR" panose="02020603050405020304" pitchFamily="18" charset="0"/>
            <a:cs typeface="Times New Roman CYR" panose="02020603050405020304" pitchFamily="18" charset="0"/>
          </a:endParaRPr>
        </a:p>
      </dsp:txBody>
      <dsp:txXfrm>
        <a:off x="57812" y="212204"/>
        <a:ext cx="8358523" cy="1068669"/>
      </dsp:txXfrm>
    </dsp:sp>
    <dsp:sp modelId="{B25E0664-C186-488F-9314-1E6E5033E64A}">
      <dsp:nvSpPr>
        <dsp:cNvPr id="0" name=""/>
        <dsp:cNvSpPr/>
      </dsp:nvSpPr>
      <dsp:spPr>
        <a:xfrm>
          <a:off x="0" y="1185306"/>
          <a:ext cx="8474147" cy="712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054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100" kern="1200" dirty="0">
            <a:latin typeface="Times New Roman CYR" panose="02020603050405020304" pitchFamily="18" charset="0"/>
            <a:cs typeface="Times New Roman CYR" panose="02020603050405020304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100" kern="1200" dirty="0"/>
        </a:p>
      </dsp:txBody>
      <dsp:txXfrm>
        <a:off x="0" y="1185306"/>
        <a:ext cx="8474147" cy="712597"/>
      </dsp:txXfrm>
    </dsp:sp>
    <dsp:sp modelId="{3A19F36D-0FAE-4117-8495-0470CC6CE3B9}">
      <dsp:nvSpPr>
        <dsp:cNvPr id="0" name=""/>
        <dsp:cNvSpPr/>
      </dsp:nvSpPr>
      <dsp:spPr>
        <a:xfrm>
          <a:off x="21270" y="1531828"/>
          <a:ext cx="8452877" cy="1176844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Times New Roman CYR" panose="02020603050405020304" pitchFamily="18" charset="0"/>
              <a:cs typeface="Times New Roman CYR" panose="02020603050405020304" pitchFamily="18" charset="0"/>
            </a:rPr>
            <a:t>Муниципальных программ городского поселения Никель</a:t>
          </a:r>
          <a:endParaRPr lang="ru-RU" sz="2000" b="1" kern="1200" dirty="0">
            <a:solidFill>
              <a:srgbClr val="002060"/>
            </a:solidFill>
            <a:latin typeface="Times New Roman CYR" panose="02020603050405020304" pitchFamily="18" charset="0"/>
            <a:cs typeface="Times New Roman CYR" panose="02020603050405020304" pitchFamily="18" charset="0"/>
          </a:endParaRPr>
        </a:p>
      </dsp:txBody>
      <dsp:txXfrm>
        <a:off x="78719" y="1589277"/>
        <a:ext cx="8337979" cy="106194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A2E5DB-84C6-4240-BA95-5B719B817743}">
      <dsp:nvSpPr>
        <dsp:cNvPr id="0" name=""/>
        <dsp:cNvSpPr/>
      </dsp:nvSpPr>
      <dsp:spPr>
        <a:xfrm>
          <a:off x="4131251" y="574900"/>
          <a:ext cx="2160884" cy="4118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59"/>
              </a:lnTo>
              <a:lnTo>
                <a:pt x="2160884" y="21059"/>
              </a:lnTo>
              <a:lnTo>
                <a:pt x="2160884" y="41187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C9ADED-45EC-48E4-83F6-3508CC5E2268}">
      <dsp:nvSpPr>
        <dsp:cNvPr id="0" name=""/>
        <dsp:cNvSpPr/>
      </dsp:nvSpPr>
      <dsp:spPr>
        <a:xfrm>
          <a:off x="2031109" y="574900"/>
          <a:ext cx="2100141" cy="406120"/>
        </a:xfrm>
        <a:custGeom>
          <a:avLst/>
          <a:gdLst/>
          <a:ahLst/>
          <a:cxnLst/>
          <a:rect l="0" t="0" r="0" b="0"/>
          <a:pathLst>
            <a:path>
              <a:moveTo>
                <a:pt x="2100141" y="0"/>
              </a:moveTo>
              <a:lnTo>
                <a:pt x="2100141" y="15309"/>
              </a:lnTo>
              <a:lnTo>
                <a:pt x="0" y="15309"/>
              </a:lnTo>
              <a:lnTo>
                <a:pt x="0" y="40612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BEA531-896F-403D-89CE-EFA8179EC46A}">
      <dsp:nvSpPr>
        <dsp:cNvPr id="0" name=""/>
        <dsp:cNvSpPr/>
      </dsp:nvSpPr>
      <dsp:spPr>
        <a:xfrm>
          <a:off x="858045" y="0"/>
          <a:ext cx="6546411" cy="5749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alpha val="100000"/>
                <a:satMod val="160000"/>
                <a:lumMod val="105000"/>
              </a:schemeClr>
            </a:gs>
            <a:gs pos="41000">
              <a:schemeClr val="accent5">
                <a:tint val="57000"/>
                <a:satMod val="180000"/>
                <a:lumMod val="99000"/>
              </a:schemeClr>
            </a:gs>
            <a:gs pos="100000">
              <a:schemeClr val="accent5">
                <a:tint val="80000"/>
                <a:satMod val="200000"/>
                <a:lumMod val="104000"/>
              </a:schemeClr>
            </a:gs>
          </a:gsLst>
          <a:lin ang="5400000" scaled="1"/>
        </a:gradFill>
        <a:ln w="12700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Приоритеты в трехлетней перспективе 2018-2020 годов в сфере налоговой политики</a:t>
          </a:r>
          <a:endParaRPr lang="ru-RU" sz="18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8045" y="0"/>
        <a:ext cx="6546411" cy="574900"/>
      </dsp:txXfrm>
    </dsp:sp>
    <dsp:sp modelId="{00978012-F30A-4A9B-BA85-C9CEA17CA12A}">
      <dsp:nvSpPr>
        <dsp:cNvPr id="0" name=""/>
        <dsp:cNvSpPr/>
      </dsp:nvSpPr>
      <dsp:spPr>
        <a:xfrm>
          <a:off x="170107" y="981021"/>
          <a:ext cx="3722005" cy="1611553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alpha val="100000"/>
                <a:satMod val="160000"/>
                <a:lumMod val="105000"/>
              </a:schemeClr>
            </a:gs>
            <a:gs pos="41000">
              <a:schemeClr val="accent5">
                <a:tint val="57000"/>
                <a:satMod val="180000"/>
                <a:lumMod val="99000"/>
              </a:schemeClr>
            </a:gs>
            <a:gs pos="100000">
              <a:schemeClr val="accent5">
                <a:tint val="80000"/>
                <a:satMod val="200000"/>
                <a:lumMod val="104000"/>
              </a:schemeClr>
            </a:gs>
          </a:gsLst>
          <a:lin ang="5400000" scaled="1"/>
        </a:gradFill>
        <a:ln w="12700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налогового регулирования с учетом изменившихся экономических условий при недопущении увеличения налоговой нагрузки на экономику</a:t>
          </a:r>
          <a:endParaRPr lang="ru-RU" sz="18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0107" y="981021"/>
        <a:ext cx="3722005" cy="1611553"/>
      </dsp:txXfrm>
    </dsp:sp>
    <dsp:sp modelId="{1EA84848-3932-4F31-A8A0-3CE7AC86615F}">
      <dsp:nvSpPr>
        <dsp:cNvPr id="0" name=""/>
        <dsp:cNvSpPr/>
      </dsp:nvSpPr>
      <dsp:spPr>
        <a:xfrm rot="10800000" flipV="1">
          <a:off x="4431133" y="986771"/>
          <a:ext cx="3722005" cy="839982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alpha val="100000"/>
                <a:satMod val="160000"/>
                <a:lumMod val="105000"/>
              </a:schemeClr>
            </a:gs>
            <a:gs pos="41000">
              <a:schemeClr val="accent5">
                <a:tint val="57000"/>
                <a:satMod val="180000"/>
                <a:lumMod val="99000"/>
              </a:schemeClr>
            </a:gs>
            <a:gs pos="100000">
              <a:schemeClr val="accent5">
                <a:tint val="80000"/>
                <a:satMod val="200000"/>
                <a:lumMod val="104000"/>
              </a:schemeClr>
            </a:gs>
          </a:gsLst>
          <a:lin ang="5400000" scaled="1"/>
        </a:gradFill>
        <a:ln w="12700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антикризисных налоговых мер</a:t>
          </a:r>
          <a:endParaRPr lang="ru-RU" sz="18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10800000">
        <a:off x="4431133" y="986771"/>
        <a:ext cx="3722005" cy="83998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821CFE-0066-45E0-9A3C-71A64A38F375}">
      <dsp:nvSpPr>
        <dsp:cNvPr id="0" name=""/>
        <dsp:cNvSpPr/>
      </dsp:nvSpPr>
      <dsp:spPr>
        <a:xfrm>
          <a:off x="0" y="12869"/>
          <a:ext cx="5454501" cy="102715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3330" tIns="249936" rIns="423330" bIns="85344" numCol="1" spcCol="1270" anchor="t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ДОХОДЫ ОТ ПРЕДУСМОТРЕННЫХ ЗАКОНОДАТЕЛЬСТВОМ РОССИЙСКОЙ ФЕДЕРАЦИИ НАЛОГОВ И СБОРОВ, В ТОМ ЧИСЛЕ ОТ НАЛОГОВ ПРЕДУСМОТРЕННЫХ СПЕЦИАЛЬНЫМИ НАЛОГОВЫМИ РЕЖИМАМИ</a:t>
          </a:r>
          <a:endParaRPr lang="ru-RU" sz="1200" kern="1200" dirty="0"/>
        </a:p>
      </dsp:txBody>
      <dsp:txXfrm>
        <a:off x="0" y="12869"/>
        <a:ext cx="5454501" cy="1027159"/>
      </dsp:txXfrm>
    </dsp:sp>
    <dsp:sp modelId="{C65B6077-10C2-4B49-9B74-21F0C7C50131}">
      <dsp:nvSpPr>
        <dsp:cNvPr id="0" name=""/>
        <dsp:cNvSpPr/>
      </dsp:nvSpPr>
      <dsp:spPr>
        <a:xfrm>
          <a:off x="272725" y="19988"/>
          <a:ext cx="2337625" cy="245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317" tIns="0" rIns="144317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Налоговые 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(1)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4689" y="31952"/>
        <a:ext cx="2313697" cy="221158"/>
      </dsp:txXfrm>
    </dsp:sp>
    <dsp:sp modelId="{3D6C2AE8-90A7-4025-9ADB-202B28755A3E}">
      <dsp:nvSpPr>
        <dsp:cNvPr id="0" name=""/>
        <dsp:cNvSpPr/>
      </dsp:nvSpPr>
      <dsp:spPr>
        <a:xfrm>
          <a:off x="0" y="1257546"/>
          <a:ext cx="5376993" cy="98124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3330" tIns="249936" rIns="423330" bIns="85344" numCol="1" spcCol="1270" anchor="t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ПЛАТЕЖИ, ВКЛЮЧАЮЩИЕ В СЕБЯ ВОЗМЕЗДНЫЕ ОПЕРАЦИИОТ ПРЯМОГО ПРЕДОСТАВЛЕНИЯ МУНИЦИПАЛИТЕТОМ В ПОЛЬЗОВАНИЕ ИМУЩЕСТВА, ОТ РАЗЛИЧНОГО ВИДА УСЛУГ, ШТРАФНЫЕ САНКЦИИ</a:t>
          </a:r>
          <a:endParaRPr lang="ru-RU" sz="1200" kern="1200" dirty="0"/>
        </a:p>
      </dsp:txBody>
      <dsp:txXfrm>
        <a:off x="0" y="1257546"/>
        <a:ext cx="5376993" cy="981243"/>
      </dsp:txXfrm>
    </dsp:sp>
    <dsp:sp modelId="{1ABE7389-AD38-4152-91FD-0C2F228ADB75}">
      <dsp:nvSpPr>
        <dsp:cNvPr id="0" name=""/>
        <dsp:cNvSpPr/>
      </dsp:nvSpPr>
      <dsp:spPr>
        <a:xfrm>
          <a:off x="272725" y="1142474"/>
          <a:ext cx="2729787" cy="3512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317" tIns="0" rIns="144317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Неналоговые (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2)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9871" y="1159620"/>
        <a:ext cx="2695495" cy="316939"/>
      </dsp:txXfrm>
    </dsp:sp>
    <dsp:sp modelId="{E859B2B4-A041-4D4B-A456-826283898C37}">
      <dsp:nvSpPr>
        <dsp:cNvPr id="0" name=""/>
        <dsp:cNvSpPr/>
      </dsp:nvSpPr>
      <dsp:spPr>
        <a:xfrm>
          <a:off x="0" y="2492513"/>
          <a:ext cx="5454501" cy="1060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3330" tIns="249936" rIns="423330" bIns="85344" numCol="1" spcCol="1270" anchor="t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ПОСТУПАЮЩИЕ В БЮДЖЕТ ДЕНЕЖНЫЕ СРЕДСТВА НА БЕЗВОЗВРАТНОЙ ОСНОВЕ (ДОТАЦИИ, СУБСИДИИ, СУБВЕНЦИИ, ИНЫЕ МЕЖБЮДЖЕТНЫЕ ТРАНСФЕРТЫ)</a:t>
          </a:r>
          <a:endParaRPr lang="ru-RU" sz="1200" kern="1200" dirty="0"/>
        </a:p>
      </dsp:txBody>
      <dsp:txXfrm>
        <a:off x="0" y="2492513"/>
        <a:ext cx="5454501" cy="1060036"/>
      </dsp:txXfrm>
    </dsp:sp>
    <dsp:sp modelId="{979C2169-B1CA-45E9-96D7-31A8B6400C97}">
      <dsp:nvSpPr>
        <dsp:cNvPr id="0" name=""/>
        <dsp:cNvSpPr/>
      </dsp:nvSpPr>
      <dsp:spPr>
        <a:xfrm>
          <a:off x="272725" y="2325189"/>
          <a:ext cx="3333666" cy="403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317" tIns="0" rIns="144317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Безвозмездные </a:t>
          </a: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(3)</a:t>
          </a:r>
          <a:endParaRPr lang="ru-RU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2421" y="2344885"/>
        <a:ext cx="3294274" cy="3640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PhasedProcess">
  <dgm:title val=""/>
  <dgm:desc val=""/>
  <dgm:catLst>
    <dgm:cat type="process" pri="1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clrData>
  <dgm:layoutNode name="Name0">
    <dgm:varLst>
      <dgm:chMax val="3"/>
      <dgm:chPref val="3"/>
      <dgm:bulletEnabled val="1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gte" val="3">
        <dgm:alg type="composite">
          <dgm:param type="ar" val="2.8316"/>
        </dgm:alg>
        <dgm:choose name="Name3">
          <dgm:if name="Name4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567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rightChild" refType="w" fact="0.713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parentText1" refType="w" fact="0.0621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6845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if>
          <dgm:else name="Name5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72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rightChild" refType="w" fact="0.09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parentText1" refType="w" fact="0.7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062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else>
        </dgm:choose>
      </dgm:if>
      <dgm:if name="Name6" axis="ch" ptType="node" func="cnt" op="gte" val="2">
        <dgm:alg type="composite">
          <dgm:param type="ar" val="1.8986"/>
        </dgm:alg>
        <dgm:choose name="Name7">
          <dgm:if name="Name8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941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5782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1" refType="w" fact="0.0926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  <dgm:constr type="l" for="ch" forName="parentText2" refType="w" fact="0.5655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</dgm:constrLst>
          </dgm:if>
          <dgm:else name="Name9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592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0941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2" refType="w" fact="0.0926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  <dgm:constr type="l" for="ch" forName="parentText1" refType="w" fact="0.5655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</dgm:constrLst>
          </dgm:else>
        </dgm:choose>
      </dgm:if>
      <dgm:else name="Name10">
        <dgm:alg type="composite">
          <dgm:param type="ar" val="0.8036"/>
        </dgm:alg>
        <dgm:constrLst>
          <dgm:constr type="primFontSz" for="des" forName="parentText1" val="65"/>
          <dgm:constr type="primFontSz" for="des" forName="childText1_1" val="65"/>
          <dgm:constr type="primFontSz" for="des" forName="childText1_1" refType="primFontSz" refFor="des" refForName="parentText1" op="lte"/>
          <dgm:constr type="primFontSz" for="des" forName="childText1_2" refType="primFontSz" refFor="des" refForName="parentText1" op="lte"/>
          <dgm:constr type="primFontSz" for="des" forName="childText1_3" refType="primFontSz" refFor="des" refForName="parentText1" op="lte"/>
          <dgm:constr type="primFontSz" for="des" forName="childText1_4" refType="primFontSz" refFor="des" refForName="parentText1" op="lte"/>
          <dgm:constr type="primFontSz" for="des" forName="childText1_1" refType="primFontSz" refFor="des" refForName="parentText2" op="lte"/>
          <dgm:constr type="primFontSz" for="des" forName="childText1_2" refType="primFontSz" refFor="des" refForName="parentText2" op="lte"/>
          <dgm:constr type="primFontSz" for="des" forName="childText1_3" refType="primFontSz" refFor="des" refForName="parentText2" op="lte"/>
          <dgm:constr type="primFontSz" for="des" forName="childText1_4" refType="primFontSz" refFor="des" refForName="parentText2" op="lte"/>
          <dgm:constr type="primFontSz" for="des" forName="childText1_1" refType="primFontSz" refFor="des" refForName="parentText3" op="lte"/>
          <dgm:constr type="primFontSz" for="des" forName="childText1_2" refType="primFontSz" refFor="des" refForName="parentText3" op="lte"/>
          <dgm:constr type="primFontSz" for="des" forName="childText1_3" refType="primFontSz" refFor="des" refForName="parentText3" op="lte"/>
          <dgm:constr type="primFontSz" for="des" forName="childText1_4" refType="primFontSz" refFor="des" refForName="parentText3" op="lte"/>
          <dgm:constr type="primFontSz" for="des" forName="childText1_2" refType="primFontSz" refFor="des" refForName="childText1_1" op="equ"/>
          <dgm:constr type="primFontSz" for="des" forName="childText1_3" refType="primFontSz" refFor="des" refForName="childText1_1" op="equ"/>
          <dgm:constr type="primFontSz" for="des" forName="childText1_4" refType="primFontSz" refFor="des" refForName="childText1_1" op="equ"/>
          <dgm:constr type="l" for="ch" forName="leftComposite" refType="w" fact="0"/>
          <dgm:constr type="t" for="ch" forName="leftComposite" refType="h" fact="0.1159"/>
          <dgm:constr type="w" for="ch" forName="leftComposite" refType="w"/>
          <dgm:constr type="h" for="ch" forName="leftComposite" refType="h" fact="0.6953"/>
          <dgm:constr type="l" for="ch" forName="parentText1" refType="w" fact="0"/>
          <dgm:constr type="t" for="ch" forName="parentText1" refType="h" fact="0.8128"/>
          <dgm:constr type="w" for="ch" forName="parentText1" refType="w"/>
          <dgm:constr type="h" for="ch" forName="parentText1" refType="h" fact="0.1872"/>
        </dgm:constrLst>
      </dgm:else>
    </dgm:choose>
    <dgm:choose name="Name11">
      <dgm:if name="Name12" axis="ch" ptType="node" func="cnt" op="gte" val="1">
        <dgm:choose name="Name13">
          <dgm:if name="Name14" axis="ch" ptType="node" func="cnt" op="gte" val="2">
            <dgm:layoutNode name="arc1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3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2" styleLbl="revTx">
              <dgm:varLst>
                <dgm:chMax val="4"/>
                <dgm:chPref val="3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5"/>
        </dgm:choose>
        <dgm:choose name="Name16">
          <dgm:if name="Name17" axis="ch" ptType="node" func="cnt" op="gte" val="3">
            <dgm:layoutNode name="arc2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4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3" styleLbl="revTx">
              <dgm:varLst>
                <dgm:chMax val="1"/>
                <dgm:chPref val="1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3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8"/>
        </dgm:choose>
      </dgm:if>
      <dgm:else name="Name19"/>
    </dgm:choose>
    <dgm:layoutNode name="middleComposite">
      <dgm:choose name="Name20">
        <dgm:if name="Name21" axis="ch ch" ptType="node node" st="2 1" cnt="1 0" func="cnt" op="lte" val="1">
          <dgm:alg type="composite">
            <dgm:param type="ar" val="1"/>
          </dgm:alg>
        </dgm:if>
        <dgm:if name="Name22" axis="ch ch" ptType="node node" st="2 1" cnt="1 0" func="cnt" op="equ" val="2">
          <dgm:alg type="composite">
            <dgm:param type="ar" val="1.792"/>
          </dgm:alg>
        </dgm:if>
        <dgm:if name="Name23" axis="ch ch" ptType="node node" st="2 1" cnt="1 0" func="cnt" op="equ" val="3">
          <dgm:alg type="composite">
            <dgm:param type="ar" val="1"/>
          </dgm:alg>
        </dgm:if>
        <dgm:else name="Name24">
          <dgm:alg type="composite">
            <dgm:param type="ar" val="1"/>
          </dgm:alg>
        </dgm:else>
      </dgm:choose>
      <dgm:shape xmlns:r="http://schemas.openxmlformats.org/officeDocument/2006/relationships" r:blip="">
        <dgm:adjLst/>
      </dgm:shape>
      <dgm:presOf/>
      <dgm:choose name="Name25">
        <dgm:if name="Name26" axis="ch ch" ptType="node node" st="2 1" cnt="1 0" func="cnt" op="lte" val="1">
          <dgm:constrLst>
            <dgm:constr type="ctrX" for="ch" forName="circ1" refType="w" fact="0.5"/>
            <dgm:constr type="ctrY" for="ch" forName="circ1" refType="h" fact="0.5"/>
            <dgm:constr type="w" for="ch" forName="circ1" refType="w"/>
            <dgm:constr type="h" for="ch" forName="circ1" refType="h"/>
            <dgm:constr type="l" for="ch" forName="circ1Tx" refType="w" fact="0.2"/>
            <dgm:constr type="t" for="ch" forName="circ1Tx" refType="h" fact="0.1"/>
            <dgm:constr type="w" for="ch" forName="circ1Tx" refType="w" fact="0.6"/>
            <dgm:constr type="h" for="ch" forName="circ1Tx" refType="h" fact="0.8"/>
          </dgm:constrLst>
        </dgm:if>
        <dgm:if name="Name27" axis="ch ch" ptType="node node" st="2 1" cnt="1 0" func="cnt" op="equ" val="2">
          <dgm:constrLst>
            <dgm:constr type="ctrX" for="ch" forName="circ1" refType="w" fact="0.3"/>
            <dgm:constr type="ctrY" for="ch" forName="circ1" refType="h" fact="0.5"/>
            <dgm:constr type="w" for="ch" forName="circ1" refType="w" fact="0.555"/>
            <dgm:constr type="h" for="ch" forName="circ1" refType="h" fact="0.99456"/>
            <dgm:constr type="l" for="ch" forName="circ1Tx" refType="w" fact="0.1"/>
            <dgm:constr type="t" for="ch" forName="circ1Tx" refType="h" fact="0.12"/>
            <dgm:constr type="w" for="ch" forName="circ1Tx" refType="w" fact="0.32"/>
            <dgm:constr type="h" for="ch" forName="circ1Tx" refType="h" fact="0.76"/>
            <dgm:constr type="ctrX" for="ch" forName="circ2" refType="w" fact="0.7"/>
            <dgm:constr type="ctrY" for="ch" forName="circ2" refType="h" fact="0.5"/>
            <dgm:constr type="w" for="ch" forName="circ2" refType="w" fact="0.555"/>
            <dgm:constr type="h" for="ch" forName="circ2" refType="h" fact="0.99456"/>
            <dgm:constr type="l" for="ch" forName="circ2Tx" refType="w" fact="0.58"/>
            <dgm:constr type="t" for="ch" forName="circ2Tx" refType="h" fact="0.12"/>
            <dgm:constr type="w" for="ch" forName="circ2Tx" refType="w" fact="0.32"/>
            <dgm:constr type="h" for="ch" forName="circ2Tx" refType="h" fact="0.76"/>
          </dgm:constrLst>
        </dgm:if>
        <dgm:if name="Name28" axis="ch ch" ptType="node node" st="2 1" cnt="1 0" func="cnt" op="equ" val="3">
          <dgm:constrLst>
            <dgm:constr type="ctrX" for="ch" forName="circ1" refType="w" fact="0.5"/>
            <dgm:constr type="ctrY" for="ch" forName="circ1" refType="w" fact="0.25"/>
            <dgm:constr type="w" for="ch" forName="circ1" refType="w" fact="0.6"/>
            <dgm:constr type="h" for="ch" forName="circ1" refType="h" fact="0.6"/>
            <dgm:constr type="l" for="ch" forName="circ1Tx" refType="w" fact="0.28"/>
            <dgm:constr type="t" for="ch" forName="circ1Tx" refType="h" fact="0.055"/>
            <dgm:constr type="w" for="ch" forName="circ1Tx" refType="w" fact="0.44"/>
            <dgm:constr type="h" for="ch" forName="circ1Tx" refType="h" fact="0.27"/>
            <dgm:constr type="ctrX" for="ch" forName="circ2" refType="w" fact="0.7165"/>
            <dgm:constr type="ctrY" for="ch" forName="circ2" refType="w" fact="0.625"/>
            <dgm:constr type="w" for="ch" forName="circ2" refType="w" fact="0.6"/>
            <dgm:constr type="h" for="ch" forName="circ2" refType="h" fact="0.6"/>
            <dgm:constr type="l" for="ch" forName="circ2Tx" refType="w" fact="0.6"/>
            <dgm:constr type="t" for="ch" forName="circ2Tx" refType="h" fact="0.48"/>
            <dgm:constr type="w" for="ch" forName="circ2Tx" refType="w" fact="0.36"/>
            <dgm:constr type="h" for="ch" forName="circ2Tx" refType="h" fact="0.33"/>
            <dgm:constr type="ctrX" for="ch" forName="circ3" refType="w" fact="0.2835"/>
            <dgm:constr type="ctrY" for="ch" forName="circ3" refType="w" fact="0.625"/>
            <dgm:constr type="w" for="ch" forName="circ3" refType="w" fact="0.6"/>
            <dgm:constr type="h" for="ch" forName="circ3" refType="h" fact="0.6"/>
            <dgm:constr type="l" for="ch" forName="circ3Tx" refType="w" fact="0.04"/>
            <dgm:constr type="t" for="ch" forName="circ3Tx" refType="h" fact="0.48"/>
            <dgm:constr type="w" for="ch" forName="circ3Tx" refType="w" fact="0.36"/>
            <dgm:constr type="h" for="ch" forName="circ3Tx" refType="h" fact="0.33"/>
          </dgm:constrLst>
        </dgm:if>
        <dgm:else name="Name29">
          <dgm:constrLst>
            <dgm:constr type="ctrX" for="ch" forName="circ1" refType="w" fact="0.5"/>
            <dgm:constr type="ctrY" for="ch" forName="circ1" refType="w" fact="0.27"/>
            <dgm:constr type="w" for="ch" forName="circ1" refType="w" fact="0.52"/>
            <dgm:constr type="h" for="ch" forName="circ1" refType="h" fact="0.52"/>
            <dgm:constr type="l" for="ch" forName="circ1Tx" refType="w" fact="0.3"/>
            <dgm:constr type="t" for="ch" forName="circ1Tx" refType="h" fact="0.08"/>
            <dgm:constr type="w" for="ch" forName="circ1Tx" refType="w" fact="0.4"/>
            <dgm:constr type="h" for="ch" forName="circ1Tx" refType="h" fact="0.165"/>
            <dgm:constr type="ctrX" for="ch" forName="circ2" refType="w" fact="0.73"/>
            <dgm:constr type="ctrY" for="ch" forName="circ2" refType="w" fact="0.5"/>
            <dgm:constr type="w" for="ch" forName="circ2" refType="w" fact="0.52"/>
            <dgm:constr type="h" for="ch" forName="circ2" refType="h" fact="0.52"/>
            <dgm:constr type="r" for="ch" forName="circ2Tx" refType="w" fact="0.95"/>
            <dgm:constr type="t" for="ch" forName="circ2Tx" refType="h" fact="0.3"/>
            <dgm:constr type="w" for="ch" forName="circ2Tx" refType="w" fact="0.2"/>
            <dgm:constr type="h" for="ch" forName="circ2Tx" refType="h" fact="0.4"/>
            <dgm:constr type="ctrX" for="ch" forName="circ3" refType="w" fact="0.5"/>
            <dgm:constr type="ctrY" for="ch" forName="circ3" refType="w" fact="0.73"/>
            <dgm:constr type="w" for="ch" forName="circ3" refType="w" fact="0.52"/>
            <dgm:constr type="h" for="ch" forName="circ3" refType="h" fact="0.52"/>
            <dgm:constr type="l" for="ch" forName="circ3Tx" refType="w" fact="0.3"/>
            <dgm:constr type="b" for="ch" forName="circ3Tx" refType="h" fact="0.92"/>
            <dgm:constr type="w" for="ch" forName="circ3Tx" refType="w" fact="0.4"/>
            <dgm:constr type="h" for="ch" forName="circ3Tx" refType="h" fact="0.165"/>
            <dgm:constr type="ctrX" for="ch" forName="circ4" refType="w" fact="0.27"/>
            <dgm:constr type="ctrY" for="ch" forName="circ4" refType="h" fact="0.5"/>
            <dgm:constr type="w" for="ch" forName="circ4" refType="w" fact="0.52"/>
            <dgm:constr type="h" for="ch" forName="circ4" refType="h" fact="0.52"/>
            <dgm:constr type="l" for="ch" forName="circ4Tx" refType="w" fact="0.05"/>
            <dgm:constr type="t" for="ch" forName="circ4Tx" refType="h" fact="0.3"/>
            <dgm:constr type="w" for="ch" forName="circ4Tx" refType="w" fact="0.2"/>
            <dgm:constr type="h" for="ch" forName="circ4Tx" refType="h" fact="0.4"/>
          </dgm:constrLst>
        </dgm:else>
      </dgm:choose>
      <dgm:ruleLst/>
      <dgm:forEach name="Name30" axis="ch ch" ptType="node node" st="2 1" cnt="1 1">
        <dgm:layoutNode name="circ1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1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1" axis="ch ch" ptType="node node" st="2 2" cnt="1 1">
        <dgm:layoutNode name="circ2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2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2" axis="ch ch" ptType="node node" st="2 3" cnt="1 1">
        <dgm:layoutNode name="circ3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3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3" axis="ch ch" ptType="node node" st="2 4" cnt="1 1">
        <dgm:layoutNode name="circ4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4Tx" styleLbl="revTx">
          <dgm:varLst>
            <dgm:chMax val="0"/>
            <dgm:chPref val="0"/>
            <dgm:bulletEnabled val="1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</dgm:layoutNode>
    <dgm:layoutNode name="leftComposite">
      <dgm:choose name="Name34">
        <dgm:if name="Name35" axis="ch ch" ptType="node node" st="1 1" cnt="1 0" func="cnt" op="lte" val="1">
          <dgm:alg type="composite">
            <dgm:param type="ar" val="1.3085"/>
          </dgm:alg>
          <dgm:constrLst>
            <dgm:constr type="l" for="ch" forName="childText1_1" refType="w" fact="0.2124"/>
            <dgm:constr type="t" for="ch" forName="childText1_1" refType="h" fact="0"/>
            <dgm:constr type="w" for="ch" forName="childText1_1" refType="w" fact="0.5759"/>
            <dgm:constr type="h" for="ch" forName="childText1_1" refType="h" fact="0.7535"/>
            <dgm:constr type="l" for="ch" forName="ellipse1" refType="w" fact="0"/>
            <dgm:constr type="t" for="ch" forName="ellipse1" refType="h" fact="0.63"/>
            <dgm:constr type="w" for="ch" forName="ellipse1" refType="w" fact="0.2828"/>
            <dgm:constr type="h" for="ch" forName="ellipse1" refType="h" fact="0.37"/>
            <dgm:constr type="l" for="ch" forName="ellipse2" refType="w" fact="0.82"/>
            <dgm:constr type="t" for="ch" forName="ellipse2" refType="h" fact="0.17"/>
            <dgm:constr type="w" for="ch" forName="ellipse2" refType="w" fact="0.1645"/>
            <dgm:constr type="h" for="ch" forName="ellipse2" refType="h" fact="0.2153"/>
          </dgm:constrLst>
        </dgm:if>
        <dgm:if name="Name36" axis="ch ch" ptType="node node" st="1 1" cnt="1 0" func="cnt" op="equ" val="2">
          <dgm:alg type="composite">
            <dgm:param type="ar" val="0.8917"/>
          </dgm:alg>
          <dgm:constrLst>
            <dgm:constr type="l" for="ch" forName="childText1_1" refType="w" fact="0.1864"/>
            <dgm:constr type="t" for="ch" forName="childText1_1" refType="h" fact="0"/>
            <dgm:constr type="w" for="ch" forName="childText1_1" refType="w" fact="0.5055"/>
            <dgm:constr type="h" for="ch" forName="childText1_1" refType="h" fact="0.4507"/>
            <dgm:constr type="l" for="ch" forName="childText1_2" refType="w" fact="0.4945"/>
            <dgm:constr type="t" for="ch" forName="childText1_2" refType="h" fact="0.3929"/>
            <dgm:constr type="w" for="ch" forName="childText1_2" refType="w" fact="0.5055"/>
            <dgm:constr type="h" for="ch" forName="childText1_2" refType="h" fact="0.4507"/>
            <dgm:constr type="l" for="ch" forName="ellipse1" refType="w" fact="0"/>
            <dgm:constr type="t" for="ch" forName="ellipse1" refType="h" fact="0.3768"/>
            <dgm:constr type="w" for="ch" forName="ellipse1" refType="w" fact="0.2482"/>
            <dgm:constr type="h" for="ch" forName="ellipse1" refType="h" fact="0.2213"/>
            <dgm:constr type="l" for="ch" forName="ellipse3" refType="w" fact="0.5474"/>
            <dgm:constr type="t" for="ch" forName="ellipse3" refType="h" fact="0.8712"/>
            <dgm:constr type="w" for="ch" forName="ellipse3" refType="w" fact="0.1444"/>
            <dgm:constr type="h" for="ch" forName="ellipse3" refType="h" fact="0.1288"/>
            <dgm:constr type="l" for="ch" forName="ellipse2" refType="w" fact="0.7333"/>
            <dgm:constr type="t" for="ch" forName="ellipse2" refType="h" fact="0.0887"/>
            <dgm:constr type="w" for="ch" forName="ellipse2" refType="w" fact="0.1444"/>
            <dgm:constr type="h" for="ch" forName="ellipse2" refType="h" fact="0.1288"/>
          </dgm:constrLst>
        </dgm:if>
        <dgm:if name="Name37" axis="ch ch" ptType="node node" st="1 1" cnt="1 0" func="cnt" op="equ" val="3">
          <dgm:alg type="composite">
            <dgm:param type="ar" val="1.0811"/>
          </dgm:alg>
          <dgm:constrLst>
            <dgm:constr type="l" for="ch" forName="childText1_3" refType="w" fact="0.1649"/>
            <dgm:constr type="t" for="ch" forName="childText1_3" refType="h" fact="0.5389"/>
            <dgm:constr type="w" for="ch" forName="childText1_3" refType="w" fact="0.4265"/>
            <dgm:constr type="h" for="ch" forName="childText1_3" refType="h" fact="0.4611"/>
            <dgm:constr type="l" for="ch" forName="childText1_1" refType="w" fact="0.1573"/>
            <dgm:constr type="t" for="ch" forName="childText1_1" refType="h" fact="0"/>
            <dgm:constr type="w" for="ch" forName="childText1_1" refType="w" fact="0.4265"/>
            <dgm:constr type="h" for="ch" forName="childText1_1" refType="h" fact="0.4611"/>
            <dgm:constr type="l" for="ch" forName="childText1_2" refType="w" fact="0.5735"/>
            <dgm:constr type="t" for="ch" forName="childText1_2" refType="h" fact="0.2754"/>
            <dgm:constr type="w" for="ch" forName="childText1_2" refType="w" fact="0.4265"/>
            <dgm:constr type="h" for="ch" forName="childText1_2" refType="h" fact="0.4611"/>
            <dgm:constr type="l" for="ch" forName="ellipse1" refType="w" fact="0"/>
            <dgm:constr type="t" for="ch" forName="ellipse1" refType="h" fact="0.3855"/>
            <dgm:constr type="w" for="ch" forName="ellipse1" refType="w" fact="0.2095"/>
            <dgm:constr type="h" for="ch" forName="ellipse1" refType="h" fact="0.2264"/>
            <dgm:constr type="l" for="ch" forName="ellipse3" refType="w" fact="0.6181"/>
            <dgm:constr type="t" for="ch" forName="ellipse3" refType="h" fact="0.7647"/>
            <dgm:constr type="w" for="ch" forName="ellipse3" refType="w" fact="0.1219"/>
            <dgm:constr type="h" for="ch" forName="ellipse3" refType="h" fact="0.1317"/>
            <dgm:constr type="l" for="ch" forName="ellipse2" refType="w" fact="0.6188"/>
            <dgm:constr type="t" for="ch" forName="ellipse2" refType="h" fact="0.0907"/>
            <dgm:constr type="w" for="ch" forName="ellipse2" refType="w" fact="0.1219"/>
            <dgm:constr type="h" for="ch" forName="ellipse2" refType="h" fact="0.1317"/>
          </dgm:constrLst>
        </dgm:if>
        <dgm:else name="Name38">
          <dgm:alg type="composite">
            <dgm:param type="ar" val="0.9472"/>
          </dgm:alg>
          <dgm:constrLst>
            <dgm:constr type="l" for="ch" forName="childText1_3" refType="w" fact="0"/>
            <dgm:constr type="t" for="ch" forName="childText1_3" refType="h" fact="0.6035"/>
            <dgm:constr type="w" for="ch" forName="childText1_3" refType="w" fact="0.4186"/>
            <dgm:constr type="h" for="ch" forName="childText1_3" refType="h" fact="0.3965"/>
            <dgm:constr type="l" for="ch" forName="childText1_1" refType="w" fact="0.0981"/>
            <dgm:constr type="t" for="ch" forName="childText1_1" refType="h" fact="0"/>
            <dgm:constr type="w" for="ch" forName="childText1_1" refType="w" fact="0.4186"/>
            <dgm:constr type="h" for="ch" forName="childText1_1" refType="h" fact="0.3965"/>
            <dgm:constr type="l" for="ch" forName="childText1_2" refType="w" fact="0.5385"/>
            <dgm:constr type="t" for="ch" forName="childText1_2" refType="h" fact="0.1304"/>
            <dgm:constr type="w" for="ch" forName="childText1_2" refType="w" fact="0.4186"/>
            <dgm:constr type="h" for="ch" forName="childText1_2" refType="h" fact="0.3965"/>
            <dgm:constr type="l" for="ch" forName="ellipse4" refType="w" fact="0.3222"/>
            <dgm:constr type="t" for="ch" forName="ellipse4" refType="h" fact="0.4232"/>
            <dgm:constr type="w" for="ch" forName="ellipse4" refType="w" fact="0.2056"/>
            <dgm:constr type="h" for="ch" forName="ellipse4" refType="h" fact="0.1947"/>
            <dgm:constr type="l" for="ch" forName="ellipse1" refType="w" fact="0.1489"/>
            <dgm:constr type="t" for="ch" forName="ellipse1" refType="h" fact="0.4502"/>
            <dgm:constr type="w" for="ch" forName="ellipse1" refType="w" fact="0.1196"/>
            <dgm:constr type="h" for="ch" forName="ellipse1" refType="h" fact="0.1133"/>
            <dgm:constr type="l" for="ch" forName="ellipse2" refType="w" fact="0.5384"/>
            <dgm:constr type="t" for="ch" forName="ellipse2" refType="h" fact="0.0124"/>
            <dgm:constr type="w" for="ch" forName="ellipse2" refType="w" fact="0.1196"/>
            <dgm:constr type="h" for="ch" forName="ellipse2" refType="h" fact="0.1133"/>
            <dgm:constr type="l" for="ch" forName="childText1_4" refType="w" fact="0.4625"/>
            <dgm:constr type="t" for="ch" forName="childText1_4" refType="h" fact="0.5719"/>
            <dgm:constr type="w" for="ch" forName="childText1_4" refType="w" fact="0.4186"/>
            <dgm:constr type="h" for="ch" forName="childText1_4" refType="h" fact="0.3965"/>
            <dgm:constr type="l" for="ch" forName="ellipse3" refType="w" fact="0.8804"/>
            <dgm:constr type="t" for="ch" forName="ellipse3" refType="h" fact="0.5329"/>
            <dgm:constr type="w" for="ch" forName="ellipse3" refType="w" fact="0.1196"/>
            <dgm:constr type="h" for="ch" forName="ellipse3" refType="h" fact="0.1133"/>
            <dgm:constr type="l" for="ch" forName="ellipse5" refType="w" fact="0.0146"/>
            <dgm:constr type="t" for="ch" forName="ellipse5" refType="h" fact="0.5228"/>
            <dgm:constr type="w" for="ch" forName="ellipse5" refType="w" fact="0.0899"/>
            <dgm:constr type="h" for="ch" forName="ellipse5" refType="h" fact="0.0851"/>
          </dgm:constrLst>
        </dgm:else>
      </dgm:choose>
      <dgm:forEach name="Name39" axis="ch ch" ptType="node node" st="1 1" cnt="1 1">
        <dgm:layoutNode name="childText1_1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1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2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0" axis="ch ch" ptType="node node" st="1 2" cnt="1 1">
        <dgm:layoutNode name="childText1_2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3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1" axis="ch ch" ptType="node node" st="1 3" cnt="1 1">
        <dgm:layoutNode name="childText1_3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forEach>
      <dgm:forEach name="Name42" axis="ch ch" ptType="node node" st="1 4" cnt="1 1">
        <dgm:layoutNode name="childText1_4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4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5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layoutNode>
    <dgm:choose name="Name43">
      <dgm:if name="Name44" axis="ch ch" ptType="node node" st="3 1" cnt="1 0" func="cnt" op="gte" val="1">
        <dgm:layoutNode name="rightChild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ch des" ptType="node node" st="3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45"/>
    </dgm:choose>
    <dgm:layoutNode name="parentText1" styleLbl="revTx">
      <dgm:varLst>
        <dgm:chMax val="4"/>
        <dgm:chPref val="3"/>
        <dgm:bulletEnabled val="1"/>
      </dgm:varLst>
      <dgm:alg type="tx"/>
      <dgm:shape xmlns:r="http://schemas.openxmlformats.org/officeDocument/2006/relationships" type="rect" r:blip="">
        <dgm:adjLst/>
      </dgm:shape>
      <dgm:presOf axis="ch self" ptType="node node" st="1 1" cnt="1 0"/>
      <dgm:constrLst>
        <dgm:constr type="lMarg" refType="primFontSz" fact="0.3"/>
        <dgm:constr type="rMarg" refType="primFontSz" fact="0.3"/>
        <dgm:constr type="tMarg" refType="primFontSz" fact="0.3"/>
        <dgm:constr type="bMarg" refType="primFontSz" fact="0.3"/>
      </dgm:constrLst>
      <dgm:ruleLst>
        <dgm:rule type="primFontSz" val="5" fact="NaN" max="NaN"/>
      </dgm:ruleLst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3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3925E-3E3D-4AE9-8EBE-696B88630891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5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3661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3" y="9443661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41792F-B3F7-433D-A859-B64516CD77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831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808A-C57B-42E3-B615-E0B710387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www.thmemgallery.com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14426-608E-4323-B2D7-7D9070ECF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www.thmemgallery.com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5CF16-9ED3-4754-9676-393E3391EB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6A0B3-EF15-44D6-8868-F3A2BAC364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www.thmemgallery.com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00E5-4497-4462-9AEE-8975AD8F51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www.thmemgallery.com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04DA-8557-4324-B24D-509F6C6AA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www.thmemgallery.com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33BA0-085F-42C5-9EB1-82EF0A7998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www.thmemgallery.com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93712-CFB2-4008-8540-BF4DE200CF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www.thmemgallery.com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6FEEC-D25B-4CFC-BAB2-108C92082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www.thmemgallery.com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B997-E114-4BF5-878E-BD798F633A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www.thmemgallery.com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32EF-E968-4CD1-A327-E49AB9F67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www.thmemgallery.com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2DE4-981C-4604-A4C7-A4B5BCCEBD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www.thmemgallery.com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FB1526-A993-452A-8E3A-C799DA763A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iming>
    <p:tnLst>
      <p:par>
        <p:cTn id="1" dur="indefinite" restart="never" nodeType="tmRoot"/>
      </p:par>
    </p:tnLst>
  </p:timing>
  <p:hf sldNum="0" hdr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10" Type="http://schemas.openxmlformats.org/officeDocument/2006/relationships/chart" Target="../charts/chart3.xml"/><Relationship Id="rId4" Type="http://schemas.openxmlformats.org/officeDocument/2006/relationships/diagramLayout" Target="../diagrams/layout8.xml"/><Relationship Id="rId9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4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5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diagramLayout" Target="../diagrams/layout4.xml"/><Relationship Id="rId7" Type="http://schemas.openxmlformats.org/officeDocument/2006/relationships/image" Target="../media/image8.w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84792" y="6422065"/>
            <a:ext cx="7790120" cy="35087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://www.admnickel.ru</a:t>
            </a:r>
            <a:r>
              <a:rPr lang="en-US" sz="20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501745" y="4653136"/>
            <a:ext cx="7422976" cy="1066800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 ДЛЯ    ГРАЖДАН</a:t>
            </a:r>
            <a:endParaRPr lang="en-US" dirty="0">
              <a:solidFill>
                <a:schemeClr val="tx2">
                  <a:lumMod val="75000"/>
                </a:schemeClr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138222"/>
            <a:ext cx="8610600" cy="44763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/>
          </p:nvPr>
        </p:nvSpPr>
        <p:spPr>
          <a:xfrm>
            <a:off x="138223" y="157758"/>
            <a:ext cx="8931349" cy="830997"/>
          </a:xfrm>
          <a:effectLst/>
        </p:spPr>
        <p:txBody>
          <a:bodyPr wrap="square" lIns="180000" tIns="0" rIns="0" bIns="0" anchor="ctr">
            <a:sp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Никель Печенгского района Мурманской области на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 год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плановый период до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endParaRPr lang="en-US" sz="1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104907"/>
              </p:ext>
            </p:extLst>
          </p:nvPr>
        </p:nvGraphicFramePr>
        <p:xfrm>
          <a:off x="0" y="1031358"/>
          <a:ext cx="9144000" cy="5741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42"/>
                <a:gridCol w="1740180"/>
                <a:gridCol w="773413"/>
                <a:gridCol w="773413"/>
                <a:gridCol w="773413"/>
                <a:gridCol w="773413"/>
                <a:gridCol w="773413"/>
                <a:gridCol w="773413"/>
              </a:tblGrid>
              <a:tr h="4010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221403"/>
              </p:ext>
            </p:extLst>
          </p:nvPr>
        </p:nvGraphicFramePr>
        <p:xfrm>
          <a:off x="-2" y="1584259"/>
          <a:ext cx="9144001" cy="53255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42"/>
                <a:gridCol w="1740181"/>
                <a:gridCol w="773413"/>
                <a:gridCol w="773413"/>
                <a:gridCol w="773413"/>
                <a:gridCol w="773413"/>
                <a:gridCol w="773413"/>
                <a:gridCol w="773413"/>
              </a:tblGrid>
              <a:tr h="15511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Финансы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Финансовый результат прибыльных организаций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Финансовый результат прибыльных организаций промышленности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102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по видам экономической деятельности: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добыча полезных ископаемых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обрабатывающие производства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производство и распределение электроэнергии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102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прибыльных организаций в общем числе организаций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Инвестиции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102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Инвестиции в основной капитал за счет всех источников финансирования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ценах соответствующих лет, тыс. руб.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1 155 832,0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589 104,0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1 928 865,0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448 790,5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459 057,9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474 087,7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инвестиций в основной капитал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995,8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327,4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102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Инвестиции в основной капитал по источникам финансирования: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Собственные средства предприятий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11 949,0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14 353,0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15 000,0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12 000,0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12 000,0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12 000,0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из них: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прибыль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амортизация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Привлеченные средства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1 143 883,0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574 751,0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1 913 865,0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436 790,5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447 057,9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462 087,7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бюджетные средства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1 141 965,0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573 228,0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1 913 865,0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436 790,5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447 057,9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462 087,7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в том числе: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из федерального бюджета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1 125 723,0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486 715,0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1 888 565,0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420 000,0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430 000,0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445 000,0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из областного бюджета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5 308,0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53 231,0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15 300,0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5 490,5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5 577,9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5 587,7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102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из бюджета муниципального образования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10 934,0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33 282,0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10 000,0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11 300,0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11 480,0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11 500,0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средства внебюджетных фондов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452,0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51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прочие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1 466,0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1 312,0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67" marR="4867" marT="4867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1112494"/>
      </p:ext>
    </p:extLst>
  </p:cSld>
  <p:clrMapOvr>
    <a:masterClrMapping/>
  </p:clrMapOvr>
  <p:transition spd="med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061" y="223283"/>
            <a:ext cx="8931350" cy="752725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400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 </a:t>
            </a:r>
            <a:r>
              <a:rPr lang="ru-RU" sz="2400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  <a:r>
              <a:rPr lang="ru-RU" sz="2400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cap="all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47887268"/>
              </p:ext>
            </p:extLst>
          </p:nvPr>
        </p:nvGraphicFramePr>
        <p:xfrm>
          <a:off x="308347" y="1041873"/>
          <a:ext cx="8474148" cy="19777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08432"/>
                <a:gridCol w="2782149"/>
                <a:gridCol w="1513045"/>
                <a:gridCol w="1690576"/>
                <a:gridCol w="1679946"/>
              </a:tblGrid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доходы</a:t>
                      </a:r>
                      <a:endParaRPr lang="ru-RU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wordArtVert" anchor="ctr">
                    <a:solidFill>
                      <a:srgbClr val="0000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  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  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59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4549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доходы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62 533,8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59 909,9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65 254,7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неналоговые доходы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54 565,0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54 505,7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47 730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02255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75 627,1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64 214,0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59 738,7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11825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192 725,9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178 629,6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172 723,4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1133588"/>
              </p:ext>
            </p:extLst>
          </p:nvPr>
        </p:nvGraphicFramePr>
        <p:xfrm>
          <a:off x="297710" y="3258883"/>
          <a:ext cx="8431618" cy="228149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04387"/>
                <a:gridCol w="2810684"/>
                <a:gridCol w="1488558"/>
                <a:gridCol w="1690576"/>
                <a:gridCol w="1637413"/>
              </a:tblGrid>
              <a:tr h="323619">
                <a:tc rowSpan="6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расходы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wordArtVert" anchor="ctr">
                    <a:solidFill>
                      <a:srgbClr val="99003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  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  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585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3619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156 367,4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139 451,9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155 700,7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23619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счет средств областного бюджета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40 551,1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28 915,5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r>
                        <a:rPr lang="ru-RU" sz="14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304,6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23619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счет средств федерального бюджета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6 339,0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6 339,0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7 016,4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23619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203 257,5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174 706,4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184 021,7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115018"/>
              </p:ext>
            </p:extLst>
          </p:nvPr>
        </p:nvGraphicFramePr>
        <p:xfrm>
          <a:off x="322518" y="5745715"/>
          <a:ext cx="8417446" cy="370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87510"/>
                <a:gridCol w="2728326"/>
                <a:gridCol w="1573618"/>
                <a:gridCol w="1701210"/>
                <a:gridCol w="162678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/ -</a:t>
                      </a:r>
                      <a:endParaRPr lang="ru-RU" sz="15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(-),</a:t>
                      </a:r>
                      <a:r>
                        <a:rPr lang="ru-RU" sz="1500" baseline="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профицит (+)</a:t>
                      </a:r>
                      <a:endParaRPr lang="ru-RU" sz="15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- 10 531,6</a:t>
                      </a:r>
                      <a:endParaRPr lang="ru-RU" sz="15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3 923,2</a:t>
                      </a:r>
                      <a:endParaRPr lang="ru-RU" sz="15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- 11 298,3</a:t>
                      </a:r>
                      <a:endParaRPr lang="ru-RU" sz="15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666074" y="662027"/>
            <a:ext cx="14779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5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рубл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5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740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3031745"/>
              </p:ext>
            </p:extLst>
          </p:nvPr>
        </p:nvGraphicFramePr>
        <p:xfrm>
          <a:off x="441253" y="1140244"/>
          <a:ext cx="8389087" cy="23584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92102"/>
                <a:gridCol w="2551836"/>
                <a:gridCol w="1626782"/>
                <a:gridCol w="1605516"/>
                <a:gridCol w="1812851"/>
              </a:tblGrid>
              <a:tr h="280858">
                <a:tc rowSpan="7"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Источники финансирования дефицита бюджета</a:t>
                      </a:r>
                      <a:endParaRPr lang="ru-RU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 anchor="ctr">
                    <a:solidFill>
                      <a:srgbClr val="6600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  </a:t>
                      </a:r>
                      <a:endParaRPr lang="ru-RU" sz="14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4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  </a:t>
                      </a:r>
                      <a:endParaRPr lang="ru-RU" sz="14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78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6681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Кредиты -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7 000,0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08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получение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7 000,0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10 000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16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погашение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16300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остатков средств бюджета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3 531,6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- 3 923,2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1 298,3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17 531,6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- 3 923,2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11 298,3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Заголовок 3"/>
          <p:cNvSpPr txBox="1">
            <a:spLocks/>
          </p:cNvSpPr>
          <p:nvPr/>
        </p:nvSpPr>
        <p:spPr>
          <a:xfrm>
            <a:off x="212650" y="212650"/>
            <a:ext cx="8931350" cy="648588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Georgia" pitchFamily="18" charset="0"/>
              <a:buNone/>
            </a:pPr>
            <a:r>
              <a:rPr lang="ru-RU" sz="2400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 бюджета</a:t>
            </a:r>
            <a:br>
              <a:rPr lang="ru-RU" sz="2400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cap="all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8" name="Picture 4" descr="http://wikinews.com.ua/uploads/69f4800d1d19909aec3c146fb45b83f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848" y="3710764"/>
            <a:ext cx="4433776" cy="292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66074" y="783887"/>
            <a:ext cx="14779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5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рубл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5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692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116958" y="0"/>
            <a:ext cx="9027042" cy="6858000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СТРУКТУРА ДОХОДОВ БЮДЖЕТА ПОСЕЛЕНИЯ</a:t>
            </a:r>
            <a:endParaRPr lang="ru-RU" sz="1600" dirty="0">
              <a:solidFill>
                <a:schemeClr val="tx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87" y="930348"/>
            <a:ext cx="2934585" cy="3264195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45947292"/>
              </p:ext>
            </p:extLst>
          </p:nvPr>
        </p:nvGraphicFramePr>
        <p:xfrm>
          <a:off x="3179135" y="786809"/>
          <a:ext cx="5454502" cy="3572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910851" y="4509861"/>
            <a:ext cx="1275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2016 год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259441343"/>
              </p:ext>
            </p:extLst>
          </p:nvPr>
        </p:nvGraphicFramePr>
        <p:xfrm>
          <a:off x="159487" y="4984461"/>
          <a:ext cx="3271288" cy="1723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806452" y="4524866"/>
            <a:ext cx="1275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2017 год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263733681"/>
              </p:ext>
            </p:extLst>
          </p:nvPr>
        </p:nvGraphicFramePr>
        <p:xfrm>
          <a:off x="3094072" y="4946947"/>
          <a:ext cx="3083441" cy="1709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962389369"/>
              </p:ext>
            </p:extLst>
          </p:nvPr>
        </p:nvGraphicFramePr>
        <p:xfrm>
          <a:off x="5915245" y="4908514"/>
          <a:ext cx="3083441" cy="1709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638259" y="4509861"/>
            <a:ext cx="1275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2018 год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889285"/>
      </p:ext>
    </p:extLst>
  </p:cSld>
  <p:clrMapOvr>
    <a:masterClrMapping/>
  </p:clrMapOvr>
  <p:transition spd="med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8244408" y="3828869"/>
            <a:ext cx="576064" cy="7522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grpSp>
        <p:nvGrpSpPr>
          <p:cNvPr id="3" name="Группа 235"/>
          <p:cNvGrpSpPr>
            <a:grpSpLocks/>
          </p:cNvGrpSpPr>
          <p:nvPr/>
        </p:nvGrpSpPr>
        <p:grpSpPr bwMode="auto">
          <a:xfrm>
            <a:off x="0" y="808239"/>
            <a:ext cx="9108504" cy="6192688"/>
            <a:chOff x="0" y="908720"/>
            <a:chExt cx="9108504" cy="5928247"/>
          </a:xfrm>
        </p:grpSpPr>
        <p:sp>
          <p:nvSpPr>
            <p:cNvPr id="188" name="AutoShape 15"/>
            <p:cNvSpPr>
              <a:spLocks noChangeArrowheads="1"/>
            </p:cNvSpPr>
            <p:nvPr/>
          </p:nvSpPr>
          <p:spPr bwMode="gray">
            <a:xfrm>
              <a:off x="4464496" y="1004319"/>
              <a:ext cx="4644008" cy="5832648"/>
            </a:xfrm>
            <a:prstGeom prst="rightArrow">
              <a:avLst>
                <a:gd name="adj1" fmla="val 78678"/>
                <a:gd name="adj2" fmla="val 20961"/>
              </a:avLst>
            </a:prstGeom>
            <a:solidFill>
              <a:schemeClr val="bg2">
                <a:lumMod val="75000"/>
                <a:alpha val="62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6" name="AutoShape 19"/>
            <p:cNvSpPr>
              <a:spLocks noChangeArrowheads="1"/>
            </p:cNvSpPr>
            <p:nvPr/>
          </p:nvSpPr>
          <p:spPr bwMode="gray">
            <a:xfrm>
              <a:off x="3348038" y="5527120"/>
              <a:ext cx="2519362" cy="965016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9" name="AutoShape 6"/>
            <p:cNvSpPr>
              <a:spLocks noChangeArrowheads="1"/>
            </p:cNvSpPr>
            <p:nvPr/>
          </p:nvSpPr>
          <p:spPr bwMode="gray">
            <a:xfrm>
              <a:off x="3492500" y="3501346"/>
              <a:ext cx="2232025" cy="2094161"/>
            </a:xfrm>
            <a:prstGeom prst="can">
              <a:avLst>
                <a:gd name="adj" fmla="val 18521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33" name="AutoShape 6"/>
            <p:cNvSpPr>
              <a:spLocks noChangeArrowheads="1"/>
            </p:cNvSpPr>
            <p:nvPr/>
          </p:nvSpPr>
          <p:spPr bwMode="gray">
            <a:xfrm>
              <a:off x="3492500" y="1844862"/>
              <a:ext cx="2232025" cy="1800857"/>
            </a:xfrm>
            <a:prstGeom prst="can">
              <a:avLst>
                <a:gd name="adj" fmla="val 18521"/>
              </a:avLst>
            </a:prstGeom>
            <a:gradFill flip="none" rotWithShape="1">
              <a:gsLst>
                <a:gs pos="0">
                  <a:srgbClr val="27F98B">
                    <a:shade val="30000"/>
                    <a:satMod val="115000"/>
                  </a:srgbClr>
                </a:gs>
                <a:gs pos="50000">
                  <a:srgbClr val="27F98B">
                    <a:shade val="67500"/>
                    <a:satMod val="115000"/>
                  </a:srgbClr>
                </a:gs>
                <a:gs pos="100000">
                  <a:srgbClr val="27F98B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2" name="AutoShape 15"/>
            <p:cNvSpPr>
              <a:spLocks noChangeArrowheads="1"/>
            </p:cNvSpPr>
            <p:nvPr/>
          </p:nvSpPr>
          <p:spPr bwMode="gray">
            <a:xfrm>
              <a:off x="0" y="908720"/>
              <a:ext cx="3491880" cy="5832648"/>
            </a:xfrm>
            <a:prstGeom prst="rightArrow">
              <a:avLst>
                <a:gd name="adj1" fmla="val 78678"/>
                <a:gd name="adj2" fmla="val 20961"/>
              </a:avLst>
            </a:prstGeom>
            <a:solidFill>
              <a:srgbClr val="99FF99">
                <a:alpha val="26000"/>
              </a:srgbClr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3" name="AutoShape 16"/>
            <p:cNvSpPr>
              <a:spLocks noChangeArrowheads="1"/>
            </p:cNvSpPr>
            <p:nvPr/>
          </p:nvSpPr>
          <p:spPr bwMode="gray">
            <a:xfrm>
              <a:off x="3276600" y="1183788"/>
              <a:ext cx="2590800" cy="575970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214" name="Text Box 18"/>
            <p:cNvSpPr txBox="1">
              <a:spLocks noChangeArrowheads="1"/>
            </p:cNvSpPr>
            <p:nvPr/>
          </p:nvSpPr>
          <p:spPr bwMode="gray">
            <a:xfrm>
              <a:off x="3704601" y="1268760"/>
              <a:ext cx="177926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Итоги бюджета</a:t>
              </a:r>
              <a:endParaRPr lang="en-US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15" name="Text Box 7"/>
            <p:cNvSpPr txBox="1">
              <a:spLocks noChangeArrowheads="1"/>
            </p:cNvSpPr>
            <p:nvPr/>
          </p:nvSpPr>
          <p:spPr bwMode="gray">
            <a:xfrm>
              <a:off x="3563888" y="4010470"/>
              <a:ext cx="2160240" cy="1414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Расходы </a:t>
              </a:r>
            </a:p>
            <a:p>
              <a:pPr algn="ctr"/>
              <a:r>
                <a:rPr lang="ru-RU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в расчете на 1 человека</a:t>
              </a:r>
            </a:p>
            <a:p>
              <a:pPr algn="ctr"/>
              <a:r>
                <a:rPr lang="ru-RU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(руб./чел</a:t>
              </a:r>
              <a:r>
                <a:rPr lang="ru-RU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.):</a:t>
              </a:r>
            </a:p>
            <a:p>
              <a:pPr algn="ctr"/>
              <a:r>
                <a:rPr lang="ru-RU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15 265,2 </a:t>
              </a:r>
              <a:endParaRPr lang="ru-RU" dirty="0"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6216" name="Text Box 7"/>
            <p:cNvSpPr txBox="1">
              <a:spLocks noChangeArrowheads="1"/>
            </p:cNvSpPr>
            <p:nvPr/>
          </p:nvSpPr>
          <p:spPr bwMode="gray">
            <a:xfrm>
              <a:off x="3563888" y="2149420"/>
              <a:ext cx="2160240" cy="1414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Доходы </a:t>
              </a:r>
            </a:p>
            <a:p>
              <a:pPr algn="ctr"/>
              <a:r>
                <a:rPr lang="ru-RU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в расчете на</a:t>
              </a:r>
            </a:p>
            <a:p>
              <a:pPr algn="ctr"/>
              <a:r>
                <a:rPr lang="ru-RU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 человека </a:t>
              </a:r>
              <a:r>
                <a:rPr lang="ru-RU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(руб./чел.):</a:t>
              </a:r>
            </a:p>
            <a:p>
              <a:pPr algn="ctr"/>
              <a:r>
                <a:rPr lang="ru-RU" b="1" dirty="0" smtClean="0">
                  <a:latin typeface="Times New Roman" panose="02020603050405020304" pitchFamily="18" charset="0"/>
                  <a:ea typeface="Arial Unicode MS" pitchFamily="34" charset="-128"/>
                  <a:cs typeface="Times New Roman" panose="02020603050405020304" pitchFamily="18" charset="0"/>
                </a:rPr>
                <a:t> 14 327,9</a:t>
              </a:r>
              <a:endParaRPr lang="en-US" b="1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endParaRPr>
            </a:p>
          </p:txBody>
        </p:sp>
        <p:sp>
          <p:nvSpPr>
            <p:cNvPr id="163" name="Прямоугольник 162"/>
            <p:cNvSpPr/>
            <p:nvPr/>
          </p:nvSpPr>
          <p:spPr bwMode="auto">
            <a:xfrm>
              <a:off x="935088" y="1772816"/>
              <a:ext cx="2376264" cy="576064"/>
            </a:xfrm>
            <a:prstGeom prst="rect">
              <a:avLst/>
            </a:prstGeom>
            <a:solidFill>
              <a:srgbClr val="27F98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Налог на доходы физических лиц </a:t>
              </a:r>
            </a:p>
          </p:txBody>
        </p:sp>
        <p:grpSp>
          <p:nvGrpSpPr>
            <p:cNvPr id="5" name="Группа 168"/>
            <p:cNvGrpSpPr>
              <a:grpSpLocks/>
            </p:cNvGrpSpPr>
            <p:nvPr/>
          </p:nvGrpSpPr>
          <p:grpSpPr bwMode="auto">
            <a:xfrm>
              <a:off x="935088" y="2852937"/>
              <a:ext cx="2376264" cy="864095"/>
              <a:chOff x="755576" y="1484785"/>
              <a:chExt cx="2376264" cy="864095"/>
            </a:xfrm>
          </p:grpSpPr>
          <p:sp>
            <p:nvSpPr>
              <p:cNvPr id="170" name="Прямоугольник 169"/>
              <p:cNvSpPr/>
              <p:nvPr/>
            </p:nvSpPr>
            <p:spPr>
              <a:xfrm>
                <a:off x="755576" y="1484785"/>
                <a:ext cx="2376264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Доходы от использования имущества</a:t>
                </a:r>
                <a:endParaRPr lang="ru-RU" sz="14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171" name="Прямоугольник 170"/>
              <p:cNvSpPr/>
              <p:nvPr/>
            </p:nvSpPr>
            <p:spPr>
              <a:xfrm>
                <a:off x="755576" y="2060848"/>
                <a:ext cx="2376264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42 698,2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6" name="Группа 172"/>
            <p:cNvGrpSpPr>
              <a:grpSpLocks/>
            </p:cNvGrpSpPr>
            <p:nvPr/>
          </p:nvGrpSpPr>
          <p:grpSpPr bwMode="auto">
            <a:xfrm>
              <a:off x="935088" y="3933056"/>
              <a:ext cx="2376264" cy="864096"/>
              <a:chOff x="755576" y="1484784"/>
              <a:chExt cx="2376264" cy="864096"/>
            </a:xfrm>
          </p:grpSpPr>
          <p:sp>
            <p:nvSpPr>
              <p:cNvPr id="174" name="Прямоугольник 173"/>
              <p:cNvSpPr/>
              <p:nvPr/>
            </p:nvSpPr>
            <p:spPr>
              <a:xfrm>
                <a:off x="755576" y="1484784"/>
                <a:ext cx="2376264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Финансовая помощь из </a:t>
                </a:r>
                <a:r>
                  <a:rPr lang="ru-RU" sz="14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вышестоящих бюджетов</a:t>
                </a:r>
                <a:endParaRPr lang="ru-RU" sz="14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175" name="Прямоугольник 174"/>
              <p:cNvSpPr/>
              <p:nvPr/>
            </p:nvSpPr>
            <p:spPr>
              <a:xfrm>
                <a:off x="755576" y="2060848"/>
                <a:ext cx="2376264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59 738,7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7" name="Группа 176"/>
            <p:cNvGrpSpPr>
              <a:grpSpLocks/>
            </p:cNvGrpSpPr>
            <p:nvPr/>
          </p:nvGrpSpPr>
          <p:grpSpPr bwMode="auto">
            <a:xfrm>
              <a:off x="935088" y="5013176"/>
              <a:ext cx="2376264" cy="864096"/>
              <a:chOff x="755576" y="1484784"/>
              <a:chExt cx="2376264" cy="864096"/>
            </a:xfrm>
          </p:grpSpPr>
          <p:sp>
            <p:nvSpPr>
              <p:cNvPr id="178" name="Прямоугольник 177"/>
              <p:cNvSpPr/>
              <p:nvPr/>
            </p:nvSpPr>
            <p:spPr>
              <a:xfrm>
                <a:off x="755576" y="1484784"/>
                <a:ext cx="2376264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Прочие доходы</a:t>
                </a:r>
              </a:p>
            </p:txBody>
          </p:sp>
          <p:sp>
            <p:nvSpPr>
              <p:cNvPr id="179" name="Прямоугольник 178"/>
              <p:cNvSpPr/>
              <p:nvPr/>
            </p:nvSpPr>
            <p:spPr>
              <a:xfrm>
                <a:off x="755576" y="2060848"/>
                <a:ext cx="2376264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21 486,5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8" name="Группа 203"/>
            <p:cNvGrpSpPr>
              <a:grpSpLocks/>
            </p:cNvGrpSpPr>
            <p:nvPr/>
          </p:nvGrpSpPr>
          <p:grpSpPr bwMode="auto">
            <a:xfrm>
              <a:off x="5873834" y="1776854"/>
              <a:ext cx="2383840" cy="773327"/>
              <a:chOff x="6557402" y="3275426"/>
              <a:chExt cx="2383840" cy="927992"/>
            </a:xfrm>
          </p:grpSpPr>
          <p:sp>
            <p:nvSpPr>
              <p:cNvPr id="205" name="Прямоугольник 204"/>
              <p:cNvSpPr/>
              <p:nvPr/>
            </p:nvSpPr>
            <p:spPr>
              <a:xfrm>
                <a:off x="6557910" y="3275426"/>
                <a:ext cx="2376264" cy="613693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Социальная политика </a:t>
                </a:r>
              </a:p>
            </p:txBody>
          </p:sp>
          <p:sp>
            <p:nvSpPr>
              <p:cNvPr id="206" name="Прямоугольник 205"/>
              <p:cNvSpPr/>
              <p:nvPr/>
            </p:nvSpPr>
            <p:spPr>
              <a:xfrm>
                <a:off x="6557402" y="3915386"/>
                <a:ext cx="1188640" cy="28803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1 807,5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08" name="Прямоугольник 207"/>
              <p:cNvSpPr/>
              <p:nvPr/>
            </p:nvSpPr>
            <p:spPr>
              <a:xfrm>
                <a:off x="7746042" y="3915386"/>
                <a:ext cx="1195200" cy="268848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379,6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10" name="Группа 213"/>
            <p:cNvGrpSpPr>
              <a:grpSpLocks/>
            </p:cNvGrpSpPr>
            <p:nvPr/>
          </p:nvGrpSpPr>
          <p:grpSpPr bwMode="auto">
            <a:xfrm>
              <a:off x="5916576" y="2749200"/>
              <a:ext cx="2393997" cy="752147"/>
              <a:chOff x="6600144" y="2541231"/>
              <a:chExt cx="2393997" cy="902576"/>
            </a:xfrm>
          </p:grpSpPr>
          <p:sp>
            <p:nvSpPr>
              <p:cNvPr id="215" name="Прямоугольник 214"/>
              <p:cNvSpPr/>
              <p:nvPr/>
            </p:nvSpPr>
            <p:spPr>
              <a:xfrm>
                <a:off x="6600144" y="2541231"/>
                <a:ext cx="2376264" cy="57606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Культура </a:t>
                </a:r>
                <a:endParaRPr lang="ru-RU" sz="1400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16" name="Прямоугольник 215"/>
              <p:cNvSpPr/>
              <p:nvPr/>
            </p:nvSpPr>
            <p:spPr>
              <a:xfrm>
                <a:off x="6623720" y="3098169"/>
                <a:ext cx="1188640" cy="34563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10 730,8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18" name="Прямоугольник 217"/>
              <p:cNvSpPr/>
              <p:nvPr/>
            </p:nvSpPr>
            <p:spPr>
              <a:xfrm>
                <a:off x="7798941" y="3098169"/>
                <a:ext cx="1195200" cy="345638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20 200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12" name="Группа 228"/>
            <p:cNvGrpSpPr>
              <a:grpSpLocks/>
            </p:cNvGrpSpPr>
            <p:nvPr/>
          </p:nvGrpSpPr>
          <p:grpSpPr bwMode="auto">
            <a:xfrm>
              <a:off x="5917084" y="4692220"/>
              <a:ext cx="2393489" cy="569867"/>
              <a:chOff x="6600652" y="2021339"/>
              <a:chExt cx="2393489" cy="683840"/>
            </a:xfrm>
          </p:grpSpPr>
          <p:sp>
            <p:nvSpPr>
              <p:cNvPr id="230" name="Прямоугольник 229"/>
              <p:cNvSpPr/>
              <p:nvPr/>
            </p:nvSpPr>
            <p:spPr>
              <a:xfrm>
                <a:off x="6600652" y="2021339"/>
                <a:ext cx="2376264" cy="38514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Другие сферы</a:t>
                </a:r>
              </a:p>
            </p:txBody>
          </p:sp>
          <p:sp>
            <p:nvSpPr>
              <p:cNvPr id="231" name="Прямоугольник 230"/>
              <p:cNvSpPr/>
              <p:nvPr/>
            </p:nvSpPr>
            <p:spPr>
              <a:xfrm>
                <a:off x="6610301" y="2406486"/>
                <a:ext cx="1188640" cy="298693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724,2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33" name="Прямоугольник 232"/>
              <p:cNvSpPr/>
              <p:nvPr/>
            </p:nvSpPr>
            <p:spPr>
              <a:xfrm>
                <a:off x="7798941" y="2406484"/>
                <a:ext cx="1195200" cy="298694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84 815,3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sp>
          <p:nvSpPr>
            <p:cNvPr id="235" name="Заголовок 1"/>
            <p:cNvSpPr txBox="1">
              <a:spLocks/>
            </p:cNvSpPr>
            <p:nvPr/>
          </p:nvSpPr>
          <p:spPr bwMode="auto">
            <a:xfrm>
              <a:off x="5917084" y="1248203"/>
              <a:ext cx="2519363" cy="357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184 021,7</a:t>
              </a:r>
              <a:endPara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6231" name="Прямоугольник 150"/>
            <p:cNvSpPr>
              <a:spLocks noChangeArrowheads="1"/>
            </p:cNvSpPr>
            <p:nvPr/>
          </p:nvSpPr>
          <p:spPr bwMode="auto">
            <a:xfrm>
              <a:off x="4139952" y="5802592"/>
              <a:ext cx="1656184" cy="707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400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Численность </a:t>
              </a:r>
            </a:p>
            <a:p>
              <a:r>
                <a:rPr lang="ru-RU" sz="1400" b="1" dirty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   населения</a:t>
              </a:r>
            </a:p>
            <a:p>
              <a:pPr algn="ctr"/>
              <a:r>
                <a:rPr lang="ru-RU" sz="1400" b="1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12 055 чел</a:t>
              </a:r>
              <a:endParaRPr lang="ru-RU" sz="1400" b="1" dirty="0"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pic>
        <p:nvPicPr>
          <p:cNvPr id="6153" name="Рисунок 110" descr="27_Myrmanskaya_Obl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5805488"/>
            <a:ext cx="10080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Группа 241"/>
          <p:cNvGrpSpPr>
            <a:grpSpLocks/>
          </p:cNvGrpSpPr>
          <p:nvPr/>
        </p:nvGrpSpPr>
        <p:grpSpPr bwMode="auto">
          <a:xfrm>
            <a:off x="5941193" y="5545445"/>
            <a:ext cx="2735263" cy="413235"/>
            <a:chOff x="5940152" y="6295345"/>
            <a:chExt cx="2736304" cy="446023"/>
          </a:xfrm>
        </p:grpSpPr>
        <p:sp>
          <p:nvSpPr>
            <p:cNvPr id="239" name="Прямоугольник 238"/>
            <p:cNvSpPr/>
            <p:nvPr/>
          </p:nvSpPr>
          <p:spPr>
            <a:xfrm>
              <a:off x="5940152" y="6309321"/>
              <a:ext cx="288032" cy="21602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600" dirty="0">
                <a:solidFill>
                  <a:schemeClr val="tx1"/>
                </a:solidFill>
              </a:endParaRPr>
            </a:p>
          </p:txBody>
        </p:sp>
        <p:sp>
          <p:nvSpPr>
            <p:cNvPr id="240" name="Заголовок 1"/>
            <p:cNvSpPr txBox="1">
              <a:spLocks/>
            </p:cNvSpPr>
            <p:nvPr/>
          </p:nvSpPr>
          <p:spPr bwMode="auto">
            <a:xfrm>
              <a:off x="6156134" y="6295345"/>
              <a:ext cx="2520322" cy="446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1000" i="1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средства районного бюджета</a:t>
              </a:r>
              <a:endParaRPr lang="ru-RU" sz="1000" i="1" dirty="0"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>
                <a:defRPr/>
              </a:pPr>
              <a:r>
                <a:rPr lang="ru-RU" sz="1000" i="1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средства  областного бюджета</a:t>
              </a:r>
              <a:endParaRPr lang="ru-RU" sz="1000" b="1" i="1" dirty="0">
                <a:solidFill>
                  <a:schemeClr val="accent4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241" name="Прямоугольник 240"/>
            <p:cNvSpPr/>
            <p:nvPr/>
          </p:nvSpPr>
          <p:spPr>
            <a:xfrm>
              <a:off x="5940152" y="6525344"/>
              <a:ext cx="288032" cy="21602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85" name="Прямоугольник 84"/>
          <p:cNvSpPr/>
          <p:nvPr/>
        </p:nvSpPr>
        <p:spPr>
          <a:xfrm>
            <a:off x="179512" y="1662193"/>
            <a:ext cx="720080" cy="90271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79512" y="1662193"/>
            <a:ext cx="720080" cy="9027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179512" y="2780928"/>
            <a:ext cx="720080" cy="9027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79512" y="3933056"/>
            <a:ext cx="720080" cy="90271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79512" y="5046569"/>
            <a:ext cx="720080" cy="90271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8388424" y="1720875"/>
            <a:ext cx="576064" cy="7853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8358568" y="2613522"/>
            <a:ext cx="576064" cy="87996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8332176" y="3591382"/>
            <a:ext cx="576064" cy="95751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8388076" y="4644426"/>
            <a:ext cx="576064" cy="71137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910016" y="3686807"/>
            <a:ext cx="2376264" cy="5095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Жилищно-коммунальное хозяйство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5916576" y="4204998"/>
            <a:ext cx="1188640" cy="3761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15 058,5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7098148" y="4196346"/>
            <a:ext cx="1195200" cy="3761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50 305,8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3" name="TextBox 57"/>
          <p:cNvSpPr txBox="1">
            <a:spLocks noChangeArrowheads="1"/>
          </p:cNvSpPr>
          <p:nvPr/>
        </p:nvSpPr>
        <p:spPr bwMode="auto">
          <a:xfrm>
            <a:off x="7988721" y="395610"/>
            <a:ext cx="10874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073720" y="800837"/>
            <a:ext cx="2061975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Расходы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бюджета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9553" y="0"/>
            <a:ext cx="771105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  городского поселения Никель на 2018 год</a:t>
            </a:r>
            <a:endParaRPr lang="ru-RU" sz="2500" b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808239"/>
            <a:ext cx="212227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Заголовок 1"/>
          <p:cNvSpPr txBox="1">
            <a:spLocks/>
          </p:cNvSpPr>
          <p:nvPr/>
        </p:nvSpPr>
        <p:spPr bwMode="auto">
          <a:xfrm>
            <a:off x="341006" y="1271294"/>
            <a:ext cx="2519363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172 723,4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 bwMode="auto">
          <a:xfrm>
            <a:off x="935088" y="2312642"/>
            <a:ext cx="2376264" cy="30088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48 800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5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632412326"/>
              </p:ext>
            </p:extLst>
          </p:nvPr>
        </p:nvGraphicFramePr>
        <p:xfrm>
          <a:off x="129509" y="517347"/>
          <a:ext cx="8825023" cy="6215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0709"/>
                <a:gridCol w="1411610"/>
                <a:gridCol w="1521616"/>
                <a:gridCol w="15310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г. (план)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г. (факт)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г. (план)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</a:tr>
              <a:tr h="264754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доходы физических лиц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45 858,8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43 952,5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48 800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688828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Налоги на товары (работы, услуги), реализуемые на территории Российской Федерации (доходы от уплаты акцизов)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1 560,0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1 561,1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1 704,7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95424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6 575,0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5 632,7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6 240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6493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имущество физических лиц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4 280,0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4 498,5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4 280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75383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Земельный налог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4 260,0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4 265,1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4230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00493">
                <a:tc>
                  <a:txBody>
                    <a:bodyPr/>
                    <a:lstStyle/>
                    <a:p>
                      <a:pPr algn="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налоговые доходы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62 533,8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59 909,9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65 254,7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Арендная плата за земельные участки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36 813,2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36 978,9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r>
                        <a:rPr lang="ru-RU" sz="13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740,8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616570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сдачи в аренду имущества, составляющего  муниципальную казну  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10 116,0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9 913,3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5 957,4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754911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оказания платных</a:t>
                      </a:r>
                      <a:r>
                        <a:rPr lang="ru-RU" sz="13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услуг (работ) и компенсации затрат государства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118 ,8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119,3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продажи материальных</a:t>
                      </a:r>
                      <a:r>
                        <a:rPr lang="ru-RU" sz="13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нематериальных активов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7 359,0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7 425,8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5 031,8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Штрафы, санкции,</a:t>
                      </a:r>
                      <a:r>
                        <a:rPr lang="ru-RU" sz="13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возмещение ущерба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неналоговые поступления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3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89,5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44076">
                <a:tc>
                  <a:txBody>
                    <a:bodyPr/>
                    <a:lstStyle/>
                    <a:p>
                      <a:pPr algn="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неналоговые доходы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54 565,0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54 505,7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47 730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00FF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47208" y="69397"/>
            <a:ext cx="7389627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000" b="1" kern="0" cap="all" dirty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</a:t>
            </a:r>
            <a:r>
              <a:rPr lang="ru-RU" sz="2000" b="1" kern="0" cap="all" dirty="0" err="1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г.п</a:t>
            </a:r>
            <a:r>
              <a:rPr lang="ru-RU" sz="2000" b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Никель</a:t>
            </a:r>
            <a:endParaRPr lang="ru-RU" sz="2000" b="1" kern="0" cap="all" dirty="0">
              <a:ln/>
              <a:solidFill>
                <a:schemeClr val="tx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52685" y="271126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000" b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  <a:endParaRPr lang="ru-RU" sz="10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847174"/>
      </p:ext>
    </p:extLst>
  </p:cSld>
  <p:clrMapOvr>
    <a:masterClrMapping/>
  </p:clrMapOvr>
  <p:transition spd="med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5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983947241"/>
              </p:ext>
            </p:extLst>
          </p:nvPr>
        </p:nvGraphicFramePr>
        <p:xfrm>
          <a:off x="138223" y="765544"/>
          <a:ext cx="8782493" cy="32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5703"/>
                <a:gridCol w="1786269"/>
                <a:gridCol w="1616149"/>
                <a:gridCol w="1754372"/>
              </a:tblGrid>
              <a:tr h="319965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г. (план)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г. (факт)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г. (план)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46298" y="86465"/>
            <a:ext cx="7389627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000" b="1" kern="0" cap="all" dirty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</a:t>
            </a:r>
            <a:r>
              <a:rPr lang="ru-RU" sz="2000" b="1" kern="0" cap="all" dirty="0" err="1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г.п</a:t>
            </a:r>
            <a:r>
              <a:rPr lang="ru-RU" sz="2000" b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Никель</a:t>
            </a:r>
            <a:endParaRPr lang="ru-RU" sz="2000" b="1" kern="0" cap="all" dirty="0">
              <a:ln/>
              <a:solidFill>
                <a:schemeClr val="tx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51775" y="477340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000" b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  <a:endParaRPr lang="ru-RU" sz="10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2452282"/>
              </p:ext>
            </p:extLst>
          </p:nvPr>
        </p:nvGraphicFramePr>
        <p:xfrm>
          <a:off x="106326" y="1116418"/>
          <a:ext cx="8825023" cy="4121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3619"/>
                <a:gridCol w="1774359"/>
                <a:gridCol w="1633502"/>
                <a:gridCol w="1753543"/>
              </a:tblGrid>
              <a:tr h="659219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 муниципальным образованиям  на выравнивание бюджетной обеспеченности</a:t>
                      </a:r>
                      <a:endParaRPr lang="ru-RU" sz="13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28 737,0</a:t>
                      </a:r>
                      <a:endParaRPr lang="ru-RU" sz="13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28 737,0</a:t>
                      </a:r>
                      <a:endParaRPr lang="ru-RU" sz="13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31 150,8</a:t>
                      </a:r>
                      <a:endParaRPr lang="ru-RU" sz="13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97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 муниципальным образованиям  на поддержку мер по обеспечению сбалансированности бюджета</a:t>
                      </a:r>
                    </a:p>
                    <a:p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266,9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36944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46 205,0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34 686,5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27 608,9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88691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685,1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568,0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712,1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48993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бюджетов городских поселений от возврата</a:t>
                      </a:r>
                      <a:r>
                        <a:rPr lang="ru-RU" sz="13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остатков субсидий, субвенций и иных межбюджетных трансфертов, имеющих целевое назначение, прошлых лет из бюджетов муниципальных районов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222,5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безвозмездные поступления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75 627,1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64 214,0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59 738,7</a:t>
                      </a:r>
                      <a:endParaRPr lang="ru-RU" sz="15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6916722"/>
      </p:ext>
    </p:extLst>
  </p:cSld>
  <p:clrMapOvr>
    <a:masterClrMapping/>
  </p:clrMapOvr>
  <p:transition spd="med"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46298" y="86465"/>
            <a:ext cx="7389627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000" b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</a:t>
            </a:r>
            <a:r>
              <a:rPr lang="ru-RU" sz="2000" b="1" kern="0" cap="all" dirty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</a:t>
            </a:r>
            <a:r>
              <a:rPr lang="ru-RU" sz="2000" b="1" kern="0" cap="all" dirty="0" err="1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г.п</a:t>
            </a:r>
            <a:r>
              <a:rPr lang="ru-RU" sz="2000" b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Никель</a:t>
            </a:r>
            <a:endParaRPr lang="ru-RU" sz="2000" b="1" kern="0" cap="all" dirty="0">
              <a:ln/>
              <a:solidFill>
                <a:schemeClr val="tx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47469" y="363464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000" b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  <a:endParaRPr lang="ru-RU" sz="10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536267110"/>
              </p:ext>
            </p:extLst>
          </p:nvPr>
        </p:nvGraphicFramePr>
        <p:xfrm>
          <a:off x="85058" y="648572"/>
          <a:ext cx="8910086" cy="5816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1903"/>
                <a:gridCol w="1745253"/>
                <a:gridCol w="1552353"/>
                <a:gridCol w="1690577"/>
              </a:tblGrid>
              <a:tr h="560376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  <a:endParaRPr lang="ru-RU" sz="13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990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 г. (план)</a:t>
                      </a:r>
                      <a:endParaRPr lang="ru-RU" sz="13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990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 г. (факт)</a:t>
                      </a:r>
                      <a:endParaRPr lang="ru-RU" sz="13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990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г. (план)</a:t>
                      </a:r>
                      <a:endParaRPr lang="ru-RU" sz="13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990033"/>
                    </a:solidFill>
                  </a:tcPr>
                </a:tc>
              </a:tr>
              <a:tr h="453539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Общегосударственные вопросы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45 165,9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43 353,2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49 351,6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</a:tr>
              <a:tr h="589644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1 142,1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817,8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1 297,3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</a:tr>
              <a:tr h="453539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Национальная экономика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28 490,7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27 487,2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13 572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</a:tr>
              <a:tr h="453539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Жилищно-коммунальное хозяйство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76 238,9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51 491,5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65 364,3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</a:tr>
              <a:tr h="453539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окружающей среды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695,8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302,4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2 600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</a:tr>
              <a:tr h="453539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  <a:r>
                        <a:rPr lang="ru-RU" sz="13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 кинематография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32 614,8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32 612,0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30 930,8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</a:tr>
              <a:tr h="453539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</a:t>
                      </a:r>
                      <a:r>
                        <a:rPr lang="ru-RU" sz="13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политика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754,8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724,5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2 187,1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</a:tr>
              <a:tr h="453539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 и спорт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17 386,4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17 152,4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18 117,8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</a:tr>
              <a:tr h="453539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Средства</a:t>
                      </a:r>
                      <a:r>
                        <a:rPr lang="ru-RU" sz="13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массовой информации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767,0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765,4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</a:tr>
              <a:tr h="584149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Обслуживание государственного</a:t>
                      </a:r>
                      <a:r>
                        <a:rPr lang="ru-RU" sz="13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 муниципального долга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E0D5"/>
                    </a:solidFill>
                  </a:tcPr>
                </a:tc>
              </a:tr>
              <a:tr h="45353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  <a:endParaRPr lang="ru-RU" sz="13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990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203 257,5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90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174 706,4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90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184 021,7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9003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321522"/>
      </p:ext>
    </p:extLst>
  </p:cSld>
  <p:clrMapOvr>
    <a:masterClrMapping/>
  </p:clrMapOvr>
  <p:transition spd="med"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09538"/>
            <a:ext cx="5835352" cy="563562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ЦЕЛЕВЫЕ ПРОГРАММЫ</a:t>
            </a:r>
            <a:endParaRPr lang="en-US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7873447" y="548680"/>
            <a:ext cx="10923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974045"/>
              </p:ext>
            </p:extLst>
          </p:nvPr>
        </p:nvGraphicFramePr>
        <p:xfrm>
          <a:off x="148856" y="793481"/>
          <a:ext cx="8910085" cy="5915663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5826642"/>
                <a:gridCol w="1041990"/>
                <a:gridCol w="1063256"/>
                <a:gridCol w="978197"/>
              </a:tblGrid>
              <a:tr h="3226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(план)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(факт)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(план)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62565">
                <a:tc>
                  <a:txBody>
                    <a:bodyPr/>
                    <a:lstStyle/>
                    <a:p>
                      <a:pPr marL="180975" indent="0" algn="just" fontAlgn="ctr"/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«Муниципальное управление и гражданское общество муниципального образования городское поселение Никель Печенгского района Мурманской области» на 2015-2020 годы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55 231,1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49 294,6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60 320,9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</a:tr>
              <a:tr h="858497">
                <a:tc>
                  <a:txBody>
                    <a:bodyPr/>
                    <a:lstStyle/>
                    <a:p>
                      <a:pPr marL="180975" indent="0" algn="just" fontAlgn="ctr"/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«Развитие культуры в муниципальном образовании городское поселение Никель Печенгского района Мурманской области» на 2015-2020 годы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32 614,8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32 612,0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30 930,7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</a:tr>
              <a:tr h="85849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«Развитие физической культуры и спорта в муниципальном образовании городское поселение Никель Печенгского района Мурманской области» на 2015-2020 годы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800" marR="7033" marT="7033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17 386,4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17 152,4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18 117,8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</a:tr>
              <a:tr h="818097">
                <a:tc>
                  <a:txBody>
                    <a:bodyPr/>
                    <a:lstStyle/>
                    <a:p>
                      <a:pPr marL="180975" indent="-180975" algn="just" fontAlgn="ctr"/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Муниципальная программа «Обеспечение комфортной среды проживания населения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городского поселения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Никель Печенгского района Мурманской области» на 2015-2020 годы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10 249,4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9 841,3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10 758,1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</a:tr>
              <a:tr h="1070596">
                <a:tc>
                  <a:txBody>
                    <a:bodyPr/>
                    <a:lstStyle/>
                    <a:p>
                      <a:pPr marL="180975" indent="-180975" algn="just" fontAlgn="ctr"/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Муниципальная программа «Управление муниципальными финансами и развитие межбюджетного взаимодействия в муниципальном образовании городское поселение Никель Печенгского района Мурманской области на 2017 год»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60 232,2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38 415,3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35 315,4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</a:tr>
              <a:tr h="686798">
                <a:tc>
                  <a:txBody>
                    <a:bodyPr/>
                    <a:lstStyle/>
                    <a:p>
                      <a:pPr marL="180975" indent="-180975" algn="l" fontAlgn="ctr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Муниципальная программа «Формирование на территории муниципального образования городское поселение Никель современной городской среды»  на 2018 год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5 789,5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5 789,5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6 554,9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/>
                </a:tc>
              </a:tr>
              <a:tr h="440033">
                <a:tc>
                  <a:txBody>
                    <a:bodyPr/>
                    <a:lstStyle/>
                    <a:p>
                      <a:pPr marL="180975" indent="-180975" algn="ctr" fontAlgn="ctr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181 503,4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105,1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161 997,8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33" marR="7033" marT="7033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5900" y="109538"/>
            <a:ext cx="8928099" cy="56356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Социально-значимые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проекты за 2017г.</a:t>
            </a:r>
            <a:endParaRPr lang="en-US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2" descr="http://www.mvestnik.ru/mvfoto/2018/01/11/ot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085441"/>
            <a:ext cx="3664985" cy="2538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298" y="3879371"/>
            <a:ext cx="4667693" cy="262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10492" y="1339153"/>
            <a:ext cx="4755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рамках федерального приоритетного проекта «Формирование комфортной городской среды» были реализованы мероприятия по благоустройству общественной территории в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г.п.Никель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сквер, расположенный между д. 2 по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ул.Печенгская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д. 18 по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пр.Гвардейский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167873"/>
            <a:ext cx="4210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счет средств местного бюджета: 425,8 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69112" y="4031771"/>
            <a:ext cx="4348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счет средств федерального бюджета: 5 363,7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07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69065" y="88273"/>
            <a:ext cx="5835352" cy="563562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51520" y="5733256"/>
            <a:ext cx="8712968" cy="923330"/>
          </a:xfrm>
          <a:prstGeom prst="rect">
            <a:avLst/>
          </a:prstGeom>
          <a:solidFill>
            <a:srgbClr val="FDFDC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Сбалансированность бюджета по доходам и расходам —</a:t>
            </a:r>
          </a:p>
          <a:p>
            <a:pPr algn="ctr"/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основополагающее требование, предъявляемое к органам, составляющим и утверждающим бюджет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372140" y="4969967"/>
            <a:ext cx="85923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расходная часть бюджета превышает доходную, то бюджет формируется с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дефицитом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Превышение доходов над расходами  образует положительный остаток бюджета -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65" name="Схема 64"/>
          <p:cNvGraphicFramePr/>
          <p:nvPr>
            <p:extLst>
              <p:ext uri="{D42A27DB-BD31-4B8C-83A1-F6EECF244321}">
                <p14:modId xmlns:p14="http://schemas.microsoft.com/office/powerpoint/2010/main" val="1318848850"/>
              </p:ext>
            </p:extLst>
          </p:nvPr>
        </p:nvGraphicFramePr>
        <p:xfrm>
          <a:off x="1105787" y="882502"/>
          <a:ext cx="6436426" cy="3785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130643521"/>
              </p:ext>
            </p:extLst>
          </p:nvPr>
        </p:nvGraphicFramePr>
        <p:xfrm>
          <a:off x="372140" y="947626"/>
          <a:ext cx="8592348" cy="4567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634" y="1010092"/>
            <a:ext cx="3317359" cy="3959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www.mvestnik.ru/mvfoto/2018/01/11/ot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601326" y="1135326"/>
            <a:ext cx="448577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Затраты:                                                                 40,0 </a:t>
            </a:r>
            <a:r>
              <a:rPr lang="ru-RU" sz="2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составление проектно-сметной документации;                                            </a:t>
            </a:r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1 204,3 </a:t>
            </a:r>
            <a:r>
              <a:rPr lang="ru-RU" sz="2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ремонт лестничного спуска от больничного городка к пр. Гвардейский</a:t>
            </a:r>
            <a:endParaRPr lang="ru-RU" sz="2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2" descr="http://kn51.ru/sites/default/files/uploads/news/images/2018/01/16/01_16012018_23.jpg"/>
          <p:cNvSpPr>
            <a:spLocks noChangeAspect="1" noChangeArrowheads="1"/>
          </p:cNvSpPr>
          <p:nvPr/>
        </p:nvSpPr>
        <p:spPr bwMode="auto">
          <a:xfrm>
            <a:off x="63500" y="-136525"/>
            <a:ext cx="3857625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23" y="987386"/>
            <a:ext cx="4392412" cy="275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076" y="3997177"/>
            <a:ext cx="4070274" cy="2664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6" descr="http://kn51.ru/sites/default/files/uploads/news/images/2018/01/16/02_16012018_27.jpg"/>
          <p:cNvSpPr>
            <a:spLocks noChangeAspect="1" noChangeArrowheads="1"/>
          </p:cNvSpPr>
          <p:nvPr/>
        </p:nvSpPr>
        <p:spPr bwMode="auto">
          <a:xfrm>
            <a:off x="215900" y="15875"/>
            <a:ext cx="3857625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23" y="3997177"/>
            <a:ext cx="4392412" cy="2664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215900" y="109538"/>
            <a:ext cx="8928099" cy="563562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Социально-значимые проекты за 2017г.</a:t>
            </a:r>
            <a:endParaRPr lang="en-US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90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0237" y="1156460"/>
            <a:ext cx="8314659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обязательства, возникающие из государственных заимствований, гарантий по обязательствам третьих лиц, другие обязательства в соответствии с видами долговых обязательств, установленными Бюджетным кодексом РФ, принятые на себя городским поселением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0237" y="5146350"/>
            <a:ext cx="8314659" cy="1015663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Рост государственного долга городского поселения  обусловлен  привлечением кредитных  ресурсов в целях покрытия бюджетного дефицита, сложившегося за счет роста расходов бюджета, предусматривающих реализацию полномочий по содержанию казенных учреждений, учреждений культуры и физической культуры, содержанием  муниципального имущества, а также  поэтапное повышение оплаты труда отдельных категорий работников социальной сферы и  других обязательств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80744" y="467558"/>
            <a:ext cx="1063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738" y="151993"/>
            <a:ext cx="88356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algn="ctr" fontAlgn="auto">
              <a:spcBef>
                <a:spcPct val="20000"/>
              </a:spcBef>
              <a:spcAft>
                <a:spcPts val="300"/>
              </a:spcAft>
              <a:buClr>
                <a:srgbClr val="05E0DB">
                  <a:lumMod val="75000"/>
                </a:srgbClr>
              </a:buClr>
              <a:buSzPct val="130000"/>
            </a:pPr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МУНИЦИПАЛЬНЫЙ ДОЛГ</a:t>
            </a:r>
            <a:endParaRPr lang="ru-RU" sz="1600" dirty="0">
              <a:solidFill>
                <a:srgbClr val="073E87">
                  <a:lumMod val="75000"/>
                </a:srgbClr>
              </a:solidFill>
              <a:effectLst>
                <a:reflection blurRad="6350" stA="55000" endA="300" endPos="45500" dir="5400000" sy="-100000" algn="bl" rotWithShape="0"/>
              </a:effectLst>
              <a:latin typeface="Constantia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10505" y="2235552"/>
            <a:ext cx="5475777" cy="425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01.01.2017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110506" y="2672318"/>
            <a:ext cx="5475777" cy="432389"/>
          </a:xfrm>
          <a:prstGeom prst="rect">
            <a:avLst/>
          </a:prstGeom>
          <a:solidFill>
            <a:srgbClr val="A9F6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0,00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10508" y="3689496"/>
            <a:ext cx="5475777" cy="4394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01.01.2018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10508" y="4128975"/>
            <a:ext cx="5475777" cy="357963"/>
          </a:xfrm>
          <a:prstGeom prst="rect">
            <a:avLst/>
          </a:prstGeom>
          <a:solidFill>
            <a:srgbClr val="A9F6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10 000,0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27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-95692" y="2421251"/>
            <a:ext cx="9462976" cy="2554786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4401" y="4826929"/>
            <a:ext cx="73789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Контактная информация для обращения граждан: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Начальник финансового управления  </a:t>
            </a:r>
            <a:r>
              <a:rPr lang="ru-RU" b="1" i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Ионова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Ольга Валерьевна 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Тел.  81554  5-02-70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fino@pechengamr.ru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09823" y="109538"/>
            <a:ext cx="7240771" cy="563562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бюджетного процесса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843208"/>
              </p:ext>
            </p:extLst>
          </p:nvPr>
        </p:nvGraphicFramePr>
        <p:xfrm>
          <a:off x="-609857" y="294680"/>
          <a:ext cx="10363714" cy="4806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3" y="4316209"/>
            <a:ext cx="2874073" cy="224021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766" y="4349074"/>
            <a:ext cx="2952328" cy="221424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1" t="3112" r="13317" b="5620"/>
          <a:stretch/>
        </p:blipFill>
        <p:spPr>
          <a:xfrm>
            <a:off x="6472051" y="4612991"/>
            <a:ext cx="2671949" cy="1943433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327" y="137403"/>
            <a:ext cx="9037674" cy="507831"/>
          </a:xfrm>
        </p:spPr>
        <p:txBody>
          <a:bodyPr wrap="square" lIns="180000" tIns="0" rIns="0" bIns="0" anchor="ctr">
            <a:spAutoFit/>
          </a:bodyPr>
          <a:lstStyle/>
          <a:p>
            <a:pPr marL="0" indent="0" algn="ctr">
              <a:buNone/>
            </a:pPr>
            <a:r>
              <a:rPr lang="ru-RU" sz="3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Гражданин, его участие в бюджетном процессе</a:t>
            </a:r>
            <a:endParaRPr lang="en-US" sz="33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55576" y="1052736"/>
            <a:ext cx="3024336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Помогает формировать доходную часть бюджета (налог на доходы физических лиц)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51520" y="4509120"/>
            <a:ext cx="3960440" cy="181588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Получает социальные гарантии - расходная часть бюджета (социальные льготы в сфере культуры и физической культуры)</a:t>
            </a: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0" y="1988841"/>
            <a:ext cx="4499992" cy="613589"/>
          </a:xfrm>
          <a:prstGeom prst="downArrow">
            <a:avLst>
              <a:gd name="adj1" fmla="val 71811"/>
              <a:gd name="adj2" fmla="val 62798"/>
            </a:avLst>
          </a:prstGeom>
          <a:gradFill flip="none" rotWithShape="1">
            <a:gsLst>
              <a:gs pos="0">
                <a:schemeClr val="accent4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4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4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НАЛОГОПЛАТЕЛЬЩИК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6" name="Прямая соединительная линия 125"/>
          <p:cNvCxnSpPr/>
          <p:nvPr/>
        </p:nvCxnSpPr>
        <p:spPr>
          <a:xfrm>
            <a:off x="4499992" y="908720"/>
            <a:ext cx="0" cy="5544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0" y="3573016"/>
            <a:ext cx="4427984" cy="867549"/>
          </a:xfrm>
          <a:prstGeom prst="downArrow">
            <a:avLst>
              <a:gd name="adj1" fmla="val 66225"/>
              <a:gd name="adj2" fmla="val 50000"/>
            </a:avLst>
          </a:prstGeo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ПОЛУЧАТЕЛЬ СОЦИАЛЬНЫХ ГАРАНТИЙ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" name="Овал 127"/>
          <p:cNvSpPr/>
          <p:nvPr/>
        </p:nvSpPr>
        <p:spPr>
          <a:xfrm>
            <a:off x="1043608" y="2636912"/>
            <a:ext cx="2376264" cy="864096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>
              <a:rot lat="0" lon="0" rev="2400000"/>
            </a:lightRig>
          </a:scene3d>
          <a:sp3d>
            <a:bevelT w="311150" h="336550"/>
            <a:bevelB w="412750" h="901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4932040" y="1124744"/>
            <a:ext cx="3744416" cy="1123712"/>
          </a:xfrm>
          <a:prstGeom prst="wedgeRoundRectCallout">
            <a:avLst>
              <a:gd name="adj1" fmla="val -46244"/>
              <a:gd name="adj2" fmla="val 102994"/>
              <a:gd name="adj3" fmla="val 16667"/>
            </a:avLst>
          </a:prstGeom>
          <a:gradFill flip="none" rotWithShape="1">
            <a:gsLst>
              <a:gs pos="0">
                <a:schemeClr val="bg2">
                  <a:lumMod val="25000"/>
                  <a:shade val="30000"/>
                  <a:satMod val="115000"/>
                </a:schemeClr>
              </a:gs>
              <a:gs pos="50000">
                <a:schemeClr val="bg2">
                  <a:lumMod val="25000"/>
                  <a:shade val="67500"/>
                  <a:satMod val="115000"/>
                </a:schemeClr>
              </a:gs>
              <a:gs pos="100000">
                <a:schemeClr val="bg2">
                  <a:lumMod val="2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Возможности влияния гражданина на состав бюджета</a:t>
            </a:r>
            <a:endParaRPr lang="ru-RU" sz="20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4" name="Схема 133"/>
          <p:cNvGraphicFramePr/>
          <p:nvPr>
            <p:extLst>
              <p:ext uri="{D42A27DB-BD31-4B8C-83A1-F6EECF244321}">
                <p14:modId xmlns:p14="http://schemas.microsoft.com/office/powerpoint/2010/main" val="570136471"/>
              </p:ext>
            </p:extLst>
          </p:nvPr>
        </p:nvGraphicFramePr>
        <p:xfrm>
          <a:off x="4788024" y="2636912"/>
          <a:ext cx="4032448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291" name="Picture 3" descr="C:\Program Files (x86)\Microsoft Office\MEDIA\CAGCAT10\j0186348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957" y="5074734"/>
            <a:ext cx="779062" cy="109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Program Files (x86)\Microsoft Office\MEDIA\CAGCAT10\j0233018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269677"/>
            <a:ext cx="885052" cy="89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706813237"/>
              </p:ext>
            </p:extLst>
          </p:nvPr>
        </p:nvGraphicFramePr>
        <p:xfrm>
          <a:off x="223284" y="1105786"/>
          <a:ext cx="8474148" cy="355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2949361"/>
              </p:ext>
            </p:extLst>
          </p:nvPr>
        </p:nvGraphicFramePr>
        <p:xfrm>
          <a:off x="226828" y="3782238"/>
          <a:ext cx="8474148" cy="307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308345" y="53163"/>
            <a:ext cx="8463516" cy="889922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000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  </a:t>
            </a:r>
            <a:r>
              <a:rPr lang="ru-RU" sz="2000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бюджете городского поселения Никель Печенгского района на 2017 год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644285" y="1022129"/>
            <a:ext cx="3451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СОСТАВЛЕНО НА ОСНОВЕ: </a:t>
            </a:r>
          </a:p>
        </p:txBody>
      </p:sp>
    </p:spTree>
    <p:extLst>
      <p:ext uri="{BB962C8B-B14F-4D97-AF65-F5344CB8AC3E}">
        <p14:creationId xmlns:p14="http://schemas.microsoft.com/office/powerpoint/2010/main" val="587782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87345362"/>
              </p:ext>
            </p:extLst>
          </p:nvPr>
        </p:nvGraphicFramePr>
        <p:xfrm>
          <a:off x="425301" y="937438"/>
          <a:ext cx="8229600" cy="524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622000" y="3678867"/>
            <a:ext cx="7985051" cy="307280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налоговой политики на 2017-2019 годы определены с учетом действующих и планируемых изменений федерального законодательства, а также преемственности ранее поставленных задач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налогового потенциала в муниципальном образовании городское поселение Никель Печенгского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района;</a:t>
            </a:r>
          </a:p>
          <a:p>
            <a:pPr algn="just"/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налогового потенциала и обеспечению роста доходной части районного бюджета. 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574157" y="53163"/>
            <a:ext cx="8080743" cy="701749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ru-RU" sz="1800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Основные направления налоговой </a:t>
            </a:r>
            <a:r>
              <a:rPr lang="ru-RU" sz="1800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политики </a:t>
            </a:r>
            <a:r>
              <a:rPr lang="ru-RU" sz="1800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2017 год и плановый период 2018 и 2019 годов</a:t>
            </a:r>
          </a:p>
        </p:txBody>
      </p:sp>
    </p:spTree>
    <p:extLst>
      <p:ext uri="{BB962C8B-B14F-4D97-AF65-F5344CB8AC3E}">
        <p14:creationId xmlns:p14="http://schemas.microsoft.com/office/powerpoint/2010/main" val="3504616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574157" y="53163"/>
            <a:ext cx="8080743" cy="701749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ru-RU" sz="1800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Основные направления бюджетной  </a:t>
            </a:r>
            <a:r>
              <a:rPr lang="ru-RU" sz="1800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политики </a:t>
            </a:r>
            <a:r>
              <a:rPr lang="ru-RU" sz="1800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800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2018 </a:t>
            </a:r>
            <a:r>
              <a:rPr lang="ru-RU" sz="1800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 и плановый период </a:t>
            </a:r>
            <a:r>
              <a:rPr lang="ru-RU" sz="1800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ru-RU" sz="1800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1800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7077" y="978197"/>
            <a:ext cx="8654901" cy="110578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5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</a:t>
            </a: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основных направлений бюджетной политики муниципального образования городского поселения </a:t>
            </a:r>
            <a:r>
              <a:rPr lang="ru-RU" sz="1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Никель на 2018 </a:t>
            </a: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2020годы   </a:t>
            </a: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определение условий, принимаемых для составления проекта бюджета муниципального образование городское поселение Никель Печенгского района </a:t>
            </a:r>
            <a:r>
              <a:rPr lang="ru-RU" sz="1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подходов к его формированию.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1765" y="2374697"/>
            <a:ext cx="8654900" cy="101681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5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Бюджетная политика направлена </a:t>
            </a:r>
            <a:r>
              <a:rPr lang="ru-RU" sz="15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адаптацию бюджетных ресурсов к новым экономическим реалиям </a:t>
            </a: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</a:t>
            </a:r>
            <a:r>
              <a:rPr lang="ru-RU" sz="1500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сохранения социальной </a:t>
            </a: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5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финансовой стабильности </a:t>
            </a: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муниципальном образовании городское поселение Никель Печенгского </a:t>
            </a:r>
            <a:r>
              <a:rPr lang="ru-RU" sz="1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endParaRPr lang="ru-RU" sz="1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7078" y="3835637"/>
            <a:ext cx="8654900" cy="240065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500" b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задачами планового периода по повышению эффективности бюджетных расходов станут</a:t>
            </a:r>
            <a:r>
              <a:rPr lang="ru-RU" sz="15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повышения качества предоставления государственных услуг;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и результативности имеющихся инструментов программно-целевого управления и бюджетирования;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</a:t>
            </a: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 контроля;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процедур проведения муниципальных закупок;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широкого вовлечения граждан в обсуждение и принятие конкретных бюджетных решений, общественного контроля их эффективности и результативности.</a:t>
            </a:r>
          </a:p>
          <a:p>
            <a:pPr algn="ctr"/>
            <a:endParaRPr lang="ru-RU" sz="1500" b="1" u="sng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648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/>
          </p:nvPr>
        </p:nvSpPr>
        <p:spPr>
          <a:xfrm>
            <a:off x="138223" y="157758"/>
            <a:ext cx="8931349" cy="830997"/>
          </a:xfrm>
          <a:effectLst/>
        </p:spPr>
        <p:txBody>
          <a:bodyPr wrap="square" lIns="180000" tIns="0" rIns="0" bIns="0" anchor="ctr">
            <a:sp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Никель Печенгского района Мурманской области на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 год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плановый период до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endParaRPr lang="en-US" sz="1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451838"/>
              </p:ext>
            </p:extLst>
          </p:nvPr>
        </p:nvGraphicFramePr>
        <p:xfrm>
          <a:off x="0" y="1041991"/>
          <a:ext cx="9144000" cy="5741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42"/>
                <a:gridCol w="1740180"/>
                <a:gridCol w="773413"/>
                <a:gridCol w="773413"/>
                <a:gridCol w="773413"/>
                <a:gridCol w="773413"/>
                <a:gridCol w="773413"/>
                <a:gridCol w="773413"/>
              </a:tblGrid>
              <a:tr h="4010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481652"/>
              </p:ext>
            </p:extLst>
          </p:nvPr>
        </p:nvGraphicFramePr>
        <p:xfrm>
          <a:off x="10632" y="1616148"/>
          <a:ext cx="9133368" cy="56306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4466"/>
                <a:gridCol w="1743739"/>
                <a:gridCol w="765544"/>
                <a:gridCol w="776177"/>
                <a:gridCol w="765544"/>
                <a:gridCol w="765545"/>
                <a:gridCol w="797441"/>
                <a:gridCol w="754912"/>
              </a:tblGrid>
              <a:tr h="116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Демография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постоянного населения (среднегодовая) - всего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человек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12,190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12,068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12,016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11,936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11,856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11,776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62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Ожидаемая продолжительность жизни при рождении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лет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родившихся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человек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0,127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0,136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0,133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0,130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0,130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0,130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умерших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человек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0,165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0,154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0,162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0,160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0,160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0,160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Естественный прирост (+), убыль (-)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человек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-0,038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-0,029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-0,030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-0,030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-0,030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Миграция населения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человек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прибыло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0,626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0,754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0,730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0,730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0,730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0,730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выбыло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0,804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0,763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0,780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0,780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0,780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0,780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прибыло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120,4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выбыло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Миграционный прирост (+), снижение (-)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человек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-0,178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-0,009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-0,050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-0,050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-0,050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-0,050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555,6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Трудовые ресурсы и занятость населения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Среднесписочная численность работников (без внешних совместителей) по полному кругу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человек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4630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4603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4626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4650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62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занятых в экономике (среднегодовая) – всего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человек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5340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5329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5263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5265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5289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5312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62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населения в трудоспособном возрасте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человек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7359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7172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7141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7094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7046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6999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693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занятости населения (отношение занятого населения к численности  населения в трудоспособном возрасте)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62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безработных, зарегистрированных в органах государственной службы занятости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человек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925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зарегистрированной безработицы (общее количество зарегистрированных безработных к экономически активному населению)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Среднемесячная заработная плата одного работника по крупным и средним предприятиям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38 183,9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39 543,2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40 689,8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41 910,5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43 167,8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44 462,9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3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36" marR="4036" marT="403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166383"/>
      </p:ext>
    </p:extLst>
  </p:cSld>
  <p:clrMapOvr>
    <a:masterClrMapping/>
  </p:clrMapOvr>
  <p:transition spd="med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/>
          </p:nvPr>
        </p:nvSpPr>
        <p:spPr>
          <a:xfrm>
            <a:off x="138223" y="157758"/>
            <a:ext cx="8931349" cy="830997"/>
          </a:xfrm>
          <a:effectLst/>
        </p:spPr>
        <p:txBody>
          <a:bodyPr wrap="square" lIns="180000" tIns="0" rIns="0" bIns="0" anchor="ctr">
            <a:sp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Никель Печенгского района Мурманской области на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 год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плановый период до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endParaRPr lang="en-US" sz="1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366454"/>
              </p:ext>
            </p:extLst>
          </p:nvPr>
        </p:nvGraphicFramePr>
        <p:xfrm>
          <a:off x="0" y="999461"/>
          <a:ext cx="9144000" cy="5741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42"/>
                <a:gridCol w="1740180"/>
                <a:gridCol w="773413"/>
                <a:gridCol w="773413"/>
                <a:gridCol w="773413"/>
                <a:gridCol w="773413"/>
                <a:gridCol w="773413"/>
                <a:gridCol w="773413"/>
              </a:tblGrid>
              <a:tr h="4010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1" marR="5641" marT="564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638725"/>
              </p:ext>
            </p:extLst>
          </p:nvPr>
        </p:nvGraphicFramePr>
        <p:xfrm>
          <a:off x="1" y="1564684"/>
          <a:ext cx="9143999" cy="52933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41"/>
                <a:gridCol w="1740180"/>
                <a:gridCol w="773413"/>
                <a:gridCol w="773413"/>
                <a:gridCol w="773413"/>
                <a:gridCol w="773413"/>
                <a:gridCol w="773413"/>
                <a:gridCol w="773413"/>
              </a:tblGrid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Потребительский рынок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79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 розничной торговли по крупным и средним предприятиям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1248,6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1324,8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1436,8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1640,7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1755,8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20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 в сопоставимых ценах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79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 общественного питания по крупным и средним предприятиям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163,6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20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 в сопоставимых ценах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79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Промышленность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79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отгруженных товаров собственного производства, выполненных работ и услуг собственными силами, по видам деятельности, относящимся к промышленному производству по крупным и средним предприятиям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402,0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430,1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447,7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465,2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484,7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505,6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261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7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79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добыча полезных ископаемых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7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79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обрабатывающие производства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7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79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электрической энергией, газом и паром; кондиционирование воздуха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361,9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387,2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403,1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418,8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436,4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455,2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7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79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водоснабжение; водоотведение, организация сбора и утилизации отходов, деятельность по ликвидации загрязнений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130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414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отгруженных товаров собственного производства, выполненных работ и услуг собственными силами в муниципальном образовании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к предыдущему году в сопоставимых ценах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79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Малое и среднее предпринимательство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2071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 малых и средних предприятий на территории муниципального образования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1 923 100,0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2 006 614,1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2 107 910,0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2 225 109,8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2 348 825,9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2 479 420,6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7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79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Среднесписочная численность работников малых и средних предприятий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человек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1525,0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1555,0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7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 предыдущему году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06" marR="5106" marT="510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243058"/>
      </p:ext>
    </p:extLst>
  </p:cSld>
  <p:clrMapOvr>
    <a:masterClrMapping/>
  </p:clrMapOvr>
  <p:transition spd="med">
    <p:zoom/>
  </p:transition>
</p:sld>
</file>

<file path=ppt/theme/theme1.xml><?xml version="1.0" encoding="utf-8"?>
<a:theme xmlns:a="http://schemas.openxmlformats.org/drawingml/2006/main" name="Воздушный 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6360</TotalTime>
  <Words>2817</Words>
  <Application>Microsoft Office PowerPoint</Application>
  <PresentationFormat>Экран (4:3)</PresentationFormat>
  <Paragraphs>1029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  БЮДЖЕТ ДЛЯ    ГРАЖДАН</vt:lpstr>
      <vt:lpstr>Что такое бюджет?</vt:lpstr>
      <vt:lpstr>Этапы бюджетного процесса</vt:lpstr>
      <vt:lpstr>Гражданин, его участие в бюджетном процессе</vt:lpstr>
      <vt:lpstr>РЕШЕНИЕ О  бюджете городского поселения Никель Печенгского района на 2017 год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характеристики бюджета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ЦЕЛЕВЫЕ ПРОГРАММЫ</vt:lpstr>
      <vt:lpstr>Социально-значимые проекты за 2017г.</vt:lpstr>
      <vt:lpstr>Презентация PowerPoint</vt:lpstr>
      <vt:lpstr>Презентация PowerPoint</vt:lpstr>
      <vt:lpstr>Спасибо за внимание</vt:lpstr>
    </vt:vector>
  </TitlesOfParts>
  <Company>Министерство финансов Мурманской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Татьяна Викторовна Фомина</dc:creator>
  <cp:lastModifiedBy>panfilova</cp:lastModifiedBy>
  <cp:revision>592</cp:revision>
  <cp:lastPrinted>2018-08-30T07:13:25Z</cp:lastPrinted>
  <dcterms:created xsi:type="dcterms:W3CDTF">2013-06-27T09:24:07Z</dcterms:created>
  <dcterms:modified xsi:type="dcterms:W3CDTF">2018-08-30T12:21:32Z</dcterms:modified>
</cp:coreProperties>
</file>