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11" r:id="rId3"/>
    <p:sldId id="312" r:id="rId4"/>
    <p:sldId id="313" r:id="rId5"/>
    <p:sldId id="349" r:id="rId6"/>
    <p:sldId id="350" r:id="rId7"/>
    <p:sldId id="351" r:id="rId8"/>
    <p:sldId id="366" r:id="rId9"/>
    <p:sldId id="368" r:id="rId10"/>
    <p:sldId id="369" r:id="rId11"/>
    <p:sldId id="353" r:id="rId12"/>
    <p:sldId id="354" r:id="rId13"/>
    <p:sldId id="346" r:id="rId14"/>
    <p:sldId id="356" r:id="rId15"/>
    <p:sldId id="357" r:id="rId16"/>
    <p:sldId id="355" r:id="rId17"/>
    <p:sldId id="358" r:id="rId18"/>
    <p:sldId id="359" r:id="rId19"/>
    <p:sldId id="361" r:id="rId20"/>
    <p:sldId id="362" r:id="rId21"/>
    <p:sldId id="365" r:id="rId22"/>
    <p:sldId id="371" r:id="rId23"/>
    <p:sldId id="319" r:id="rId24"/>
    <p:sldId id="276" r:id="rId2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99"/>
    <a:srgbClr val="66FF66"/>
    <a:srgbClr val="CCFFFF"/>
    <a:srgbClr val="0000CC"/>
    <a:srgbClr val="003300"/>
    <a:srgbClr val="6600CC"/>
    <a:srgbClr val="3333FF"/>
    <a:srgbClr val="3366CC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0" autoAdjust="0"/>
    <p:restoredTop sz="94660" autoAdjust="0"/>
  </p:normalViewPr>
  <p:slideViewPr>
    <p:cSldViewPr snapToGrid="0">
      <p:cViewPr varScale="1">
        <p:scale>
          <a:sx n="103" d="100"/>
          <a:sy n="103" d="100"/>
        </p:scale>
        <p:origin x="-2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contrasting" dir="t">
                <a:rot lat="0" lon="0" rev="9000000"/>
              </a:lightRig>
            </a:scene3d>
            <a:sp3d>
              <a:bevelT w="393700" h="304800"/>
            </a:sp3d>
          </c:spPr>
          <c:explosion val="21"/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scene3d>
                <a:camera prst="orthographicFront"/>
                <a:lightRig rig="contrasting" dir="t">
                  <a:rot lat="0" lon="0" rev="9000000"/>
                </a:lightRig>
              </a:scene3d>
              <a:sp3d>
                <a:bevelT w="393700" h="304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FA3-4E43-B0BA-BBF6C17F9AC7}"/>
              </c:ext>
            </c:extLst>
          </c:dPt>
          <c:dPt>
            <c:idx val="1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scene3d>
                <a:camera prst="orthographicFront"/>
                <a:lightRig rig="contrasting" dir="t">
                  <a:rot lat="0" lon="0" rev="9000000"/>
                </a:lightRig>
              </a:scene3d>
              <a:sp3d>
                <a:bevelT w="393700" h="304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FA3-4E43-B0BA-BBF6C17F9AC7}"/>
              </c:ext>
            </c:extLst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scene3d>
                <a:camera prst="orthographicFront"/>
                <a:lightRig rig="contrasting" dir="t">
                  <a:rot lat="0" lon="0" rev="9000000"/>
                </a:lightRig>
              </a:scene3d>
              <a:sp3d>
                <a:bevelT w="393700" h="30480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FA3-4E43-B0BA-BBF6C17F9AC7}"/>
              </c:ext>
            </c:extLst>
          </c:dPt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4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50</c:v>
                </c:pt>
                <c:pt idx="2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FA3-4E43-B0BA-BBF6C17F9A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1"/>
        <c:holeSize val="52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9564167817000721E-2"/>
          <c:w val="0.67902334680165211"/>
          <c:h val="0.920871664365998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8"/>
          <c:cat>
            <c:strRef>
              <c:f>Лист1!$A$2:$A$13</c:f>
              <c:strCache>
                <c:ptCount val="12"/>
                <c:pt idx="0">
                  <c:v>Общегосударственные вопросы  (10,1 %)</c:v>
                </c:pt>
                <c:pt idx="1">
                  <c:v>Национальная оборона (0,1 %)</c:v>
                </c:pt>
                <c:pt idx="2">
                  <c:v>Национальная безопасность и правоохр.деят-сть (0,6 %)</c:v>
                </c:pt>
                <c:pt idx="3">
                  <c:v>Национальная экономика (0,8 %)</c:v>
                </c:pt>
                <c:pt idx="4">
                  <c:v>ЖКХ (1,2%)</c:v>
                </c:pt>
                <c:pt idx="5">
                  <c:v>Охрана окружающей среды (0,0 %)</c:v>
                </c:pt>
                <c:pt idx="6">
                  <c:v>Образование (70 %)</c:v>
                </c:pt>
                <c:pt idx="7">
                  <c:v>Культура и кинемотография (3,8 %)</c:v>
                </c:pt>
                <c:pt idx="8">
                  <c:v>Социальная политика (4,7%)</c:v>
                </c:pt>
                <c:pt idx="9">
                  <c:v>Физическая культура и спорт (3,1 %)</c:v>
                </c:pt>
                <c:pt idx="10">
                  <c:v>Обслуживание муниц.долга (0,02 %)</c:v>
                </c:pt>
                <c:pt idx="11">
                  <c:v>Межбюджетные трансферты (5,6%)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166935.5</c:v>
                </c:pt>
                <c:pt idx="1">
                  <c:v>2000.1</c:v>
                </c:pt>
                <c:pt idx="2">
                  <c:v>9823.1</c:v>
                </c:pt>
                <c:pt idx="3">
                  <c:v>13949</c:v>
                </c:pt>
                <c:pt idx="4">
                  <c:v>19160.599999999999</c:v>
                </c:pt>
                <c:pt idx="5">
                  <c:v>631.29999999999995</c:v>
                </c:pt>
                <c:pt idx="6">
                  <c:v>1162057.1000000001</c:v>
                </c:pt>
                <c:pt idx="7">
                  <c:v>62589</c:v>
                </c:pt>
                <c:pt idx="8">
                  <c:v>77934</c:v>
                </c:pt>
                <c:pt idx="9">
                  <c:v>52228.9</c:v>
                </c:pt>
                <c:pt idx="10">
                  <c:v>300</c:v>
                </c:pt>
                <c:pt idx="11">
                  <c:v>92558.5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5F-4F22-93CE-2AFFBD9331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9849548700899191"/>
          <c:y val="1.5014052411946768E-2"/>
          <c:w val="0.38125969213326311"/>
          <c:h val="0.96997173121353775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1583D5-2C71-4FC3-AD13-4A2CE9E7A069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BE3A8E-7DC4-401C-8CCB-17D3F6F1CB23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186BF883-022D-4008-AC0B-9961CC96F011}" type="parTrans" cxnId="{1432BA69-E27E-468E-B397-73EE2AF0DCCC}">
      <dgm:prSet/>
      <dgm:spPr/>
      <dgm:t>
        <a:bodyPr/>
        <a:lstStyle/>
        <a:p>
          <a:endParaRPr lang="ru-RU"/>
        </a:p>
      </dgm:t>
    </dgm:pt>
    <dgm:pt modelId="{A7D2C9E6-5D4A-4E25-BAB1-E2C086A25770}" type="sibTrans" cxnId="{1432BA69-E27E-468E-B397-73EE2AF0DCCC}">
      <dgm:prSet/>
      <dgm:spPr/>
      <dgm:t>
        <a:bodyPr/>
        <a:lstStyle/>
        <a:p>
          <a:endParaRPr lang="ru-RU"/>
        </a:p>
      </dgm:t>
    </dgm:pt>
    <dgm:pt modelId="{E7A01CC4-0000-4DFA-9742-61873248DDD0}">
      <dgm:prSet phldrT="[Текст]"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Публичные обсуждения целевых программ муниципального образования Печенгский район (размещаются на сайтах органов власти)</a:t>
          </a:r>
        </a:p>
      </dgm:t>
    </dgm:pt>
    <dgm:pt modelId="{96BADA8D-50F5-4606-AE5D-086D904D6613}" type="parTrans" cxnId="{5F88E4D0-1C6F-4069-B90B-1555C94627AF}">
      <dgm:prSet/>
      <dgm:spPr/>
      <dgm:t>
        <a:bodyPr/>
        <a:lstStyle/>
        <a:p>
          <a:endParaRPr lang="ru-RU"/>
        </a:p>
      </dgm:t>
    </dgm:pt>
    <dgm:pt modelId="{3B57DD59-AE54-488A-97AC-DD7C63E96C91}" type="sibTrans" cxnId="{5F88E4D0-1C6F-4069-B90B-1555C94627AF}">
      <dgm:prSet/>
      <dgm:spPr/>
      <dgm:t>
        <a:bodyPr/>
        <a:lstStyle/>
        <a:p>
          <a:endParaRPr lang="ru-RU"/>
        </a:p>
      </dgm:t>
    </dgm:pt>
    <dgm:pt modelId="{553C9D56-22F1-4234-8560-C06475F2DC16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75EAF561-05F7-458F-A3E8-6CCF2DF0388B}" type="parTrans" cxnId="{878582C5-754A-407A-A99A-820AE37C0118}">
      <dgm:prSet/>
      <dgm:spPr/>
      <dgm:t>
        <a:bodyPr/>
        <a:lstStyle/>
        <a:p>
          <a:endParaRPr lang="ru-RU"/>
        </a:p>
      </dgm:t>
    </dgm:pt>
    <dgm:pt modelId="{9E58407C-98FA-4782-A1B9-AF7FA837A31C}" type="sibTrans" cxnId="{878582C5-754A-407A-A99A-820AE37C0118}">
      <dgm:prSet/>
      <dgm:spPr/>
      <dgm:t>
        <a:bodyPr/>
        <a:lstStyle/>
        <a:p>
          <a:endParaRPr lang="ru-RU"/>
        </a:p>
      </dgm:t>
    </dgm:pt>
    <dgm:pt modelId="{D0749F29-0E43-41DF-87C7-2665AAED688B}">
      <dgm:prSet phldrT="[Текст]"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Публичные слушания проекта Решения муниципального образования Печенгский район о районном бюджете на очередной финансовый год (проходят в Совете депутатов ежегодно в декабре)</a:t>
          </a:r>
        </a:p>
      </dgm:t>
    </dgm:pt>
    <dgm:pt modelId="{66B1D1A7-B0D8-40BA-8C16-B4E929A16CE4}" type="parTrans" cxnId="{E7D42586-044A-40DB-8619-FA9317528FF6}">
      <dgm:prSet/>
      <dgm:spPr/>
      <dgm:t>
        <a:bodyPr/>
        <a:lstStyle/>
        <a:p>
          <a:endParaRPr lang="ru-RU"/>
        </a:p>
      </dgm:t>
    </dgm:pt>
    <dgm:pt modelId="{265E8B7A-E50B-4146-B130-FE6591A75B30}" type="sibTrans" cxnId="{E7D42586-044A-40DB-8619-FA9317528FF6}">
      <dgm:prSet/>
      <dgm:spPr/>
      <dgm:t>
        <a:bodyPr/>
        <a:lstStyle/>
        <a:p>
          <a:endParaRPr lang="ru-RU"/>
        </a:p>
      </dgm:t>
    </dgm:pt>
    <dgm:pt modelId="{073F0A14-F148-4DDF-BA54-0110D22E4B4C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FA8C9CA2-F27F-4A4D-8A8E-30BF919F5F66}" type="parTrans" cxnId="{22848C02-7729-4595-B832-9B11C1329665}">
      <dgm:prSet/>
      <dgm:spPr/>
      <dgm:t>
        <a:bodyPr/>
        <a:lstStyle/>
        <a:p>
          <a:endParaRPr lang="ru-RU"/>
        </a:p>
      </dgm:t>
    </dgm:pt>
    <dgm:pt modelId="{AF9E4C43-DD33-4F44-A3B1-8E0D811D61D8}" type="sibTrans" cxnId="{22848C02-7729-4595-B832-9B11C1329665}">
      <dgm:prSet/>
      <dgm:spPr/>
      <dgm:t>
        <a:bodyPr/>
        <a:lstStyle/>
        <a:p>
          <a:endParaRPr lang="ru-RU"/>
        </a:p>
      </dgm:t>
    </dgm:pt>
    <dgm:pt modelId="{A4BF0159-A92C-4E1A-95F4-F49F496B32B8}">
      <dgm:prSet phldrT="[Текст]"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Публичные слушания по проекту Решения муниципального образования Печенгский район об исполнении районного бюджета (проходят в Совете депутатов ежегодно в мае)</a:t>
          </a:r>
        </a:p>
      </dgm:t>
    </dgm:pt>
    <dgm:pt modelId="{DD7F94AD-A9D0-4C56-9BA6-2D9D65CF5E01}" type="parTrans" cxnId="{39C73F1A-474F-4986-B4C2-A79CE269ED2B}">
      <dgm:prSet/>
      <dgm:spPr/>
      <dgm:t>
        <a:bodyPr/>
        <a:lstStyle/>
        <a:p>
          <a:endParaRPr lang="ru-RU"/>
        </a:p>
      </dgm:t>
    </dgm:pt>
    <dgm:pt modelId="{1E016E47-B79F-4657-8D28-FC3B0B5B740E}" type="sibTrans" cxnId="{39C73F1A-474F-4986-B4C2-A79CE269ED2B}">
      <dgm:prSet/>
      <dgm:spPr/>
      <dgm:t>
        <a:bodyPr/>
        <a:lstStyle/>
        <a:p>
          <a:endParaRPr lang="ru-RU"/>
        </a:p>
      </dgm:t>
    </dgm:pt>
    <dgm:pt modelId="{984811E3-3A71-4135-B6F6-BE83D9DC43AF}" type="pres">
      <dgm:prSet presAssocID="{101583D5-2C71-4FC3-AD13-4A2CE9E7A0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2EAB50-CE00-492C-A352-4BD913E2676E}" type="pres">
      <dgm:prSet presAssocID="{6EBE3A8E-7DC4-401C-8CCB-17D3F6F1CB23}" presName="composite" presStyleCnt="0"/>
      <dgm:spPr/>
    </dgm:pt>
    <dgm:pt modelId="{7B75A694-BAB1-4099-B47F-09E87B48074F}" type="pres">
      <dgm:prSet presAssocID="{6EBE3A8E-7DC4-401C-8CCB-17D3F6F1CB2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ED3DB-93E4-404C-803F-A18D568AA704}" type="pres">
      <dgm:prSet presAssocID="{6EBE3A8E-7DC4-401C-8CCB-17D3F6F1CB2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BFF0C5-5C07-4C4B-886F-8849815FAB1A}" type="pres">
      <dgm:prSet presAssocID="{A7D2C9E6-5D4A-4E25-BAB1-E2C086A25770}" presName="sp" presStyleCnt="0"/>
      <dgm:spPr/>
    </dgm:pt>
    <dgm:pt modelId="{826F9832-AC71-4161-A713-0FCFE25CC8E8}" type="pres">
      <dgm:prSet presAssocID="{553C9D56-22F1-4234-8560-C06475F2DC16}" presName="composite" presStyleCnt="0"/>
      <dgm:spPr/>
    </dgm:pt>
    <dgm:pt modelId="{47CD549A-034C-4C5D-8732-083B190F40F6}" type="pres">
      <dgm:prSet presAssocID="{553C9D56-22F1-4234-8560-C06475F2DC1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15AB1-9DB6-44FC-B49E-8FF7D75B1B9F}" type="pres">
      <dgm:prSet presAssocID="{553C9D56-22F1-4234-8560-C06475F2DC1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A11E9E-DA1E-4F47-A00E-172E7A099315}" type="pres">
      <dgm:prSet presAssocID="{9E58407C-98FA-4782-A1B9-AF7FA837A31C}" presName="sp" presStyleCnt="0"/>
      <dgm:spPr/>
    </dgm:pt>
    <dgm:pt modelId="{08C3C820-5E5F-47CF-9811-F39B9DAEB5AD}" type="pres">
      <dgm:prSet presAssocID="{073F0A14-F148-4DDF-BA54-0110D22E4B4C}" presName="composite" presStyleCnt="0"/>
      <dgm:spPr/>
    </dgm:pt>
    <dgm:pt modelId="{7BB7958F-2FB5-4677-9831-A28968175930}" type="pres">
      <dgm:prSet presAssocID="{073F0A14-F148-4DDF-BA54-0110D22E4B4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FDA2D-0B85-463D-BBB3-4CA6B9FD160B}" type="pres">
      <dgm:prSet presAssocID="{073F0A14-F148-4DDF-BA54-0110D22E4B4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CEC62D-171B-450F-939E-7E17E43099D1}" type="presOf" srcId="{101583D5-2C71-4FC3-AD13-4A2CE9E7A069}" destId="{984811E3-3A71-4135-B6F6-BE83D9DC43AF}" srcOrd="0" destOrd="0" presId="urn:microsoft.com/office/officeart/2005/8/layout/chevron2"/>
    <dgm:cxn modelId="{46A44808-F8C5-4CC7-BBF4-B750128366FD}" type="presOf" srcId="{073F0A14-F148-4DDF-BA54-0110D22E4B4C}" destId="{7BB7958F-2FB5-4677-9831-A28968175930}" srcOrd="0" destOrd="0" presId="urn:microsoft.com/office/officeart/2005/8/layout/chevron2"/>
    <dgm:cxn modelId="{D44C29BC-5C59-4ED4-9B74-6261B123CEF3}" type="presOf" srcId="{553C9D56-22F1-4234-8560-C06475F2DC16}" destId="{47CD549A-034C-4C5D-8732-083B190F40F6}" srcOrd="0" destOrd="0" presId="urn:microsoft.com/office/officeart/2005/8/layout/chevron2"/>
    <dgm:cxn modelId="{E7D42586-044A-40DB-8619-FA9317528FF6}" srcId="{553C9D56-22F1-4234-8560-C06475F2DC16}" destId="{D0749F29-0E43-41DF-87C7-2665AAED688B}" srcOrd="0" destOrd="0" parTransId="{66B1D1A7-B0D8-40BA-8C16-B4E929A16CE4}" sibTransId="{265E8B7A-E50B-4146-B130-FE6591A75B30}"/>
    <dgm:cxn modelId="{5F88E4D0-1C6F-4069-B90B-1555C94627AF}" srcId="{6EBE3A8E-7DC4-401C-8CCB-17D3F6F1CB23}" destId="{E7A01CC4-0000-4DFA-9742-61873248DDD0}" srcOrd="0" destOrd="0" parTransId="{96BADA8D-50F5-4606-AE5D-086D904D6613}" sibTransId="{3B57DD59-AE54-488A-97AC-DD7C63E96C91}"/>
    <dgm:cxn modelId="{22848C02-7729-4595-B832-9B11C1329665}" srcId="{101583D5-2C71-4FC3-AD13-4A2CE9E7A069}" destId="{073F0A14-F148-4DDF-BA54-0110D22E4B4C}" srcOrd="2" destOrd="0" parTransId="{FA8C9CA2-F27F-4A4D-8A8E-30BF919F5F66}" sibTransId="{AF9E4C43-DD33-4F44-A3B1-8E0D811D61D8}"/>
    <dgm:cxn modelId="{7828E77D-21CB-4EE8-A1FE-2FBFE9B5F704}" type="presOf" srcId="{E7A01CC4-0000-4DFA-9742-61873248DDD0}" destId="{7A4ED3DB-93E4-404C-803F-A18D568AA704}" srcOrd="0" destOrd="0" presId="urn:microsoft.com/office/officeart/2005/8/layout/chevron2"/>
    <dgm:cxn modelId="{DA1285C7-1759-429B-B316-E413C67EDE13}" type="presOf" srcId="{D0749F29-0E43-41DF-87C7-2665AAED688B}" destId="{41B15AB1-9DB6-44FC-B49E-8FF7D75B1B9F}" srcOrd="0" destOrd="0" presId="urn:microsoft.com/office/officeart/2005/8/layout/chevron2"/>
    <dgm:cxn modelId="{906A50B6-104D-4465-B61F-BFD611004AB2}" type="presOf" srcId="{A4BF0159-A92C-4E1A-95F4-F49F496B32B8}" destId="{AEBFDA2D-0B85-463D-BBB3-4CA6B9FD160B}" srcOrd="0" destOrd="0" presId="urn:microsoft.com/office/officeart/2005/8/layout/chevron2"/>
    <dgm:cxn modelId="{39C73F1A-474F-4986-B4C2-A79CE269ED2B}" srcId="{073F0A14-F148-4DDF-BA54-0110D22E4B4C}" destId="{A4BF0159-A92C-4E1A-95F4-F49F496B32B8}" srcOrd="0" destOrd="0" parTransId="{DD7F94AD-A9D0-4C56-9BA6-2D9D65CF5E01}" sibTransId="{1E016E47-B79F-4657-8D28-FC3B0B5B740E}"/>
    <dgm:cxn modelId="{549095A3-CEEF-456D-AF3E-4CAEB64D53B4}" type="presOf" srcId="{6EBE3A8E-7DC4-401C-8CCB-17D3F6F1CB23}" destId="{7B75A694-BAB1-4099-B47F-09E87B48074F}" srcOrd="0" destOrd="0" presId="urn:microsoft.com/office/officeart/2005/8/layout/chevron2"/>
    <dgm:cxn modelId="{1432BA69-E27E-468E-B397-73EE2AF0DCCC}" srcId="{101583D5-2C71-4FC3-AD13-4A2CE9E7A069}" destId="{6EBE3A8E-7DC4-401C-8CCB-17D3F6F1CB23}" srcOrd="0" destOrd="0" parTransId="{186BF883-022D-4008-AC0B-9961CC96F011}" sibTransId="{A7D2C9E6-5D4A-4E25-BAB1-E2C086A25770}"/>
    <dgm:cxn modelId="{878582C5-754A-407A-A99A-820AE37C0118}" srcId="{101583D5-2C71-4FC3-AD13-4A2CE9E7A069}" destId="{553C9D56-22F1-4234-8560-C06475F2DC16}" srcOrd="1" destOrd="0" parTransId="{75EAF561-05F7-458F-A3E8-6CCF2DF0388B}" sibTransId="{9E58407C-98FA-4782-A1B9-AF7FA837A31C}"/>
    <dgm:cxn modelId="{4FBD7CD0-FC60-48A2-B009-8F2E376DE4EC}" type="presParOf" srcId="{984811E3-3A71-4135-B6F6-BE83D9DC43AF}" destId="{292EAB50-CE00-492C-A352-4BD913E2676E}" srcOrd="0" destOrd="0" presId="urn:microsoft.com/office/officeart/2005/8/layout/chevron2"/>
    <dgm:cxn modelId="{7184C03E-42A3-41D4-9933-8574CADE42B4}" type="presParOf" srcId="{292EAB50-CE00-492C-A352-4BD913E2676E}" destId="{7B75A694-BAB1-4099-B47F-09E87B48074F}" srcOrd="0" destOrd="0" presId="urn:microsoft.com/office/officeart/2005/8/layout/chevron2"/>
    <dgm:cxn modelId="{D5DDABD0-B128-42A7-B455-AC315535CFC9}" type="presParOf" srcId="{292EAB50-CE00-492C-A352-4BD913E2676E}" destId="{7A4ED3DB-93E4-404C-803F-A18D568AA704}" srcOrd="1" destOrd="0" presId="urn:microsoft.com/office/officeart/2005/8/layout/chevron2"/>
    <dgm:cxn modelId="{98E8A174-B06F-4BB6-8CF7-37C46270DBA7}" type="presParOf" srcId="{984811E3-3A71-4135-B6F6-BE83D9DC43AF}" destId="{E7BFF0C5-5C07-4C4B-886F-8849815FAB1A}" srcOrd="1" destOrd="0" presId="urn:microsoft.com/office/officeart/2005/8/layout/chevron2"/>
    <dgm:cxn modelId="{FB68D3F4-BB04-4833-8FB6-11818629844A}" type="presParOf" srcId="{984811E3-3A71-4135-B6F6-BE83D9DC43AF}" destId="{826F9832-AC71-4161-A713-0FCFE25CC8E8}" srcOrd="2" destOrd="0" presId="urn:microsoft.com/office/officeart/2005/8/layout/chevron2"/>
    <dgm:cxn modelId="{0236E8B2-86BE-4071-9367-F6CB4F408CFE}" type="presParOf" srcId="{826F9832-AC71-4161-A713-0FCFE25CC8E8}" destId="{47CD549A-034C-4C5D-8732-083B190F40F6}" srcOrd="0" destOrd="0" presId="urn:microsoft.com/office/officeart/2005/8/layout/chevron2"/>
    <dgm:cxn modelId="{D8CEFFF7-AACD-462B-A5BD-03B39202025D}" type="presParOf" srcId="{826F9832-AC71-4161-A713-0FCFE25CC8E8}" destId="{41B15AB1-9DB6-44FC-B49E-8FF7D75B1B9F}" srcOrd="1" destOrd="0" presId="urn:microsoft.com/office/officeart/2005/8/layout/chevron2"/>
    <dgm:cxn modelId="{3F0EB67F-1E19-4A73-885C-ECED20E4C386}" type="presParOf" srcId="{984811E3-3A71-4135-B6F6-BE83D9DC43AF}" destId="{73A11E9E-DA1E-4F47-A00E-172E7A099315}" srcOrd="3" destOrd="0" presId="urn:microsoft.com/office/officeart/2005/8/layout/chevron2"/>
    <dgm:cxn modelId="{8FBE241C-1174-491F-B258-EE27F40EC1AF}" type="presParOf" srcId="{984811E3-3A71-4135-B6F6-BE83D9DC43AF}" destId="{08C3C820-5E5F-47CF-9811-F39B9DAEB5AD}" srcOrd="4" destOrd="0" presId="urn:microsoft.com/office/officeart/2005/8/layout/chevron2"/>
    <dgm:cxn modelId="{830E5E0E-B3D7-429C-953C-DED933F9FC6D}" type="presParOf" srcId="{08C3C820-5E5F-47CF-9811-F39B9DAEB5AD}" destId="{7BB7958F-2FB5-4677-9831-A28968175930}" srcOrd="0" destOrd="0" presId="urn:microsoft.com/office/officeart/2005/8/layout/chevron2"/>
    <dgm:cxn modelId="{85406613-67F8-4CB3-9725-B98271977E10}" type="presParOf" srcId="{08C3C820-5E5F-47CF-9811-F39B9DAEB5AD}" destId="{AEBFDA2D-0B85-463D-BBB3-4CA6B9FD160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C65C0F-D5EE-47D3-B5D3-357675E7BF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D82D7E-3832-4458-A01B-070EF023CD3E}">
      <dgm:prSet phldrT="[Текст]" custT="1"/>
      <dgm:spPr/>
      <dgm:t>
        <a:bodyPr/>
        <a:lstStyle/>
        <a:p>
          <a:r>
            <a:rPr lang="ru-RU" sz="1800" b="1" dirty="0">
              <a:latin typeface="Times New Roman CYR" panose="02020603050405020304" pitchFamily="18" charset="0"/>
              <a:cs typeface="Times New Roman CYR" panose="02020603050405020304" pitchFamily="18" charset="0"/>
            </a:rPr>
            <a:t> Бюджетного  Послания Президента Российской Федерации Федеральному Собранию</a:t>
          </a:r>
          <a:endParaRPr lang="ru-RU" sz="2000" b="1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31D818D1-2EA8-49BD-B3D6-595ADBEDFA06}" type="parTrans" cxnId="{D615612B-AD25-4211-8DC9-8029AB657DB2}">
      <dgm:prSet/>
      <dgm:spPr/>
      <dgm:t>
        <a:bodyPr/>
        <a:lstStyle/>
        <a:p>
          <a:endParaRPr lang="ru-RU"/>
        </a:p>
      </dgm:t>
    </dgm:pt>
    <dgm:pt modelId="{74EED302-ACF8-41B0-94D9-8C7BAC3EB21E}" type="sibTrans" cxnId="{D615612B-AD25-4211-8DC9-8029AB657DB2}">
      <dgm:prSet/>
      <dgm:spPr/>
      <dgm:t>
        <a:bodyPr/>
        <a:lstStyle/>
        <a:p>
          <a:endParaRPr lang="ru-RU"/>
        </a:p>
      </dgm:t>
    </dgm:pt>
    <dgm:pt modelId="{53E5AFCB-DD2F-48B7-9F5E-A6B51C1EC515}">
      <dgm:prSet phldrT="[Текст]"/>
      <dgm:spPr/>
      <dgm:t>
        <a:bodyPr/>
        <a:lstStyle/>
        <a:p>
          <a:endParaRPr lang="ru-RU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621E4BB9-141B-443F-94D3-72EA23F44D1F}" type="parTrans" cxnId="{0EE784E7-5712-47EF-8C3B-F3A251DB65DF}">
      <dgm:prSet/>
      <dgm:spPr/>
      <dgm:t>
        <a:bodyPr/>
        <a:lstStyle/>
        <a:p>
          <a:endParaRPr lang="ru-RU"/>
        </a:p>
      </dgm:t>
    </dgm:pt>
    <dgm:pt modelId="{69D32B8E-EC99-4501-8472-EE2680049290}" type="sibTrans" cxnId="{0EE784E7-5712-47EF-8C3B-F3A251DB65DF}">
      <dgm:prSet/>
      <dgm:spPr/>
      <dgm:t>
        <a:bodyPr/>
        <a:lstStyle/>
        <a:p>
          <a:endParaRPr lang="ru-RU"/>
        </a:p>
      </dgm:t>
    </dgm:pt>
    <dgm:pt modelId="{7A188E36-79DF-4C8C-8891-1B6EE5EAE38B}">
      <dgm:prSet phldrT="[Текст]" custT="1"/>
      <dgm:spPr/>
      <dgm:t>
        <a:bodyPr/>
        <a:lstStyle/>
        <a:p>
          <a:r>
            <a:rPr lang="ru-RU" sz="2000" b="1" dirty="0">
              <a:latin typeface="Times New Roman CYR" panose="02020603050405020304" pitchFamily="18" charset="0"/>
              <a:cs typeface="Times New Roman CYR" panose="02020603050405020304" pitchFamily="18" charset="0"/>
            </a:rPr>
            <a:t>Основных направлений бюджетной  и налоговой  политики  Печенгского района на 2019 год и плановый период 2020 и 2021 годов</a:t>
          </a:r>
          <a:endParaRPr lang="ru-RU" sz="2000" dirty="0"/>
        </a:p>
      </dgm:t>
    </dgm:pt>
    <dgm:pt modelId="{47620389-8C98-4CE4-B146-3256482BAD32}" type="parTrans" cxnId="{FC2B086F-9AAA-4AB0-A61B-A793FCB961F3}">
      <dgm:prSet/>
      <dgm:spPr/>
      <dgm:t>
        <a:bodyPr/>
        <a:lstStyle/>
        <a:p>
          <a:endParaRPr lang="ru-RU"/>
        </a:p>
      </dgm:t>
    </dgm:pt>
    <dgm:pt modelId="{57031716-9C5F-46FB-98CC-1926A521C545}" type="sibTrans" cxnId="{FC2B086F-9AAA-4AB0-A61B-A793FCB961F3}">
      <dgm:prSet/>
      <dgm:spPr/>
      <dgm:t>
        <a:bodyPr/>
        <a:lstStyle/>
        <a:p>
          <a:endParaRPr lang="ru-RU"/>
        </a:p>
      </dgm:t>
    </dgm:pt>
    <dgm:pt modelId="{97EAAA4C-6804-468B-A18C-4E08EC4131DF}">
      <dgm:prSet/>
      <dgm:spPr/>
      <dgm:t>
        <a:bodyPr/>
        <a:lstStyle/>
        <a:p>
          <a:endParaRPr lang="ru-RU" dirty="0"/>
        </a:p>
      </dgm:t>
    </dgm:pt>
    <dgm:pt modelId="{A9E498D4-1FD8-4A2A-B54F-A7BB1F1043B1}" type="parTrans" cxnId="{7BF1EF6A-D69C-47F9-9306-0075B23657FD}">
      <dgm:prSet/>
      <dgm:spPr/>
      <dgm:t>
        <a:bodyPr/>
        <a:lstStyle/>
        <a:p>
          <a:endParaRPr lang="ru-RU"/>
        </a:p>
      </dgm:t>
    </dgm:pt>
    <dgm:pt modelId="{BA640660-F759-4793-9B32-A0C42E4C43CF}" type="sibTrans" cxnId="{7BF1EF6A-D69C-47F9-9306-0075B23657FD}">
      <dgm:prSet/>
      <dgm:spPr/>
      <dgm:t>
        <a:bodyPr/>
        <a:lstStyle/>
        <a:p>
          <a:endParaRPr lang="ru-RU"/>
        </a:p>
      </dgm:t>
    </dgm:pt>
    <dgm:pt modelId="{8EC05B5E-D1C8-4F6D-8CF7-9C17ECAEB047}" type="pres">
      <dgm:prSet presAssocID="{4BC65C0F-D5EE-47D3-B5D3-357675E7BF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80D180-F985-481B-A7BD-92687E670778}" type="pres">
      <dgm:prSet presAssocID="{BED82D7E-3832-4458-A01B-070EF023CD3E}" presName="parentText" presStyleLbl="node1" presStyleIdx="0" presStyleCnt="2" custScaleY="224105" custLinFactY="-8794" custLinFactNeighborX="70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E0664-C186-488F-9314-1E6E5033E64A}" type="pres">
      <dgm:prSet presAssocID="{BED82D7E-3832-4458-A01B-070EF023CD3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9F36D-0FAE-4117-8495-0470CC6CE3B9}" type="pres">
      <dgm:prSet presAssocID="{7A188E36-79DF-4C8C-8891-1B6EE5EAE38B}" presName="parentText" presStyleLbl="node1" presStyleIdx="1" presStyleCnt="2" custScaleX="99749" custScaleY="174188" custLinFactNeighborX="708" custLinFactNeighborY="-945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C90920-0B64-4FA1-BF8B-D351265457CF}" type="presOf" srcId="{BED82D7E-3832-4458-A01B-070EF023CD3E}" destId="{9580D180-F985-481B-A7BD-92687E670778}" srcOrd="0" destOrd="0" presId="urn:microsoft.com/office/officeart/2005/8/layout/vList2"/>
    <dgm:cxn modelId="{D615612B-AD25-4211-8DC9-8029AB657DB2}" srcId="{4BC65C0F-D5EE-47D3-B5D3-357675E7BF5C}" destId="{BED82D7E-3832-4458-A01B-070EF023CD3E}" srcOrd="0" destOrd="0" parTransId="{31D818D1-2EA8-49BD-B3D6-595ADBEDFA06}" sibTransId="{74EED302-ACF8-41B0-94D9-8C7BAC3EB21E}"/>
    <dgm:cxn modelId="{7BF1EF6A-D69C-47F9-9306-0075B23657FD}" srcId="{BED82D7E-3832-4458-A01B-070EF023CD3E}" destId="{97EAAA4C-6804-468B-A18C-4E08EC4131DF}" srcOrd="1" destOrd="0" parTransId="{A9E498D4-1FD8-4A2A-B54F-A7BB1F1043B1}" sibTransId="{BA640660-F759-4793-9B32-A0C42E4C43CF}"/>
    <dgm:cxn modelId="{0EE784E7-5712-47EF-8C3B-F3A251DB65DF}" srcId="{BED82D7E-3832-4458-A01B-070EF023CD3E}" destId="{53E5AFCB-DD2F-48B7-9F5E-A6B51C1EC515}" srcOrd="0" destOrd="0" parTransId="{621E4BB9-141B-443F-94D3-72EA23F44D1F}" sibTransId="{69D32B8E-EC99-4501-8472-EE2680049290}"/>
    <dgm:cxn modelId="{57E53B70-7B2F-4195-95B3-B1A05C044491}" type="presOf" srcId="{53E5AFCB-DD2F-48B7-9F5E-A6B51C1EC515}" destId="{B25E0664-C186-488F-9314-1E6E5033E64A}" srcOrd="0" destOrd="0" presId="urn:microsoft.com/office/officeart/2005/8/layout/vList2"/>
    <dgm:cxn modelId="{41FD6128-2937-4CA7-84B4-15B7C10F3343}" type="presOf" srcId="{7A188E36-79DF-4C8C-8891-1B6EE5EAE38B}" destId="{3A19F36D-0FAE-4117-8495-0470CC6CE3B9}" srcOrd="0" destOrd="0" presId="urn:microsoft.com/office/officeart/2005/8/layout/vList2"/>
    <dgm:cxn modelId="{CB14FCF5-50E8-4B9F-95FE-C421B00830F7}" type="presOf" srcId="{97EAAA4C-6804-468B-A18C-4E08EC4131DF}" destId="{B25E0664-C186-488F-9314-1E6E5033E64A}" srcOrd="0" destOrd="1" presId="urn:microsoft.com/office/officeart/2005/8/layout/vList2"/>
    <dgm:cxn modelId="{FC2B086F-9AAA-4AB0-A61B-A793FCB961F3}" srcId="{4BC65C0F-D5EE-47D3-B5D3-357675E7BF5C}" destId="{7A188E36-79DF-4C8C-8891-1B6EE5EAE38B}" srcOrd="1" destOrd="0" parTransId="{47620389-8C98-4CE4-B146-3256482BAD32}" sibTransId="{57031716-9C5F-46FB-98CC-1926A521C545}"/>
    <dgm:cxn modelId="{057CD2A6-91E9-41F2-99D7-EE2C00A64318}" type="presOf" srcId="{4BC65C0F-D5EE-47D3-B5D3-357675E7BF5C}" destId="{8EC05B5E-D1C8-4F6D-8CF7-9C17ECAEB047}" srcOrd="0" destOrd="0" presId="urn:microsoft.com/office/officeart/2005/8/layout/vList2"/>
    <dgm:cxn modelId="{9E163DDC-99E9-4A14-AD57-37C13E351062}" type="presParOf" srcId="{8EC05B5E-D1C8-4F6D-8CF7-9C17ECAEB047}" destId="{9580D180-F985-481B-A7BD-92687E670778}" srcOrd="0" destOrd="0" presId="urn:microsoft.com/office/officeart/2005/8/layout/vList2"/>
    <dgm:cxn modelId="{DF7A6D79-E2D5-4C9B-9A18-282CF20FC52B}" type="presParOf" srcId="{8EC05B5E-D1C8-4F6D-8CF7-9C17ECAEB047}" destId="{B25E0664-C186-488F-9314-1E6E5033E64A}" srcOrd="1" destOrd="0" presId="urn:microsoft.com/office/officeart/2005/8/layout/vList2"/>
    <dgm:cxn modelId="{EC8ABA51-3E6F-48C8-8A98-11A228586D18}" type="presParOf" srcId="{8EC05B5E-D1C8-4F6D-8CF7-9C17ECAEB047}" destId="{3A19F36D-0FAE-4117-8495-0470CC6CE3B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C65C0F-D5EE-47D3-B5D3-357675E7BF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D82D7E-3832-4458-A01B-070EF023CD3E}">
      <dgm:prSet phldrT="[Текст]" custT="1"/>
      <dgm:spPr/>
      <dgm:t>
        <a:bodyPr/>
        <a:lstStyle/>
        <a:p>
          <a:r>
            <a:rPr lang="ru-RU" sz="1800" b="1" dirty="0">
              <a:latin typeface="Times New Roman CYR" panose="02020603050405020304" pitchFamily="18" charset="0"/>
              <a:cs typeface="Times New Roman CYR" panose="02020603050405020304" pitchFamily="18" charset="0"/>
            </a:rPr>
            <a:t> </a:t>
          </a:r>
          <a:r>
            <a:rPr lang="ru-RU" sz="2000" b="1" dirty="0">
              <a:latin typeface="Times New Roman CYR" panose="02020603050405020304" pitchFamily="18" charset="0"/>
              <a:cs typeface="Times New Roman CYR" panose="02020603050405020304" pitchFamily="18" charset="0"/>
            </a:rPr>
            <a:t>Прогноза социально – экономического развития Печенгского района на 2019 год и плановый период 2020 и 2021 годов</a:t>
          </a:r>
        </a:p>
      </dgm:t>
    </dgm:pt>
    <dgm:pt modelId="{31D818D1-2EA8-49BD-B3D6-595ADBEDFA06}" type="parTrans" cxnId="{D615612B-AD25-4211-8DC9-8029AB657DB2}">
      <dgm:prSet/>
      <dgm:spPr/>
      <dgm:t>
        <a:bodyPr/>
        <a:lstStyle/>
        <a:p>
          <a:endParaRPr lang="ru-RU"/>
        </a:p>
      </dgm:t>
    </dgm:pt>
    <dgm:pt modelId="{74EED302-ACF8-41B0-94D9-8C7BAC3EB21E}" type="sibTrans" cxnId="{D615612B-AD25-4211-8DC9-8029AB657DB2}">
      <dgm:prSet/>
      <dgm:spPr/>
      <dgm:t>
        <a:bodyPr/>
        <a:lstStyle/>
        <a:p>
          <a:endParaRPr lang="ru-RU"/>
        </a:p>
      </dgm:t>
    </dgm:pt>
    <dgm:pt modelId="{53E5AFCB-DD2F-48B7-9F5E-A6B51C1EC515}">
      <dgm:prSet phldrT="[Текст]"/>
      <dgm:spPr/>
      <dgm:t>
        <a:bodyPr/>
        <a:lstStyle/>
        <a:p>
          <a:endParaRPr lang="ru-RU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</dgm:t>
    </dgm:pt>
    <dgm:pt modelId="{621E4BB9-141B-443F-94D3-72EA23F44D1F}" type="parTrans" cxnId="{0EE784E7-5712-47EF-8C3B-F3A251DB65DF}">
      <dgm:prSet/>
      <dgm:spPr/>
      <dgm:t>
        <a:bodyPr/>
        <a:lstStyle/>
        <a:p>
          <a:endParaRPr lang="ru-RU"/>
        </a:p>
      </dgm:t>
    </dgm:pt>
    <dgm:pt modelId="{69D32B8E-EC99-4501-8472-EE2680049290}" type="sibTrans" cxnId="{0EE784E7-5712-47EF-8C3B-F3A251DB65DF}">
      <dgm:prSet/>
      <dgm:spPr/>
      <dgm:t>
        <a:bodyPr/>
        <a:lstStyle/>
        <a:p>
          <a:endParaRPr lang="ru-RU"/>
        </a:p>
      </dgm:t>
    </dgm:pt>
    <dgm:pt modelId="{7A188E36-79DF-4C8C-8891-1B6EE5EAE38B}">
      <dgm:prSet phldrT="[Текст]" custT="1"/>
      <dgm:spPr/>
      <dgm:t>
        <a:bodyPr/>
        <a:lstStyle/>
        <a:p>
          <a:r>
            <a:rPr lang="ru-RU" sz="2000" b="1" dirty="0">
              <a:latin typeface="Times New Roman CYR" panose="02020603050405020304" pitchFamily="18" charset="0"/>
              <a:cs typeface="Times New Roman CYR" panose="02020603050405020304" pitchFamily="18" charset="0"/>
            </a:rPr>
            <a:t>Муниципальных программ Печенгского района</a:t>
          </a:r>
        </a:p>
      </dgm:t>
    </dgm:pt>
    <dgm:pt modelId="{47620389-8C98-4CE4-B146-3256482BAD32}" type="parTrans" cxnId="{FC2B086F-9AAA-4AB0-A61B-A793FCB961F3}">
      <dgm:prSet/>
      <dgm:spPr/>
      <dgm:t>
        <a:bodyPr/>
        <a:lstStyle/>
        <a:p>
          <a:endParaRPr lang="ru-RU"/>
        </a:p>
      </dgm:t>
    </dgm:pt>
    <dgm:pt modelId="{57031716-9C5F-46FB-98CC-1926A521C545}" type="sibTrans" cxnId="{FC2B086F-9AAA-4AB0-A61B-A793FCB961F3}">
      <dgm:prSet/>
      <dgm:spPr/>
      <dgm:t>
        <a:bodyPr/>
        <a:lstStyle/>
        <a:p>
          <a:endParaRPr lang="ru-RU"/>
        </a:p>
      </dgm:t>
    </dgm:pt>
    <dgm:pt modelId="{97EAAA4C-6804-468B-A18C-4E08EC4131DF}">
      <dgm:prSet/>
      <dgm:spPr/>
      <dgm:t>
        <a:bodyPr/>
        <a:lstStyle/>
        <a:p>
          <a:endParaRPr lang="ru-RU" dirty="0"/>
        </a:p>
      </dgm:t>
    </dgm:pt>
    <dgm:pt modelId="{A9E498D4-1FD8-4A2A-B54F-A7BB1F1043B1}" type="parTrans" cxnId="{7BF1EF6A-D69C-47F9-9306-0075B23657FD}">
      <dgm:prSet/>
      <dgm:spPr/>
      <dgm:t>
        <a:bodyPr/>
        <a:lstStyle/>
        <a:p>
          <a:endParaRPr lang="ru-RU"/>
        </a:p>
      </dgm:t>
    </dgm:pt>
    <dgm:pt modelId="{BA640660-F759-4793-9B32-A0C42E4C43CF}" type="sibTrans" cxnId="{7BF1EF6A-D69C-47F9-9306-0075B23657FD}">
      <dgm:prSet/>
      <dgm:spPr/>
      <dgm:t>
        <a:bodyPr/>
        <a:lstStyle/>
        <a:p>
          <a:endParaRPr lang="ru-RU"/>
        </a:p>
      </dgm:t>
    </dgm:pt>
    <dgm:pt modelId="{8EC05B5E-D1C8-4F6D-8CF7-9C17ECAEB047}" type="pres">
      <dgm:prSet presAssocID="{4BC65C0F-D5EE-47D3-B5D3-357675E7BF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80D180-F985-481B-A7BD-92687E670778}" type="pres">
      <dgm:prSet presAssocID="{BED82D7E-3832-4458-A01B-070EF023CD3E}" presName="parentText" presStyleLbl="node1" presStyleIdx="0" presStyleCnt="2" custScaleY="1077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E0664-C186-488F-9314-1E6E5033E64A}" type="pres">
      <dgm:prSet presAssocID="{BED82D7E-3832-4458-A01B-070EF023CD3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9F36D-0FAE-4117-8495-0470CC6CE3B9}" type="pres">
      <dgm:prSet presAssocID="{7A188E36-79DF-4C8C-8891-1B6EE5EAE38B}" presName="parentText" presStyleLbl="node1" presStyleIdx="1" presStyleCnt="2" custScaleX="99749" custScaleY="124179" custLinFactNeighborX="376" custLinFactNeighborY="-877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907D3A-CFAB-472E-9A07-47CD5209B59F}" type="presOf" srcId="{7A188E36-79DF-4C8C-8891-1B6EE5EAE38B}" destId="{3A19F36D-0FAE-4117-8495-0470CC6CE3B9}" srcOrd="0" destOrd="0" presId="urn:microsoft.com/office/officeart/2005/8/layout/vList2"/>
    <dgm:cxn modelId="{D615612B-AD25-4211-8DC9-8029AB657DB2}" srcId="{4BC65C0F-D5EE-47D3-B5D3-357675E7BF5C}" destId="{BED82D7E-3832-4458-A01B-070EF023CD3E}" srcOrd="0" destOrd="0" parTransId="{31D818D1-2EA8-49BD-B3D6-595ADBEDFA06}" sibTransId="{74EED302-ACF8-41B0-94D9-8C7BAC3EB21E}"/>
    <dgm:cxn modelId="{7BF1EF6A-D69C-47F9-9306-0075B23657FD}" srcId="{BED82D7E-3832-4458-A01B-070EF023CD3E}" destId="{97EAAA4C-6804-468B-A18C-4E08EC4131DF}" srcOrd="1" destOrd="0" parTransId="{A9E498D4-1FD8-4A2A-B54F-A7BB1F1043B1}" sibTransId="{BA640660-F759-4793-9B32-A0C42E4C43CF}"/>
    <dgm:cxn modelId="{4C6CCA40-B94B-476E-B4B4-4E5847094FE9}" type="presOf" srcId="{53E5AFCB-DD2F-48B7-9F5E-A6B51C1EC515}" destId="{B25E0664-C186-488F-9314-1E6E5033E64A}" srcOrd="0" destOrd="0" presId="urn:microsoft.com/office/officeart/2005/8/layout/vList2"/>
    <dgm:cxn modelId="{0EE784E7-5712-47EF-8C3B-F3A251DB65DF}" srcId="{BED82D7E-3832-4458-A01B-070EF023CD3E}" destId="{53E5AFCB-DD2F-48B7-9F5E-A6B51C1EC515}" srcOrd="0" destOrd="0" parTransId="{621E4BB9-141B-443F-94D3-72EA23F44D1F}" sibTransId="{69D32B8E-EC99-4501-8472-EE2680049290}"/>
    <dgm:cxn modelId="{644782EB-4B17-410F-8E97-5F20FC909512}" type="presOf" srcId="{97EAAA4C-6804-468B-A18C-4E08EC4131DF}" destId="{B25E0664-C186-488F-9314-1E6E5033E64A}" srcOrd="0" destOrd="1" presId="urn:microsoft.com/office/officeart/2005/8/layout/vList2"/>
    <dgm:cxn modelId="{0056BFD8-4D79-4861-817D-7E2D2542CF75}" type="presOf" srcId="{BED82D7E-3832-4458-A01B-070EF023CD3E}" destId="{9580D180-F985-481B-A7BD-92687E670778}" srcOrd="0" destOrd="0" presId="urn:microsoft.com/office/officeart/2005/8/layout/vList2"/>
    <dgm:cxn modelId="{FC2B086F-9AAA-4AB0-A61B-A793FCB961F3}" srcId="{4BC65C0F-D5EE-47D3-B5D3-357675E7BF5C}" destId="{7A188E36-79DF-4C8C-8891-1B6EE5EAE38B}" srcOrd="1" destOrd="0" parTransId="{47620389-8C98-4CE4-B146-3256482BAD32}" sibTransId="{57031716-9C5F-46FB-98CC-1926A521C545}"/>
    <dgm:cxn modelId="{6682B0C7-1FCA-4193-8204-FED2C947DC29}" type="presOf" srcId="{4BC65C0F-D5EE-47D3-B5D3-357675E7BF5C}" destId="{8EC05B5E-D1C8-4F6D-8CF7-9C17ECAEB047}" srcOrd="0" destOrd="0" presId="urn:microsoft.com/office/officeart/2005/8/layout/vList2"/>
    <dgm:cxn modelId="{D54E6503-13C6-4FAE-9F2E-FC924E79E907}" type="presParOf" srcId="{8EC05B5E-D1C8-4F6D-8CF7-9C17ECAEB047}" destId="{9580D180-F985-481B-A7BD-92687E670778}" srcOrd="0" destOrd="0" presId="urn:microsoft.com/office/officeart/2005/8/layout/vList2"/>
    <dgm:cxn modelId="{5069B097-08B6-4FDB-AA8A-B40C99726DC8}" type="presParOf" srcId="{8EC05B5E-D1C8-4F6D-8CF7-9C17ECAEB047}" destId="{B25E0664-C186-488F-9314-1E6E5033E64A}" srcOrd="1" destOrd="0" presId="urn:microsoft.com/office/officeart/2005/8/layout/vList2"/>
    <dgm:cxn modelId="{1CDAB745-D5CC-4BB9-B6FC-AF2B6F1240EE}" type="presParOf" srcId="{8EC05B5E-D1C8-4F6D-8CF7-9C17ECAEB047}" destId="{3A19F36D-0FAE-4117-8495-0470CC6CE3B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898013-DD28-4327-8E7D-BDFA133FBC39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6547600-B19E-41D9-B68D-E26D72F1EBC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Приоритеты в трехлетней перспективе 2019-2021 годов в сфере налоговой политики</a:t>
          </a:r>
        </a:p>
      </dgm:t>
    </dgm:pt>
    <dgm:pt modelId="{6429E628-B102-4643-AD59-EB33817FB35B}" type="parTrans" cxnId="{6A98F699-CE04-4A14-8683-FEFB1A355E0D}">
      <dgm:prSet/>
      <dgm:spPr/>
      <dgm:t>
        <a:bodyPr/>
        <a:lstStyle/>
        <a:p>
          <a:endParaRPr lang="ru-RU"/>
        </a:p>
      </dgm:t>
    </dgm:pt>
    <dgm:pt modelId="{FC8C3807-B0B5-44CB-8D73-047177DA54AB}" type="sibTrans" cxnId="{6A98F699-CE04-4A14-8683-FEFB1A355E0D}">
      <dgm:prSet/>
      <dgm:spPr/>
      <dgm:t>
        <a:bodyPr/>
        <a:lstStyle/>
        <a:p>
          <a:endParaRPr lang="ru-RU"/>
        </a:p>
      </dgm:t>
    </dgm:pt>
    <dgm:pt modelId="{89354547-D422-4535-B73A-C85E69F882BB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налогового регулирования с учетом изменившихся экономических условий при недопущении увеличения налоговой нагрузки на экономику</a:t>
          </a:r>
        </a:p>
      </dgm:t>
    </dgm:pt>
    <dgm:pt modelId="{7C3B3E18-7FE3-465E-87D5-D61C4E57DD07}" type="parTrans" cxnId="{A1DB448A-DFF7-4738-87C1-197C5080B465}">
      <dgm:prSet/>
      <dgm:spPr/>
      <dgm:t>
        <a:bodyPr/>
        <a:lstStyle/>
        <a:p>
          <a:endParaRPr lang="ru-RU"/>
        </a:p>
      </dgm:t>
    </dgm:pt>
    <dgm:pt modelId="{607AA09A-78A4-4A2E-B4D0-A29398E74ED6}" type="sibTrans" cxnId="{A1DB448A-DFF7-4738-87C1-197C5080B465}">
      <dgm:prSet/>
      <dgm:spPr/>
      <dgm:t>
        <a:bodyPr/>
        <a:lstStyle/>
        <a:p>
          <a:endParaRPr lang="ru-RU"/>
        </a:p>
      </dgm:t>
    </dgm:pt>
    <dgm:pt modelId="{E3A0FC24-0EEA-4622-AA52-693CA4920F1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антикризисных налоговых мер</a:t>
          </a:r>
        </a:p>
      </dgm:t>
    </dgm:pt>
    <dgm:pt modelId="{6C2021C5-0245-4549-8D57-1CDE0419813F}" type="sibTrans" cxnId="{5BCFDB97-481A-44A3-9458-57A440460B07}">
      <dgm:prSet/>
      <dgm:spPr/>
      <dgm:t>
        <a:bodyPr/>
        <a:lstStyle/>
        <a:p>
          <a:endParaRPr lang="ru-RU"/>
        </a:p>
      </dgm:t>
    </dgm:pt>
    <dgm:pt modelId="{2D891582-550C-47BA-8BAB-CC9A9B819B6C}" type="parTrans" cxnId="{5BCFDB97-481A-44A3-9458-57A440460B07}">
      <dgm:prSet/>
      <dgm:spPr/>
      <dgm:t>
        <a:bodyPr/>
        <a:lstStyle/>
        <a:p>
          <a:endParaRPr lang="ru-RU"/>
        </a:p>
      </dgm:t>
    </dgm:pt>
    <dgm:pt modelId="{B76C650F-CFF0-40C2-96EE-CD446536B5CE}" type="pres">
      <dgm:prSet presAssocID="{6E898013-DD28-4327-8E7D-BDFA133FBC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ACECBDD-D32E-4986-A15D-695DAEAAAE2F}" type="pres">
      <dgm:prSet presAssocID="{D6547600-B19E-41D9-B68D-E26D72F1EBCA}" presName="hierRoot1" presStyleCnt="0">
        <dgm:presLayoutVars>
          <dgm:hierBranch val="init"/>
        </dgm:presLayoutVars>
      </dgm:prSet>
      <dgm:spPr/>
    </dgm:pt>
    <dgm:pt modelId="{5B37F463-C398-4F09-B001-FF622CB5A3F8}" type="pres">
      <dgm:prSet presAssocID="{D6547600-B19E-41D9-B68D-E26D72F1EBCA}" presName="rootComposite1" presStyleCnt="0"/>
      <dgm:spPr/>
    </dgm:pt>
    <dgm:pt modelId="{38BEA531-896F-403D-89CE-EFA8179EC46A}" type="pres">
      <dgm:prSet presAssocID="{D6547600-B19E-41D9-B68D-E26D72F1EBCA}" presName="rootText1" presStyleLbl="node0" presStyleIdx="0" presStyleCnt="1" custScaleX="175884" custScaleY="30892" custLinFactY="-1642" custLinFactNeighborX="44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B56951-2C9E-4231-976C-1805A36F2B8F}" type="pres">
      <dgm:prSet presAssocID="{D6547600-B19E-41D9-B68D-E26D72F1EBC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A74776-1C53-420D-A289-A3D2656BB636}" type="pres">
      <dgm:prSet presAssocID="{D6547600-B19E-41D9-B68D-E26D72F1EBCA}" presName="hierChild2" presStyleCnt="0"/>
      <dgm:spPr/>
    </dgm:pt>
    <dgm:pt modelId="{01C9ADED-45EC-48E4-83F6-3508CC5E2268}" type="pres">
      <dgm:prSet presAssocID="{7C3B3E18-7FE3-465E-87D5-D61C4E57DD0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536D1A6D-65D6-41F7-A348-A3CC18193B5B}" type="pres">
      <dgm:prSet presAssocID="{89354547-D422-4535-B73A-C85E69F882BB}" presName="hierRoot2" presStyleCnt="0">
        <dgm:presLayoutVars>
          <dgm:hierBranch val="init"/>
        </dgm:presLayoutVars>
      </dgm:prSet>
      <dgm:spPr/>
    </dgm:pt>
    <dgm:pt modelId="{3A74F302-01CE-4F18-8359-D072C7AEC28A}" type="pres">
      <dgm:prSet presAssocID="{89354547-D422-4535-B73A-C85E69F882BB}" presName="rootComposite" presStyleCnt="0"/>
      <dgm:spPr/>
    </dgm:pt>
    <dgm:pt modelId="{00978012-F30A-4A9B-BA85-C9CEA17CA12A}" type="pres">
      <dgm:prSet presAssocID="{89354547-D422-4535-B73A-C85E69F882BB}" presName="rootText" presStyleLbl="node2" presStyleIdx="0" presStyleCnt="2" custScaleY="86596" custLinFactNeighborX="4517" custLinFactNeighborY="-814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E76792-FC4B-4EEE-8B1A-1066230E0BCD}" type="pres">
      <dgm:prSet presAssocID="{89354547-D422-4535-B73A-C85E69F882BB}" presName="rootConnector" presStyleLbl="node2" presStyleIdx="0" presStyleCnt="2"/>
      <dgm:spPr/>
      <dgm:t>
        <a:bodyPr/>
        <a:lstStyle/>
        <a:p>
          <a:endParaRPr lang="ru-RU"/>
        </a:p>
      </dgm:t>
    </dgm:pt>
    <dgm:pt modelId="{806AC8DF-C840-4806-B73C-5E03A32B9416}" type="pres">
      <dgm:prSet presAssocID="{89354547-D422-4535-B73A-C85E69F882BB}" presName="hierChild4" presStyleCnt="0"/>
      <dgm:spPr/>
    </dgm:pt>
    <dgm:pt modelId="{FAED3B3D-76A6-45A1-AEDE-7253AB27A277}" type="pres">
      <dgm:prSet presAssocID="{89354547-D422-4535-B73A-C85E69F882BB}" presName="hierChild5" presStyleCnt="0"/>
      <dgm:spPr/>
    </dgm:pt>
    <dgm:pt modelId="{CFA2E5DB-84C6-4240-BA95-5B719B817743}" type="pres">
      <dgm:prSet presAssocID="{2D891582-550C-47BA-8BAB-CC9A9B819B6C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E64610D-6FAE-43BC-B8D2-0130C05E756A}" type="pres">
      <dgm:prSet presAssocID="{E3A0FC24-0EEA-4622-AA52-693CA4920F1A}" presName="hierRoot2" presStyleCnt="0">
        <dgm:presLayoutVars>
          <dgm:hierBranch val="init"/>
        </dgm:presLayoutVars>
      </dgm:prSet>
      <dgm:spPr/>
    </dgm:pt>
    <dgm:pt modelId="{B3E9B6B4-DBAE-4B47-80C2-F2644F424388}" type="pres">
      <dgm:prSet presAssocID="{E3A0FC24-0EEA-4622-AA52-693CA4920F1A}" presName="rootComposite" presStyleCnt="0"/>
      <dgm:spPr/>
    </dgm:pt>
    <dgm:pt modelId="{1EA84848-3932-4F31-A8A0-3CE7AC86615F}" type="pres">
      <dgm:prSet presAssocID="{E3A0FC24-0EEA-4622-AA52-693CA4920F1A}" presName="rootText" presStyleLbl="node2" presStyleIdx="1" presStyleCnt="2" custAng="10800000" custFlipVert="1" custScaleY="45136" custLinFactNeighborX="-2001" custLinFactNeighborY="-81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431333-412C-46E0-8C69-FB87D5AB2725}" type="pres">
      <dgm:prSet presAssocID="{E3A0FC24-0EEA-4622-AA52-693CA4920F1A}" presName="rootConnector" presStyleLbl="node2" presStyleIdx="1" presStyleCnt="2"/>
      <dgm:spPr/>
      <dgm:t>
        <a:bodyPr/>
        <a:lstStyle/>
        <a:p>
          <a:endParaRPr lang="ru-RU"/>
        </a:p>
      </dgm:t>
    </dgm:pt>
    <dgm:pt modelId="{777024FA-F51A-4308-98B3-5F8B4F83EF1D}" type="pres">
      <dgm:prSet presAssocID="{E3A0FC24-0EEA-4622-AA52-693CA4920F1A}" presName="hierChild4" presStyleCnt="0"/>
      <dgm:spPr/>
    </dgm:pt>
    <dgm:pt modelId="{FD484168-304D-4C64-9E82-C3FFD6E73EE8}" type="pres">
      <dgm:prSet presAssocID="{E3A0FC24-0EEA-4622-AA52-693CA4920F1A}" presName="hierChild5" presStyleCnt="0"/>
      <dgm:spPr/>
    </dgm:pt>
    <dgm:pt modelId="{05846212-8FB0-48AB-BE40-1FDEC619A1BF}" type="pres">
      <dgm:prSet presAssocID="{D6547600-B19E-41D9-B68D-E26D72F1EBCA}" presName="hierChild3" presStyleCnt="0"/>
      <dgm:spPr/>
    </dgm:pt>
  </dgm:ptLst>
  <dgm:cxnLst>
    <dgm:cxn modelId="{DC5A5BD4-0E08-4099-9FB4-076C9513B3DA}" type="presOf" srcId="{7C3B3E18-7FE3-465E-87D5-D61C4E57DD07}" destId="{01C9ADED-45EC-48E4-83F6-3508CC5E2268}" srcOrd="0" destOrd="0" presId="urn:microsoft.com/office/officeart/2005/8/layout/orgChart1"/>
    <dgm:cxn modelId="{D3F9F03F-CFED-4ECA-905C-6B5422BFFDE9}" type="presOf" srcId="{D6547600-B19E-41D9-B68D-E26D72F1EBCA}" destId="{38BEA531-896F-403D-89CE-EFA8179EC46A}" srcOrd="0" destOrd="0" presId="urn:microsoft.com/office/officeart/2005/8/layout/orgChart1"/>
    <dgm:cxn modelId="{7B5C3050-2B1D-404B-8901-0C6C4E8CC1AC}" type="presOf" srcId="{6E898013-DD28-4327-8E7D-BDFA133FBC39}" destId="{B76C650F-CFF0-40C2-96EE-CD446536B5CE}" srcOrd="0" destOrd="0" presId="urn:microsoft.com/office/officeart/2005/8/layout/orgChart1"/>
    <dgm:cxn modelId="{A1DB448A-DFF7-4738-87C1-197C5080B465}" srcId="{D6547600-B19E-41D9-B68D-E26D72F1EBCA}" destId="{89354547-D422-4535-B73A-C85E69F882BB}" srcOrd="0" destOrd="0" parTransId="{7C3B3E18-7FE3-465E-87D5-D61C4E57DD07}" sibTransId="{607AA09A-78A4-4A2E-B4D0-A29398E74ED6}"/>
    <dgm:cxn modelId="{8E6C4151-0373-4E09-ADF1-8AD43EA87983}" type="presOf" srcId="{89354547-D422-4535-B73A-C85E69F882BB}" destId="{95E76792-FC4B-4EEE-8B1A-1066230E0BCD}" srcOrd="1" destOrd="0" presId="urn:microsoft.com/office/officeart/2005/8/layout/orgChart1"/>
    <dgm:cxn modelId="{6A98F699-CE04-4A14-8683-FEFB1A355E0D}" srcId="{6E898013-DD28-4327-8E7D-BDFA133FBC39}" destId="{D6547600-B19E-41D9-B68D-E26D72F1EBCA}" srcOrd="0" destOrd="0" parTransId="{6429E628-B102-4643-AD59-EB33817FB35B}" sibTransId="{FC8C3807-B0B5-44CB-8D73-047177DA54AB}"/>
    <dgm:cxn modelId="{3DE977F8-4F86-4D9D-8CD0-90798B0C2B7B}" type="presOf" srcId="{E3A0FC24-0EEA-4622-AA52-693CA4920F1A}" destId="{56431333-412C-46E0-8C69-FB87D5AB2725}" srcOrd="1" destOrd="0" presId="urn:microsoft.com/office/officeart/2005/8/layout/orgChart1"/>
    <dgm:cxn modelId="{5BCFDB97-481A-44A3-9458-57A440460B07}" srcId="{D6547600-B19E-41D9-B68D-E26D72F1EBCA}" destId="{E3A0FC24-0EEA-4622-AA52-693CA4920F1A}" srcOrd="1" destOrd="0" parTransId="{2D891582-550C-47BA-8BAB-CC9A9B819B6C}" sibTransId="{6C2021C5-0245-4549-8D57-1CDE0419813F}"/>
    <dgm:cxn modelId="{78E68B84-AF35-4DF2-A744-02450198A026}" type="presOf" srcId="{89354547-D422-4535-B73A-C85E69F882BB}" destId="{00978012-F30A-4A9B-BA85-C9CEA17CA12A}" srcOrd="0" destOrd="0" presId="urn:microsoft.com/office/officeart/2005/8/layout/orgChart1"/>
    <dgm:cxn modelId="{0116B83D-6CA2-4AFD-9A48-E9635B71D7D4}" type="presOf" srcId="{2D891582-550C-47BA-8BAB-CC9A9B819B6C}" destId="{CFA2E5DB-84C6-4240-BA95-5B719B817743}" srcOrd="0" destOrd="0" presId="urn:microsoft.com/office/officeart/2005/8/layout/orgChart1"/>
    <dgm:cxn modelId="{638F9753-0646-48CB-AB9A-AB7001B68595}" type="presOf" srcId="{D6547600-B19E-41D9-B68D-E26D72F1EBCA}" destId="{40B56951-2C9E-4231-976C-1805A36F2B8F}" srcOrd="1" destOrd="0" presId="urn:microsoft.com/office/officeart/2005/8/layout/orgChart1"/>
    <dgm:cxn modelId="{698B33D5-EE97-4A01-ADCC-DB79E214F22F}" type="presOf" srcId="{E3A0FC24-0EEA-4622-AA52-693CA4920F1A}" destId="{1EA84848-3932-4F31-A8A0-3CE7AC86615F}" srcOrd="0" destOrd="0" presId="urn:microsoft.com/office/officeart/2005/8/layout/orgChart1"/>
    <dgm:cxn modelId="{2BD7C29E-A321-4951-9C78-D1483986A8DE}" type="presParOf" srcId="{B76C650F-CFF0-40C2-96EE-CD446536B5CE}" destId="{0ACECBDD-D32E-4986-A15D-695DAEAAAE2F}" srcOrd="0" destOrd="0" presId="urn:microsoft.com/office/officeart/2005/8/layout/orgChart1"/>
    <dgm:cxn modelId="{020F17A6-1CC6-45D8-8202-DA529F78BA92}" type="presParOf" srcId="{0ACECBDD-D32E-4986-A15D-695DAEAAAE2F}" destId="{5B37F463-C398-4F09-B001-FF622CB5A3F8}" srcOrd="0" destOrd="0" presId="urn:microsoft.com/office/officeart/2005/8/layout/orgChart1"/>
    <dgm:cxn modelId="{826B1FEA-474D-44D9-BB18-E8713B47757D}" type="presParOf" srcId="{5B37F463-C398-4F09-B001-FF622CB5A3F8}" destId="{38BEA531-896F-403D-89CE-EFA8179EC46A}" srcOrd="0" destOrd="0" presId="urn:microsoft.com/office/officeart/2005/8/layout/orgChart1"/>
    <dgm:cxn modelId="{156B2B96-0E01-41EF-986F-C704F734AD76}" type="presParOf" srcId="{5B37F463-C398-4F09-B001-FF622CB5A3F8}" destId="{40B56951-2C9E-4231-976C-1805A36F2B8F}" srcOrd="1" destOrd="0" presId="urn:microsoft.com/office/officeart/2005/8/layout/orgChart1"/>
    <dgm:cxn modelId="{32260A55-982A-4D0C-AE47-8945C4259C3D}" type="presParOf" srcId="{0ACECBDD-D32E-4986-A15D-695DAEAAAE2F}" destId="{EEA74776-1C53-420D-A289-A3D2656BB636}" srcOrd="1" destOrd="0" presId="urn:microsoft.com/office/officeart/2005/8/layout/orgChart1"/>
    <dgm:cxn modelId="{9DF460D5-A29D-43DF-A788-DE89217B43D7}" type="presParOf" srcId="{EEA74776-1C53-420D-A289-A3D2656BB636}" destId="{01C9ADED-45EC-48E4-83F6-3508CC5E2268}" srcOrd="0" destOrd="0" presId="urn:microsoft.com/office/officeart/2005/8/layout/orgChart1"/>
    <dgm:cxn modelId="{3D4A8AF8-4BCD-4F3F-80D3-FC4DC31D6EB4}" type="presParOf" srcId="{EEA74776-1C53-420D-A289-A3D2656BB636}" destId="{536D1A6D-65D6-41F7-A348-A3CC18193B5B}" srcOrd="1" destOrd="0" presId="urn:microsoft.com/office/officeart/2005/8/layout/orgChart1"/>
    <dgm:cxn modelId="{F1FE3229-BC1F-46B4-84BA-3C3A32FB532E}" type="presParOf" srcId="{536D1A6D-65D6-41F7-A348-A3CC18193B5B}" destId="{3A74F302-01CE-4F18-8359-D072C7AEC28A}" srcOrd="0" destOrd="0" presId="urn:microsoft.com/office/officeart/2005/8/layout/orgChart1"/>
    <dgm:cxn modelId="{FDC9BD04-FA09-4BBA-BF46-376ACFBC562A}" type="presParOf" srcId="{3A74F302-01CE-4F18-8359-D072C7AEC28A}" destId="{00978012-F30A-4A9B-BA85-C9CEA17CA12A}" srcOrd="0" destOrd="0" presId="urn:microsoft.com/office/officeart/2005/8/layout/orgChart1"/>
    <dgm:cxn modelId="{E1F3AF16-B3CD-4A50-B816-1E89B46CDB25}" type="presParOf" srcId="{3A74F302-01CE-4F18-8359-D072C7AEC28A}" destId="{95E76792-FC4B-4EEE-8B1A-1066230E0BCD}" srcOrd="1" destOrd="0" presId="urn:microsoft.com/office/officeart/2005/8/layout/orgChart1"/>
    <dgm:cxn modelId="{4CF1F03B-2DFF-4D35-A352-04809FDBC1C2}" type="presParOf" srcId="{536D1A6D-65D6-41F7-A348-A3CC18193B5B}" destId="{806AC8DF-C840-4806-B73C-5E03A32B9416}" srcOrd="1" destOrd="0" presId="urn:microsoft.com/office/officeart/2005/8/layout/orgChart1"/>
    <dgm:cxn modelId="{C41F3853-D091-46F4-94E5-6A86BD84F453}" type="presParOf" srcId="{536D1A6D-65D6-41F7-A348-A3CC18193B5B}" destId="{FAED3B3D-76A6-45A1-AEDE-7253AB27A277}" srcOrd="2" destOrd="0" presId="urn:microsoft.com/office/officeart/2005/8/layout/orgChart1"/>
    <dgm:cxn modelId="{19D64CA2-6BA4-43A5-A314-6F25A809CDA6}" type="presParOf" srcId="{EEA74776-1C53-420D-A289-A3D2656BB636}" destId="{CFA2E5DB-84C6-4240-BA95-5B719B817743}" srcOrd="2" destOrd="0" presId="urn:microsoft.com/office/officeart/2005/8/layout/orgChart1"/>
    <dgm:cxn modelId="{DF5D50B1-0BC5-497E-AD7C-4D748F44811C}" type="presParOf" srcId="{EEA74776-1C53-420D-A289-A3D2656BB636}" destId="{CE64610D-6FAE-43BC-B8D2-0130C05E756A}" srcOrd="3" destOrd="0" presId="urn:microsoft.com/office/officeart/2005/8/layout/orgChart1"/>
    <dgm:cxn modelId="{D8DB96FD-9A0D-4276-8930-4696166F1657}" type="presParOf" srcId="{CE64610D-6FAE-43BC-B8D2-0130C05E756A}" destId="{B3E9B6B4-DBAE-4B47-80C2-F2644F424388}" srcOrd="0" destOrd="0" presId="urn:microsoft.com/office/officeart/2005/8/layout/orgChart1"/>
    <dgm:cxn modelId="{72D33956-B048-423A-B756-74341FAA328C}" type="presParOf" srcId="{B3E9B6B4-DBAE-4B47-80C2-F2644F424388}" destId="{1EA84848-3932-4F31-A8A0-3CE7AC86615F}" srcOrd="0" destOrd="0" presId="urn:microsoft.com/office/officeart/2005/8/layout/orgChart1"/>
    <dgm:cxn modelId="{FECCB83A-67F6-48E0-9FA8-BFF5E5B14A4D}" type="presParOf" srcId="{B3E9B6B4-DBAE-4B47-80C2-F2644F424388}" destId="{56431333-412C-46E0-8C69-FB87D5AB2725}" srcOrd="1" destOrd="0" presId="urn:microsoft.com/office/officeart/2005/8/layout/orgChart1"/>
    <dgm:cxn modelId="{266CE34E-C05D-4000-BE50-78C65B9754FC}" type="presParOf" srcId="{CE64610D-6FAE-43BC-B8D2-0130C05E756A}" destId="{777024FA-F51A-4308-98B3-5F8B4F83EF1D}" srcOrd="1" destOrd="0" presId="urn:microsoft.com/office/officeart/2005/8/layout/orgChart1"/>
    <dgm:cxn modelId="{16B84FD0-8513-4C8A-80FF-D25318F319BF}" type="presParOf" srcId="{CE64610D-6FAE-43BC-B8D2-0130C05E756A}" destId="{FD484168-304D-4C64-9E82-C3FFD6E73EE8}" srcOrd="2" destOrd="0" presId="urn:microsoft.com/office/officeart/2005/8/layout/orgChart1"/>
    <dgm:cxn modelId="{18B3203C-6020-40AC-94B5-1455CC068AA1}" type="presParOf" srcId="{0ACECBDD-D32E-4986-A15D-695DAEAAAE2F}" destId="{05846212-8FB0-48AB-BE40-1FDEC619A1B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898013-DD28-4327-8E7D-BDFA133FBC39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6C650F-CFF0-40C2-96EE-CD446536B5CE}" type="pres">
      <dgm:prSet presAssocID="{6E898013-DD28-4327-8E7D-BDFA133FBC3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DB5FA9D6-2DCC-4707-BD0C-A1E28D86E0D0}" type="presOf" srcId="{6E898013-DD28-4327-8E7D-BDFA133FBC39}" destId="{B76C650F-CFF0-40C2-96EE-CD446536B5CE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5A694-BAB1-4099-B47F-09E87B48074F}">
      <dsp:nvSpPr>
        <dsp:cNvPr id="0" name=""/>
        <dsp:cNvSpPr/>
      </dsp:nvSpPr>
      <dsp:spPr>
        <a:xfrm rot="5400000">
          <a:off x="-181855" y="183906"/>
          <a:ext cx="1212367" cy="8486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</a:p>
      </dsp:txBody>
      <dsp:txXfrm rot="-5400000">
        <a:off x="1" y="426380"/>
        <a:ext cx="848657" cy="363710"/>
      </dsp:txXfrm>
    </dsp:sp>
    <dsp:sp modelId="{7A4ED3DB-93E4-404C-803F-A18D568AA704}">
      <dsp:nvSpPr>
        <dsp:cNvPr id="0" name=""/>
        <dsp:cNvSpPr/>
      </dsp:nvSpPr>
      <dsp:spPr>
        <a:xfrm rot="5400000">
          <a:off x="2046533" y="-1195824"/>
          <a:ext cx="788038" cy="31837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Публичные обсуждения целевых программ муниципального образования Печенгский район (размещаются на сайтах органов власти)</a:t>
          </a:r>
        </a:p>
      </dsp:txBody>
      <dsp:txXfrm rot="-5400000">
        <a:off x="848658" y="40520"/>
        <a:ext cx="3145321" cy="711100"/>
      </dsp:txXfrm>
    </dsp:sp>
    <dsp:sp modelId="{47CD549A-034C-4C5D-8732-083B190F40F6}">
      <dsp:nvSpPr>
        <dsp:cNvPr id="0" name=""/>
        <dsp:cNvSpPr/>
      </dsp:nvSpPr>
      <dsp:spPr>
        <a:xfrm rot="5400000">
          <a:off x="-181855" y="1195851"/>
          <a:ext cx="1212367" cy="8486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</a:p>
      </dsp:txBody>
      <dsp:txXfrm rot="-5400000">
        <a:off x="1" y="1438325"/>
        <a:ext cx="848657" cy="363710"/>
      </dsp:txXfrm>
    </dsp:sp>
    <dsp:sp modelId="{41B15AB1-9DB6-44FC-B49E-8FF7D75B1B9F}">
      <dsp:nvSpPr>
        <dsp:cNvPr id="0" name=""/>
        <dsp:cNvSpPr/>
      </dsp:nvSpPr>
      <dsp:spPr>
        <a:xfrm rot="5400000">
          <a:off x="2046533" y="-183879"/>
          <a:ext cx="788038" cy="31837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Публичные слушания проекта Решения муниципального образования Печенгский район о районном бюджете на очередной финансовый год (проходят в Совете депутатов ежегодно в декабре)</a:t>
          </a:r>
        </a:p>
      </dsp:txBody>
      <dsp:txXfrm rot="-5400000">
        <a:off x="848658" y="1052465"/>
        <a:ext cx="3145321" cy="711100"/>
      </dsp:txXfrm>
    </dsp:sp>
    <dsp:sp modelId="{7BB7958F-2FB5-4677-9831-A28968175930}">
      <dsp:nvSpPr>
        <dsp:cNvPr id="0" name=""/>
        <dsp:cNvSpPr/>
      </dsp:nvSpPr>
      <dsp:spPr>
        <a:xfrm rot="5400000">
          <a:off x="-181855" y="2207796"/>
          <a:ext cx="1212367" cy="8486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</a:p>
      </dsp:txBody>
      <dsp:txXfrm rot="-5400000">
        <a:off x="1" y="2450270"/>
        <a:ext cx="848657" cy="363710"/>
      </dsp:txXfrm>
    </dsp:sp>
    <dsp:sp modelId="{AEBFDA2D-0B85-463D-BBB3-4CA6B9FD160B}">
      <dsp:nvSpPr>
        <dsp:cNvPr id="0" name=""/>
        <dsp:cNvSpPr/>
      </dsp:nvSpPr>
      <dsp:spPr>
        <a:xfrm rot="5400000">
          <a:off x="2046533" y="828065"/>
          <a:ext cx="788038" cy="31837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>
              <a:latin typeface="Times New Roman" pitchFamily="18" charset="0"/>
              <a:cs typeface="Times New Roman" pitchFamily="18" charset="0"/>
            </a:rPr>
            <a:t>Публичные слушания по проекту Решения муниципального образования Печенгский район об исполнении районного бюджета (проходят в Совете депутатов ежегодно в мае)</a:t>
          </a:r>
        </a:p>
      </dsp:txBody>
      <dsp:txXfrm rot="-5400000">
        <a:off x="848658" y="2064410"/>
        <a:ext cx="3145321" cy="711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0D180-F985-481B-A7BD-92687E670778}">
      <dsp:nvSpPr>
        <dsp:cNvPr id="0" name=""/>
        <dsp:cNvSpPr/>
      </dsp:nvSpPr>
      <dsp:spPr>
        <a:xfrm>
          <a:off x="0" y="333102"/>
          <a:ext cx="8474148" cy="6815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Times New Roman CYR" panose="02020603050405020304" pitchFamily="18" charset="0"/>
              <a:cs typeface="Times New Roman CYR" panose="02020603050405020304" pitchFamily="18" charset="0"/>
            </a:rPr>
            <a:t> Бюджетного  Послания Президента Российской Федерации Федеральному Собранию</a:t>
          </a:r>
          <a:endParaRPr lang="ru-RU" sz="2000" b="1" kern="1200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</dsp:txBody>
      <dsp:txXfrm>
        <a:off x="33269" y="366371"/>
        <a:ext cx="8407610" cy="614985"/>
      </dsp:txXfrm>
    </dsp:sp>
    <dsp:sp modelId="{B25E0664-C186-488F-9314-1E6E5033E64A}">
      <dsp:nvSpPr>
        <dsp:cNvPr id="0" name=""/>
        <dsp:cNvSpPr/>
      </dsp:nvSpPr>
      <dsp:spPr>
        <a:xfrm>
          <a:off x="0" y="1132207"/>
          <a:ext cx="8474148" cy="9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054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/>
        </a:p>
      </dsp:txBody>
      <dsp:txXfrm>
        <a:off x="0" y="1132207"/>
        <a:ext cx="8474148" cy="90837"/>
      </dsp:txXfrm>
    </dsp:sp>
    <dsp:sp modelId="{3A19F36D-0FAE-4117-8495-0470CC6CE3B9}">
      <dsp:nvSpPr>
        <dsp:cNvPr id="0" name=""/>
        <dsp:cNvSpPr/>
      </dsp:nvSpPr>
      <dsp:spPr>
        <a:xfrm>
          <a:off x="42486" y="1137182"/>
          <a:ext cx="8431661" cy="5297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 CYR" panose="02020603050405020304" pitchFamily="18" charset="0"/>
              <a:cs typeface="Times New Roman CYR" panose="02020603050405020304" pitchFamily="18" charset="0"/>
            </a:rPr>
            <a:t>Основных направлений бюджетной  и налоговой  политики  Печенгского района на 2019 год и плановый период 2020 и 2021 годов</a:t>
          </a:r>
          <a:endParaRPr lang="ru-RU" sz="2000" kern="1200" dirty="0"/>
        </a:p>
      </dsp:txBody>
      <dsp:txXfrm>
        <a:off x="68345" y="1163041"/>
        <a:ext cx="8379943" cy="4780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0D180-F985-481B-A7BD-92687E670778}">
      <dsp:nvSpPr>
        <dsp:cNvPr id="0" name=""/>
        <dsp:cNvSpPr/>
      </dsp:nvSpPr>
      <dsp:spPr>
        <a:xfrm>
          <a:off x="0" y="7736"/>
          <a:ext cx="8474148" cy="8028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latin typeface="Times New Roman CYR" panose="02020603050405020304" pitchFamily="18" charset="0"/>
              <a:cs typeface="Times New Roman CYR" panose="02020603050405020304" pitchFamily="18" charset="0"/>
            </a:rPr>
            <a:t> </a:t>
          </a:r>
          <a:r>
            <a:rPr lang="ru-RU" sz="2000" b="1" kern="1200" dirty="0">
              <a:latin typeface="Times New Roman CYR" panose="02020603050405020304" pitchFamily="18" charset="0"/>
              <a:cs typeface="Times New Roman CYR" panose="02020603050405020304" pitchFamily="18" charset="0"/>
            </a:rPr>
            <a:t>Прогноза социально – экономического развития Печенгского района на 2019 год и плановый период 2020 и 2021 годов</a:t>
          </a:r>
        </a:p>
      </dsp:txBody>
      <dsp:txXfrm>
        <a:off x="39191" y="46927"/>
        <a:ext cx="8395766" cy="724444"/>
      </dsp:txXfrm>
    </dsp:sp>
    <dsp:sp modelId="{B25E0664-C186-488F-9314-1E6E5033E64A}">
      <dsp:nvSpPr>
        <dsp:cNvPr id="0" name=""/>
        <dsp:cNvSpPr/>
      </dsp:nvSpPr>
      <dsp:spPr>
        <a:xfrm>
          <a:off x="0" y="810563"/>
          <a:ext cx="8474148" cy="672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054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000" kern="1200" dirty="0">
            <a:latin typeface="Times New Roman CYR" panose="02020603050405020304" pitchFamily="18" charset="0"/>
            <a:cs typeface="Times New Roman CYR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000" kern="1200" dirty="0"/>
        </a:p>
      </dsp:txBody>
      <dsp:txXfrm>
        <a:off x="0" y="810563"/>
        <a:ext cx="8474148" cy="672750"/>
      </dsp:txXfrm>
    </dsp:sp>
    <dsp:sp modelId="{3A19F36D-0FAE-4117-8495-0470CC6CE3B9}">
      <dsp:nvSpPr>
        <dsp:cNvPr id="0" name=""/>
        <dsp:cNvSpPr/>
      </dsp:nvSpPr>
      <dsp:spPr>
        <a:xfrm>
          <a:off x="21270" y="893156"/>
          <a:ext cx="8452877" cy="9254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latin typeface="Times New Roman CYR" panose="02020603050405020304" pitchFamily="18" charset="0"/>
              <a:cs typeface="Times New Roman CYR" panose="02020603050405020304" pitchFamily="18" charset="0"/>
            </a:rPr>
            <a:t>Муниципальных программ Печенгского района</a:t>
          </a:r>
        </a:p>
      </dsp:txBody>
      <dsp:txXfrm>
        <a:off x="66449" y="938335"/>
        <a:ext cx="8362519" cy="8351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2E5DB-84C6-4240-BA95-5B719B817743}">
      <dsp:nvSpPr>
        <dsp:cNvPr id="0" name=""/>
        <dsp:cNvSpPr/>
      </dsp:nvSpPr>
      <dsp:spPr>
        <a:xfrm>
          <a:off x="4131251" y="574900"/>
          <a:ext cx="2160884" cy="4118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59"/>
              </a:lnTo>
              <a:lnTo>
                <a:pt x="2160884" y="21059"/>
              </a:lnTo>
              <a:lnTo>
                <a:pt x="2160884" y="4118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9ADED-45EC-48E4-83F6-3508CC5E2268}">
      <dsp:nvSpPr>
        <dsp:cNvPr id="0" name=""/>
        <dsp:cNvSpPr/>
      </dsp:nvSpPr>
      <dsp:spPr>
        <a:xfrm>
          <a:off x="2031109" y="574900"/>
          <a:ext cx="2100141" cy="406120"/>
        </a:xfrm>
        <a:custGeom>
          <a:avLst/>
          <a:gdLst/>
          <a:ahLst/>
          <a:cxnLst/>
          <a:rect l="0" t="0" r="0" b="0"/>
          <a:pathLst>
            <a:path>
              <a:moveTo>
                <a:pt x="2100141" y="0"/>
              </a:moveTo>
              <a:lnTo>
                <a:pt x="2100141" y="15309"/>
              </a:lnTo>
              <a:lnTo>
                <a:pt x="0" y="15309"/>
              </a:lnTo>
              <a:lnTo>
                <a:pt x="0" y="4061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BEA531-896F-403D-89CE-EFA8179EC46A}">
      <dsp:nvSpPr>
        <dsp:cNvPr id="0" name=""/>
        <dsp:cNvSpPr/>
      </dsp:nvSpPr>
      <dsp:spPr>
        <a:xfrm>
          <a:off x="858045" y="0"/>
          <a:ext cx="6546411" cy="574900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Приоритеты в трехлетней перспективе 2019-2021 годов в сфере налоговой политики</a:t>
          </a:r>
        </a:p>
      </dsp:txBody>
      <dsp:txXfrm>
        <a:off x="858045" y="0"/>
        <a:ext cx="6546411" cy="574900"/>
      </dsp:txXfrm>
    </dsp:sp>
    <dsp:sp modelId="{00978012-F30A-4A9B-BA85-C9CEA17CA12A}">
      <dsp:nvSpPr>
        <dsp:cNvPr id="0" name=""/>
        <dsp:cNvSpPr/>
      </dsp:nvSpPr>
      <dsp:spPr>
        <a:xfrm>
          <a:off x="170107" y="981021"/>
          <a:ext cx="3722005" cy="1611553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налогового регулирования с учетом изменившихся экономических условий при недопущении увеличения налоговой нагрузки на экономику</a:t>
          </a:r>
        </a:p>
      </dsp:txBody>
      <dsp:txXfrm>
        <a:off x="170107" y="981021"/>
        <a:ext cx="3722005" cy="1611553"/>
      </dsp:txXfrm>
    </dsp:sp>
    <dsp:sp modelId="{1EA84848-3932-4F31-A8A0-3CE7AC86615F}">
      <dsp:nvSpPr>
        <dsp:cNvPr id="0" name=""/>
        <dsp:cNvSpPr/>
      </dsp:nvSpPr>
      <dsp:spPr>
        <a:xfrm rot="10800000" flipV="1">
          <a:off x="4431133" y="986771"/>
          <a:ext cx="3722005" cy="839982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антикризисных налоговых мер</a:t>
          </a:r>
        </a:p>
      </dsp:txBody>
      <dsp:txXfrm rot="-10800000">
        <a:off x="4431133" y="986771"/>
        <a:ext cx="3722005" cy="8399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3925E-3E3D-4AE9-8EBE-696B88630891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1792F-B3F7-433D-A859-B64516CD77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83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792F-B3F7-433D-A859-B64516CD77B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210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792F-B3F7-433D-A859-B64516CD77B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67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1792F-B3F7-433D-A859-B64516CD77B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921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1371600" y="4724400"/>
            <a:ext cx="7239000" cy="1066800"/>
          </a:xfrm>
          <a:effectLst>
            <a:outerShdw dist="28398" dir="1593903" algn="ctr" rotWithShape="0">
              <a:schemeClr val="bg1"/>
            </a:outerShdw>
          </a:effectLst>
        </p:spPr>
        <p:txBody>
          <a:bodyPr/>
          <a:lstStyle>
            <a:lvl1pPr algn="r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553200"/>
            <a:ext cx="2133600" cy="168275"/>
          </a:xfrm>
        </p:spPr>
        <p:txBody>
          <a:bodyPr/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553200"/>
            <a:ext cx="2895600" cy="168275"/>
          </a:xfrm>
        </p:spPr>
        <p:txBody>
          <a:bodyPr/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553200"/>
            <a:ext cx="2133600" cy="168275"/>
          </a:xfrm>
        </p:spPr>
        <p:txBody>
          <a:bodyPr/>
          <a:lstStyle>
            <a:lvl1pPr algn="r">
              <a:defRPr sz="1400"/>
            </a:lvl1pPr>
          </a:lstStyle>
          <a:p>
            <a:fld id="{07BF808A-C57B-42E3-B615-E0B7103873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5791200"/>
            <a:ext cx="7239000" cy="381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 b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gray">
          <a:xfrm>
            <a:off x="7696200" y="228600"/>
            <a:ext cx="1384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3121" name="Text Box 49"/>
          <p:cNvSpPr txBox="1">
            <a:spLocks noChangeArrowheads="1"/>
          </p:cNvSpPr>
          <p:nvPr/>
        </p:nvSpPr>
        <p:spPr bwMode="gray">
          <a:xfrm>
            <a:off x="5562600" y="334963"/>
            <a:ext cx="2209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</a:rPr>
              <a:t>www.themegallery.com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14426-608E-4323-B2D7-7D9070ECF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09538"/>
            <a:ext cx="2057400" cy="61293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09538"/>
            <a:ext cx="6019800" cy="61293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5CF16-9ED3-4754-9676-393E3391EB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09538"/>
            <a:ext cx="6553200" cy="563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48275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52400" y="646112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62638" y="646112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429000" y="64770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fld id="{3DA7FD92-5D21-4D95-A981-11AA09526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6A0B3-EF15-44D6-8868-F3A2BAC364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100E5-4497-4462-9AEE-8975AD8F51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604DA-8557-4324-B24D-509F6C6AA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33BA0-085F-42C5-9EB1-82EF0A7998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93712-CFB2-4008-8540-BF4DE200CF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6FEEC-D25B-4CFC-BAB2-108C920823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FB997-E114-4BF5-878E-BD798F633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432EF-E968-4CD1-A327-E49AB9F67C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02DE4-981C-4604-A4C7-A4B5BCCEB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" name="Object 51"/>
          <p:cNvGraphicFramePr>
            <a:graphicFrameLocks noChangeAspect="1"/>
          </p:cNvGraphicFramePr>
          <p:nvPr/>
        </p:nvGraphicFramePr>
        <p:xfrm>
          <a:off x="0" y="0"/>
          <a:ext cx="9144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3" name="Image" r:id="rId16" imgW="13003175" imgH="1523272" progId="">
                  <p:embed/>
                </p:oleObj>
              </mc:Choice>
              <mc:Fallback>
                <p:oleObj name="Image" r:id="rId16" imgW="13003175" imgH="1523272" progId="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68A6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4611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US"/>
              <a:t>www.thmemgallery.com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2638" y="646112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r>
              <a:rPr lang="en-US"/>
              <a:t>Company Logo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905000" y="109538"/>
            <a:ext cx="6553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fld id="{27FB1526-A993-452A-8E3A-C799DA763A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gray">
          <a:xfrm>
            <a:off x="0" y="6781800"/>
            <a:ext cx="91440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77" name="Picture 53" descr="@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371600" y="152400"/>
            <a:ext cx="533400" cy="533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0.jpeg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330994"/>
            <a:ext cx="7239000" cy="381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http://www.pechengamr.ru</a:t>
            </a:r>
            <a:r>
              <a:rPr lang="en-US" sz="20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85202" y="4837814"/>
            <a:ext cx="7422976" cy="2710922"/>
          </a:xfrm>
          <a:scene3d>
            <a:camera prst="orthographicFront"/>
            <a:lightRig rig="threePt" dir="t"/>
          </a:scene3d>
          <a:sp3d>
            <a:bevelT prst="convex"/>
          </a:sp3d>
        </p:spPr>
        <p:txBody>
          <a:bodyPr/>
          <a:lstStyle/>
          <a:p>
            <a:pPr algn="ctr"/>
            <a:r>
              <a:rPr lang="ru-RU" cap="all" dirty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>БЮДЖЕТ ДЛЯ ГРАЖДАН     на 2019 год и плановый период 2020-2021 годов</a:t>
            </a:r>
            <a:r>
              <a:rPr lang="ru-RU" dirty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5796136" y="188640"/>
            <a:ext cx="3128585" cy="2016223"/>
            <a:chOff x="2137930" y="764704"/>
            <a:chExt cx="3573182" cy="244602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2050" name="Picture 2" descr="H:\Управление бюджетного развития и бюджетной политики\09_РАЗВИТИЕ(семинары, новое)\СОВЕЩАНИЕ 27.01.12\Макеты\murmanskaya_oblast_0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7930" y="764704"/>
              <a:ext cx="1800199" cy="2446024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2052" name="Picture 4" descr="H:\Управление бюджетного развития и бюджетной политики\09_РАЗВИТИЕ(семинары, новое)\СОВЕЩАНИЕ 27.01.12\Макеты\логотип-МФ-МО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48326" y="764704"/>
              <a:ext cx="1762786" cy="235866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05000" y="109538"/>
            <a:ext cx="7239000" cy="563562"/>
          </a:xfrm>
        </p:spPr>
        <p:txBody>
          <a:bodyPr/>
          <a:lstStyle/>
          <a:p>
            <a:pPr lvl="0" algn="ctr"/>
            <a: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социально – экономического развития Печенгского района на 2019 год и плановый период 2020 и 2021 годов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763179"/>
              </p:ext>
            </p:extLst>
          </p:nvPr>
        </p:nvGraphicFramePr>
        <p:xfrm>
          <a:off x="0" y="844812"/>
          <a:ext cx="9144001" cy="676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84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08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857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2020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2021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243536"/>
              </p:ext>
            </p:extLst>
          </p:nvPr>
        </p:nvGraphicFramePr>
        <p:xfrm>
          <a:off x="0" y="1616363"/>
          <a:ext cx="9135122" cy="5575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33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33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8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0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57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4337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256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5460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6459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 Инвестиции и строительство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8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инвестиций в основной капитал (за исключением бюджетных средств)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млн.рублей в ценах соответствующих лет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2581,2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2668,7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2618,1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2562,1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2645,9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2712,5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8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инвестиций (в основной капитал) за счет всех источников финансирования - всего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млн.рублей в ценах соответствующих лет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3204,2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4733,6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2724,3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2719,8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2907,1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2840,1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459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 Труд и занятость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1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населения в трудоспособном возрасте 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91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безработных, зарегистрированных в службах занятости, в среднем за год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0,415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0,364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91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зарегистированной безработицы (к трудоспособному населению)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91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Среднесписочная численность работников организаций (без субъектов малого предпринимательства)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937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Среднемесячная начисленная заработная плата работников организаций (без субъектов малого предпринимательства)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53479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58440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61800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64280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66860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69540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459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 Развитие социальной сферы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15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детей в дошкольных образовательных учреждениях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2414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2368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2368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2368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2443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2443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45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Обеспеченность: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489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общедоступными  библиотеками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учреждений на 100 тыс.населения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489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учреждениями культурно-досугового типа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учреждений на 100 тыс.населения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5985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дошкольными образовательными учреждениями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 на 100 детей дошкольного возраста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9141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7530" y="300924"/>
            <a:ext cx="7313428" cy="563562"/>
          </a:xfrm>
        </p:spPr>
        <p:txBody>
          <a:bodyPr/>
          <a:lstStyle/>
          <a:p>
            <a:r>
              <a:rPr lang="ru-RU" sz="25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на 2019 год и плановый период 2020-2021 годов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454696"/>
              </p:ext>
            </p:extLst>
          </p:nvPr>
        </p:nvGraphicFramePr>
        <p:xfrm>
          <a:off x="223284" y="1075661"/>
          <a:ext cx="8771859" cy="2130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0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790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34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865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695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</a:t>
                      </a:r>
                    </a:p>
                  </a:txBody>
                  <a:tcPr vert="wordArtVert" anchor="ctr">
                    <a:solidFill>
                      <a:srgbClr val="3333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9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406 696,6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426 260,5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495,0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711,0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94 722,7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94 857,6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94 825,7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1 076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814,0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1 120 072,6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970 712,9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390,0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1 </a:t>
                      </a:r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584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743,0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1 </a:t>
                      </a:r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621 491,9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491 </a:t>
                      </a:r>
                      <a:r>
                        <a:rPr lang="ru-RU" sz="14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831,0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501 710,7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016950" y="797442"/>
            <a:ext cx="9994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  <a:p>
            <a:pPr algn="r"/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578012"/>
              </p:ext>
            </p:extLst>
          </p:nvPr>
        </p:nvGraphicFramePr>
        <p:xfrm>
          <a:off x="244549" y="3460898"/>
          <a:ext cx="8771859" cy="2572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0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790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94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85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96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916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</a:t>
                      </a:r>
                    </a:p>
                  </a:txBody>
                  <a:tcPr vert="wordArtVert" anchor="ctr"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9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счет средств местного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681 874,0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648 226,5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661 868,6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664 661,7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счет средств областного бюджета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871 002,0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1 005 267,6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868 559,0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870 540,0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</a:t>
                      </a:r>
                      <a:r>
                        <a:rPr lang="ru-RU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счет средств федерального бюджета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692,0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6 673,0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5 027,0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5 408,0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1 593 </a:t>
                      </a:r>
                      <a:r>
                        <a:rPr lang="ru-RU" sz="1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568,0</a:t>
                      </a:r>
                      <a:endParaRPr lang="ru-RU" sz="1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1 660 167,1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1 535 454,6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1 540 609,7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437662"/>
              </p:ext>
            </p:extLst>
          </p:nvPr>
        </p:nvGraphicFramePr>
        <p:xfrm>
          <a:off x="279988" y="6064693"/>
          <a:ext cx="873641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3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834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94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30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5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/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дефицит (-),</a:t>
                      </a:r>
                      <a:r>
                        <a:rPr lang="ru-RU" sz="1500" baseline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профицит (+)</a:t>
                      </a:r>
                      <a:endParaRPr lang="ru-RU" sz="150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- 8 </a:t>
                      </a:r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825,0</a:t>
                      </a:r>
                      <a:endParaRPr lang="ru-RU" sz="150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1500" baseline="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38 675,2</a:t>
                      </a:r>
                      <a:endParaRPr lang="ru-RU" sz="150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- 43 623,6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- 38 </a:t>
                      </a:r>
                      <a:r>
                        <a:rPr lang="ru-RU" sz="1500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899,0</a:t>
                      </a:r>
                      <a:endParaRPr lang="ru-RU" sz="150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543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4999" y="109538"/>
            <a:ext cx="6951921" cy="563562"/>
          </a:xfrm>
        </p:spPr>
        <p:txBody>
          <a:bodyPr/>
          <a:lstStyle/>
          <a:p>
            <a:r>
              <a:rPr lang="ru-RU" sz="25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на 2019 год и плановый период 2020-2021 годов</a:t>
            </a:r>
            <a:endParaRPr lang="ru-RU" sz="2500" dirty="0"/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1295513"/>
              </p:ext>
            </p:extLst>
          </p:nvPr>
        </p:nvGraphicFramePr>
        <p:xfrm>
          <a:off x="170121" y="1031360"/>
          <a:ext cx="8771859" cy="3049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7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322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52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483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135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01811">
                <a:tc rowSpan="7"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Источники финансирования дефицита бюджета</a:t>
                      </a:r>
                    </a:p>
                  </a:txBody>
                  <a:tcPr vert="vert270" anchor="ctr">
                    <a:solidFill>
                      <a:srgbClr val="3366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год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год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8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5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оценка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112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Кредиты -</a:t>
                      </a:r>
                      <a:r>
                        <a:rPr lang="ru-RU" sz="15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всего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01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</a:t>
                      </a:r>
                      <a:r>
                        <a:rPr lang="ru-RU" sz="15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т.ч</a:t>
                      </a:r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получение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 </a:t>
                      </a:r>
                      <a:r>
                        <a:rPr lang="ru-RU" sz="15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2357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погашение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790,0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2357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Изменение</a:t>
                      </a:r>
                      <a:r>
                        <a:rPr lang="ru-RU" sz="15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остатков средств бюджета</a:t>
                      </a:r>
                      <a:endParaRPr lang="ru-RU" sz="15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825,0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675,2,0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2 223,6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0112">
                <a:tc vMerge="1">
                  <a:txBody>
                    <a:bodyPr/>
                    <a:lstStyle/>
                    <a:p>
                      <a:endParaRPr lang="ru-RU" sz="1500" dirty="0">
                        <a:latin typeface="Times New Roman CYR" panose="02020603050405020304" pitchFamily="18" charset="0"/>
                        <a:cs typeface="Times New Roman CYR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(Дефицит)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825,0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38 675,2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43 623,6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 </a:t>
                      </a:r>
                      <a:r>
                        <a:rPr lang="ru-RU" sz="15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899,0</a:t>
                      </a:r>
                      <a:endParaRPr lang="ru-RU" sz="15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0" name="Picture 2" descr="http://budget.permkrai.ru/img/about_budg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460" y="4081093"/>
            <a:ext cx="5267028" cy="267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247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8244408" y="3828869"/>
            <a:ext cx="576064" cy="7522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61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43671" y="27807"/>
            <a:ext cx="7200329" cy="827601"/>
          </a:xfrm>
        </p:spPr>
        <p:txBody>
          <a:bodyPr/>
          <a:lstStyle/>
          <a:p>
            <a:pPr algn="ctr"/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Бюджет муниципального образования </a:t>
            </a:r>
            <a:r>
              <a:rPr lang="ru-RU" sz="2500" dirty="0" err="1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Печенгский</a:t>
            </a:r>
            <a:r>
              <a:rPr lang="ru-RU" sz="2500" dirty="0">
                <a:solidFill>
                  <a:srgbClr val="FFFF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район на 2019 год</a:t>
            </a:r>
          </a:p>
        </p:txBody>
      </p:sp>
      <p:grpSp>
        <p:nvGrpSpPr>
          <p:cNvPr id="3" name="Группа 235"/>
          <p:cNvGrpSpPr>
            <a:grpSpLocks/>
          </p:cNvGrpSpPr>
          <p:nvPr/>
        </p:nvGrpSpPr>
        <p:grpSpPr bwMode="auto">
          <a:xfrm>
            <a:off x="0" y="827602"/>
            <a:ext cx="9108504" cy="6192688"/>
            <a:chOff x="0" y="908720"/>
            <a:chExt cx="9108504" cy="5928247"/>
          </a:xfrm>
        </p:grpSpPr>
        <p:sp>
          <p:nvSpPr>
            <p:cNvPr id="188" name="AutoShape 15"/>
            <p:cNvSpPr>
              <a:spLocks noChangeArrowheads="1"/>
            </p:cNvSpPr>
            <p:nvPr/>
          </p:nvSpPr>
          <p:spPr bwMode="gray">
            <a:xfrm>
              <a:off x="4464496" y="1004319"/>
              <a:ext cx="4644008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chemeClr val="bg2">
                <a:lumMod val="75000"/>
                <a:alpha val="62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6" name="AutoShape 19"/>
            <p:cNvSpPr>
              <a:spLocks noChangeArrowheads="1"/>
            </p:cNvSpPr>
            <p:nvPr/>
          </p:nvSpPr>
          <p:spPr bwMode="gray">
            <a:xfrm>
              <a:off x="3348038" y="5527120"/>
              <a:ext cx="2519362" cy="965016"/>
            </a:xfrm>
            <a:prstGeom prst="can">
              <a:avLst>
                <a:gd name="adj" fmla="val 32032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9" name="AutoShape 6"/>
            <p:cNvSpPr>
              <a:spLocks noChangeArrowheads="1"/>
            </p:cNvSpPr>
            <p:nvPr/>
          </p:nvSpPr>
          <p:spPr bwMode="gray">
            <a:xfrm>
              <a:off x="3492500" y="3501346"/>
              <a:ext cx="2232025" cy="2094161"/>
            </a:xfrm>
            <a:prstGeom prst="can">
              <a:avLst>
                <a:gd name="adj" fmla="val 18521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133" name="AutoShape 6"/>
            <p:cNvSpPr>
              <a:spLocks noChangeArrowheads="1"/>
            </p:cNvSpPr>
            <p:nvPr/>
          </p:nvSpPr>
          <p:spPr bwMode="gray">
            <a:xfrm>
              <a:off x="3492500" y="1844862"/>
              <a:ext cx="2232025" cy="1800857"/>
            </a:xfrm>
            <a:prstGeom prst="can">
              <a:avLst>
                <a:gd name="adj" fmla="val 18521"/>
              </a:avLst>
            </a:prstGeom>
            <a:gradFill flip="none" rotWithShape="1">
              <a:gsLst>
                <a:gs pos="0">
                  <a:srgbClr val="27F98B">
                    <a:shade val="30000"/>
                    <a:satMod val="115000"/>
                  </a:srgbClr>
                </a:gs>
                <a:gs pos="50000">
                  <a:srgbClr val="27F98B">
                    <a:shade val="67500"/>
                    <a:satMod val="115000"/>
                  </a:srgbClr>
                </a:gs>
                <a:gs pos="100000">
                  <a:srgbClr val="27F98B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2" name="AutoShape 15"/>
            <p:cNvSpPr>
              <a:spLocks noChangeArrowheads="1"/>
            </p:cNvSpPr>
            <p:nvPr/>
          </p:nvSpPr>
          <p:spPr bwMode="gray">
            <a:xfrm>
              <a:off x="0" y="908720"/>
              <a:ext cx="3491880" cy="5832648"/>
            </a:xfrm>
            <a:prstGeom prst="rightArrow">
              <a:avLst>
                <a:gd name="adj1" fmla="val 78678"/>
                <a:gd name="adj2" fmla="val 20961"/>
              </a:avLst>
            </a:prstGeom>
            <a:solidFill>
              <a:srgbClr val="99FF99">
                <a:alpha val="26000"/>
              </a:srgbClr>
            </a:solidFill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" name="AutoShape 16"/>
            <p:cNvSpPr>
              <a:spLocks noChangeArrowheads="1"/>
            </p:cNvSpPr>
            <p:nvPr/>
          </p:nvSpPr>
          <p:spPr bwMode="gray">
            <a:xfrm>
              <a:off x="3276600" y="1183788"/>
              <a:ext cx="2590800" cy="575970"/>
            </a:xfrm>
            <a:prstGeom prst="can">
              <a:avLst>
                <a:gd name="adj" fmla="val 27866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214" name="Text Box 18"/>
            <p:cNvSpPr txBox="1">
              <a:spLocks noChangeArrowheads="1"/>
            </p:cNvSpPr>
            <p:nvPr/>
          </p:nvSpPr>
          <p:spPr bwMode="gray">
            <a:xfrm>
              <a:off x="3704601" y="1268760"/>
              <a:ext cx="17792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b="1">
                  <a:solidFill>
                    <a:prstClr val="white"/>
                  </a:solidFill>
                  <a:latin typeface="Times New Roman" pitchFamily="18" charset="0"/>
                  <a:cs typeface="Times New Roman" pitchFamily="18" charset="0"/>
                </a:rPr>
                <a:t>Итоги бюджета</a:t>
              </a:r>
              <a:endParaRPr lang="en-US" b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15" name="Text Box 7"/>
            <p:cNvSpPr txBox="1">
              <a:spLocks noChangeArrowheads="1"/>
            </p:cNvSpPr>
            <p:nvPr/>
          </p:nvSpPr>
          <p:spPr bwMode="gray">
            <a:xfrm>
              <a:off x="3563888" y="4010470"/>
              <a:ext cx="2160240" cy="1414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solidFill>
                    <a:srgbClr val="66FF66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>
                  <a:solidFill>
                    <a:srgbClr val="66FF66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 1 человека</a:t>
              </a:r>
            </a:p>
            <a:p>
              <a:pPr algn="ctr"/>
              <a:r>
                <a:rPr lang="ru-RU" dirty="0">
                  <a:solidFill>
                    <a:srgbClr val="66FF66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                       44 693,0                        </a:t>
              </a:r>
              <a:endParaRPr lang="ru-RU" b="1" dirty="0">
                <a:solidFill>
                  <a:srgbClr val="66FF66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6216" name="Text Box 7"/>
            <p:cNvSpPr txBox="1">
              <a:spLocks noChangeArrowheads="1"/>
            </p:cNvSpPr>
            <p:nvPr/>
          </p:nvSpPr>
          <p:spPr bwMode="gray">
            <a:xfrm>
              <a:off x="3563888" y="2149420"/>
              <a:ext cx="2160240" cy="1679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Доходы </a:t>
              </a:r>
            </a:p>
            <a:p>
              <a:pPr algn="ctr"/>
              <a:r>
                <a:rPr lang="ru-RU" b="1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в расчете на</a:t>
              </a:r>
            </a:p>
            <a:p>
              <a:pPr algn="ctr"/>
              <a:r>
                <a:rPr lang="ru-RU" b="1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 человека </a:t>
              </a:r>
              <a:r>
                <a:rPr lang="ru-RU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(руб./чел.):                       </a:t>
              </a:r>
            </a:p>
            <a:p>
              <a:pPr algn="ctr"/>
              <a:r>
                <a:rPr lang="ru-RU" dirty="0">
                  <a:solidFill>
                    <a:srgbClr val="000099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43 651,8</a:t>
              </a:r>
              <a:endParaRPr lang="ru-RU" b="1" dirty="0">
                <a:solidFill>
                  <a:srgbClr val="000099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/>
              <a:endParaRPr lang="en-US" b="1" dirty="0">
                <a:solidFill>
                  <a:prstClr val="black"/>
                </a:solidFill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163" name="Прямоугольник 162"/>
            <p:cNvSpPr/>
            <p:nvPr/>
          </p:nvSpPr>
          <p:spPr bwMode="auto">
            <a:xfrm>
              <a:off x="935088" y="1772816"/>
              <a:ext cx="2376264" cy="576064"/>
            </a:xfrm>
            <a:prstGeom prst="rect">
              <a:avLst/>
            </a:prstGeom>
            <a:solidFill>
              <a:srgbClr val="27F98B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400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Налог на доходы физических лиц </a:t>
              </a:r>
            </a:p>
          </p:txBody>
        </p:sp>
        <p:grpSp>
          <p:nvGrpSpPr>
            <p:cNvPr id="5" name="Группа 168"/>
            <p:cNvGrpSpPr>
              <a:grpSpLocks/>
            </p:cNvGrpSpPr>
            <p:nvPr/>
          </p:nvGrpSpPr>
          <p:grpSpPr bwMode="auto">
            <a:xfrm>
              <a:off x="935088" y="2852937"/>
              <a:ext cx="2376264" cy="864095"/>
              <a:chOff x="755576" y="1484785"/>
              <a:chExt cx="2376264" cy="864095"/>
            </a:xfrm>
          </p:grpSpPr>
          <p:sp>
            <p:nvSpPr>
              <p:cNvPr id="170" name="Прямоугольник 169"/>
              <p:cNvSpPr/>
              <p:nvPr/>
            </p:nvSpPr>
            <p:spPr>
              <a:xfrm>
                <a:off x="755576" y="1484785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Доходы от использования имущества</a:t>
                </a:r>
              </a:p>
            </p:txBody>
          </p:sp>
          <p:sp>
            <p:nvSpPr>
              <p:cNvPr id="171" name="Прямоугольник 170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76 178,0</a:t>
                </a:r>
              </a:p>
            </p:txBody>
          </p:sp>
        </p:grpSp>
        <p:grpSp>
          <p:nvGrpSpPr>
            <p:cNvPr id="6" name="Группа 172"/>
            <p:cNvGrpSpPr>
              <a:grpSpLocks/>
            </p:cNvGrpSpPr>
            <p:nvPr/>
          </p:nvGrpSpPr>
          <p:grpSpPr bwMode="auto">
            <a:xfrm>
              <a:off x="935088" y="3933056"/>
              <a:ext cx="2376264" cy="864096"/>
              <a:chOff x="755576" y="1484784"/>
              <a:chExt cx="2376264" cy="864096"/>
            </a:xfrm>
          </p:grpSpPr>
          <p:sp>
            <p:nvSpPr>
              <p:cNvPr id="174" name="Прямоугольник 173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Финансовая помощь из областного бюджета</a:t>
                </a:r>
              </a:p>
            </p:txBody>
          </p:sp>
          <p:sp>
            <p:nvSpPr>
              <p:cNvPr id="175" name="Прямоугольник 174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1 120 072,6</a:t>
                </a:r>
              </a:p>
            </p:txBody>
          </p:sp>
        </p:grpSp>
        <p:grpSp>
          <p:nvGrpSpPr>
            <p:cNvPr id="7" name="Группа 176"/>
            <p:cNvGrpSpPr>
              <a:grpSpLocks/>
            </p:cNvGrpSpPr>
            <p:nvPr/>
          </p:nvGrpSpPr>
          <p:grpSpPr bwMode="auto">
            <a:xfrm>
              <a:off x="935088" y="5013176"/>
              <a:ext cx="2376264" cy="864096"/>
              <a:chOff x="755576" y="1484784"/>
              <a:chExt cx="2376264" cy="864096"/>
            </a:xfrm>
          </p:grpSpPr>
          <p:sp>
            <p:nvSpPr>
              <p:cNvPr id="178" name="Прямоугольник 177"/>
              <p:cNvSpPr/>
              <p:nvPr/>
            </p:nvSpPr>
            <p:spPr>
              <a:xfrm>
                <a:off x="755576" y="1484784"/>
                <a:ext cx="2376264" cy="576064"/>
              </a:xfrm>
              <a:prstGeom prst="rect">
                <a:avLst/>
              </a:prstGeom>
              <a:solidFill>
                <a:srgbClr val="27F9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Прочие доходы</a:t>
                </a:r>
              </a:p>
            </p:txBody>
          </p:sp>
          <p:sp>
            <p:nvSpPr>
              <p:cNvPr id="179" name="Прямоугольник 178"/>
              <p:cNvSpPr/>
              <p:nvPr/>
            </p:nvSpPr>
            <p:spPr>
              <a:xfrm>
                <a:off x="755576" y="2060848"/>
                <a:ext cx="2376264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60 629,7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8" name="Группа 203"/>
            <p:cNvGrpSpPr>
              <a:grpSpLocks/>
            </p:cNvGrpSpPr>
            <p:nvPr/>
          </p:nvGrpSpPr>
          <p:grpSpPr bwMode="auto">
            <a:xfrm>
              <a:off x="5940152" y="1484784"/>
              <a:ext cx="2383839" cy="720080"/>
              <a:chOff x="6623720" y="2924944"/>
              <a:chExt cx="2383839" cy="864096"/>
            </a:xfrm>
          </p:grpSpPr>
          <p:sp>
            <p:nvSpPr>
              <p:cNvPr id="205" name="Прямоугольник 204"/>
              <p:cNvSpPr/>
              <p:nvPr/>
            </p:nvSpPr>
            <p:spPr>
              <a:xfrm>
                <a:off x="6623720" y="292494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Социальная политика </a:t>
                </a:r>
              </a:p>
            </p:txBody>
          </p:sp>
          <p:sp>
            <p:nvSpPr>
              <p:cNvPr id="206" name="Прямоугольник 205"/>
              <p:cNvSpPr/>
              <p:nvPr/>
            </p:nvSpPr>
            <p:spPr>
              <a:xfrm>
                <a:off x="6623720" y="3501008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 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524</a:t>
                </a: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,0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08" name="Прямоугольник 207"/>
              <p:cNvSpPr/>
              <p:nvPr/>
            </p:nvSpPr>
            <p:spPr>
              <a:xfrm>
                <a:off x="7812359" y="3501005"/>
                <a:ext cx="1195200" cy="26884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7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4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410</a:t>
                </a: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,0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9" name="Группа 208"/>
            <p:cNvGrpSpPr>
              <a:grpSpLocks/>
            </p:cNvGrpSpPr>
            <p:nvPr/>
          </p:nvGrpSpPr>
          <p:grpSpPr bwMode="auto">
            <a:xfrm>
              <a:off x="5940152" y="2276872"/>
              <a:ext cx="2383840" cy="720080"/>
              <a:chOff x="6623720" y="2924944"/>
              <a:chExt cx="2383840" cy="864096"/>
            </a:xfrm>
          </p:grpSpPr>
          <p:sp>
            <p:nvSpPr>
              <p:cNvPr id="210" name="Прямоугольник 209"/>
              <p:cNvSpPr/>
              <p:nvPr/>
            </p:nvSpPr>
            <p:spPr>
              <a:xfrm>
                <a:off x="6623720" y="292494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Образование</a:t>
                </a:r>
                <a:endParaRPr lang="ru-RU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1" name="Прямоугольник 210"/>
              <p:cNvSpPr/>
              <p:nvPr/>
            </p:nvSpPr>
            <p:spPr>
              <a:xfrm>
                <a:off x="6623720" y="3501008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4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16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988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8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3" name="Прямоугольник 212"/>
              <p:cNvSpPr>
                <a:spLocks/>
              </p:cNvSpPr>
              <p:nvPr/>
            </p:nvSpPr>
            <p:spPr>
              <a:xfrm>
                <a:off x="7812360" y="3501008"/>
                <a:ext cx="1195200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745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068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3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0" name="Группа 213"/>
            <p:cNvGrpSpPr>
              <a:grpSpLocks/>
            </p:cNvGrpSpPr>
            <p:nvPr/>
          </p:nvGrpSpPr>
          <p:grpSpPr bwMode="auto">
            <a:xfrm>
              <a:off x="5940152" y="3068960"/>
              <a:ext cx="2383840" cy="720081"/>
              <a:chOff x="6623720" y="2924943"/>
              <a:chExt cx="2383840" cy="864097"/>
            </a:xfrm>
          </p:grpSpPr>
          <p:sp>
            <p:nvSpPr>
              <p:cNvPr id="215" name="Прямоугольник 214"/>
              <p:cNvSpPr/>
              <p:nvPr/>
            </p:nvSpPr>
            <p:spPr>
              <a:xfrm>
                <a:off x="6623720" y="2924943"/>
                <a:ext cx="2376264" cy="576063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Культура </a:t>
                </a:r>
              </a:p>
            </p:txBody>
          </p:sp>
          <p:sp>
            <p:nvSpPr>
              <p:cNvPr id="216" name="Прямоугольник 215"/>
              <p:cNvSpPr/>
              <p:nvPr/>
            </p:nvSpPr>
            <p:spPr>
              <a:xfrm>
                <a:off x="6623720" y="3501008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3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020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8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18" name="Прямоугольник 217"/>
              <p:cNvSpPr/>
              <p:nvPr/>
            </p:nvSpPr>
            <p:spPr>
              <a:xfrm>
                <a:off x="7812360" y="3501008"/>
                <a:ext cx="1195200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2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7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568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222" name="Прямоугольник 221"/>
            <p:cNvSpPr/>
            <p:nvPr/>
          </p:nvSpPr>
          <p:spPr>
            <a:xfrm>
              <a:off x="7164288" y="5457955"/>
              <a:ext cx="720080" cy="7200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 dirty="0">
                <a:solidFill>
                  <a:prstClr val="black"/>
                </a:solidFill>
              </a:endParaRPr>
            </a:p>
          </p:txBody>
        </p:sp>
        <p:grpSp>
          <p:nvGrpSpPr>
            <p:cNvPr id="11" name="Группа 223"/>
            <p:cNvGrpSpPr>
              <a:grpSpLocks/>
            </p:cNvGrpSpPr>
            <p:nvPr/>
          </p:nvGrpSpPr>
          <p:grpSpPr bwMode="auto">
            <a:xfrm>
              <a:off x="5940152" y="4630821"/>
              <a:ext cx="2383840" cy="722523"/>
              <a:chOff x="6623720" y="2898165"/>
              <a:chExt cx="2383840" cy="867027"/>
            </a:xfrm>
          </p:grpSpPr>
          <p:sp>
            <p:nvSpPr>
              <p:cNvPr id="225" name="Прямоугольник 224"/>
              <p:cNvSpPr/>
              <p:nvPr/>
            </p:nvSpPr>
            <p:spPr>
              <a:xfrm>
                <a:off x="6623720" y="2898165"/>
                <a:ext cx="2376000" cy="57479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3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Финансовая помощь муниципальным образованиям</a:t>
                </a:r>
              </a:p>
            </p:txBody>
          </p:sp>
          <p:sp>
            <p:nvSpPr>
              <p:cNvPr id="226" name="Прямоугольник 225"/>
              <p:cNvSpPr/>
              <p:nvPr/>
            </p:nvSpPr>
            <p:spPr>
              <a:xfrm>
                <a:off x="6623720" y="3477160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6 </a:t>
                </a:r>
                <a:r>
                  <a:rPr lang="en-US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500</a:t>
                </a:r>
                <a:r>
                  <a:rPr lang="ru-RU" sz="1600" b="1" dirty="0" smtClean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,0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28" name="Прямоугольник 227"/>
              <p:cNvSpPr/>
              <p:nvPr/>
            </p:nvSpPr>
            <p:spPr>
              <a:xfrm>
                <a:off x="7812360" y="3477160"/>
                <a:ext cx="1195200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86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058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grpSp>
          <p:nvGrpSpPr>
            <p:cNvPr id="12" name="Группа 228"/>
            <p:cNvGrpSpPr>
              <a:grpSpLocks/>
            </p:cNvGrpSpPr>
            <p:nvPr/>
          </p:nvGrpSpPr>
          <p:grpSpPr bwMode="auto">
            <a:xfrm>
              <a:off x="5940152" y="5445224"/>
              <a:ext cx="2383840" cy="720080"/>
              <a:chOff x="6623720" y="2924944"/>
              <a:chExt cx="2383840" cy="864096"/>
            </a:xfrm>
          </p:grpSpPr>
          <p:sp>
            <p:nvSpPr>
              <p:cNvPr id="230" name="Прямоугольник 229"/>
              <p:cNvSpPr/>
              <p:nvPr/>
            </p:nvSpPr>
            <p:spPr>
              <a:xfrm>
                <a:off x="6623720" y="2924944"/>
                <a:ext cx="2376264" cy="576064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400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Другие сферы</a:t>
                </a:r>
              </a:p>
            </p:txBody>
          </p:sp>
          <p:sp>
            <p:nvSpPr>
              <p:cNvPr id="231" name="Прямоугольник 230"/>
              <p:cNvSpPr/>
              <p:nvPr/>
            </p:nvSpPr>
            <p:spPr>
              <a:xfrm>
                <a:off x="6623720" y="3501008"/>
                <a:ext cx="1188640" cy="28803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186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011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7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  <p:sp>
            <p:nvSpPr>
              <p:cNvPr id="233" name="Прямоугольник 232"/>
              <p:cNvSpPr/>
              <p:nvPr/>
            </p:nvSpPr>
            <p:spPr>
              <a:xfrm>
                <a:off x="7812360" y="3501008"/>
                <a:ext cx="1195200" cy="2880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59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 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856</a:t>
                </a:r>
                <a:r>
                  <a:rPr lang="ru-RU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,</a:t>
                </a:r>
                <a:r>
                  <a:rPr lang="en-US" sz="1600" b="1" dirty="0">
                    <a:solidFill>
                      <a:prstClr val="black"/>
                    </a:solidFill>
                    <a:latin typeface="Times New Roman" pitchFamily="18" charset="0"/>
                    <a:ea typeface="Arial Unicode MS" pitchFamily="34" charset="-128"/>
                    <a:cs typeface="Times New Roman" pitchFamily="18" charset="0"/>
                  </a:rPr>
                  <a:t>2</a:t>
                </a:r>
                <a:endParaRPr lang="ru-RU" sz="16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endParaRPr>
              </a:p>
            </p:txBody>
          </p:sp>
        </p:grpSp>
        <p:sp>
          <p:nvSpPr>
            <p:cNvPr id="234" name="Заголовок 1"/>
            <p:cNvSpPr txBox="1">
              <a:spLocks/>
            </p:cNvSpPr>
            <p:nvPr/>
          </p:nvSpPr>
          <p:spPr bwMode="auto">
            <a:xfrm>
              <a:off x="331788" y="1037707"/>
              <a:ext cx="2520950" cy="357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ru-RU" b="1" dirty="0">
                <a:solidFill>
                  <a:srgbClr val="8064A2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rgbClr val="8064A2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  <a:p>
              <a:pPr algn="ctr">
                <a:defRPr/>
              </a:pPr>
              <a:endParaRPr lang="ru-RU" b="1" dirty="0">
                <a:solidFill>
                  <a:srgbClr val="8064A2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35" name="Заголовок 1"/>
            <p:cNvSpPr txBox="1">
              <a:spLocks/>
            </p:cNvSpPr>
            <p:nvPr/>
          </p:nvSpPr>
          <p:spPr bwMode="auto">
            <a:xfrm>
              <a:off x="5940425" y="1037707"/>
              <a:ext cx="2519363" cy="357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srgbClr val="8064A2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Расходы бюджета </a:t>
              </a:r>
            </a:p>
            <a:p>
              <a:pPr algn="ctr">
                <a:defRPr/>
              </a:pPr>
              <a:r>
                <a:rPr lang="ru-RU" b="1" dirty="0">
                  <a:solidFill>
                    <a:srgbClr val="8064A2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1 660 167,1</a:t>
              </a:r>
            </a:p>
          </p:txBody>
        </p:sp>
        <p:sp>
          <p:nvSpPr>
            <p:cNvPr id="6231" name="Прямоугольник 150"/>
            <p:cNvSpPr>
              <a:spLocks noChangeArrowheads="1"/>
            </p:cNvSpPr>
            <p:nvPr/>
          </p:nvSpPr>
          <p:spPr bwMode="auto">
            <a:xfrm>
              <a:off x="4139952" y="5802592"/>
              <a:ext cx="1656184" cy="707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4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Численность </a:t>
              </a:r>
            </a:p>
            <a:p>
              <a:r>
                <a:rPr lang="ru-RU" sz="14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 населения</a:t>
              </a:r>
            </a:p>
            <a:p>
              <a:pPr algn="ctr"/>
              <a:r>
                <a:rPr lang="ru-RU" sz="1400" b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     37 146   чел</a:t>
              </a:r>
            </a:p>
          </p:txBody>
        </p:sp>
      </p:grpSp>
      <p:pic>
        <p:nvPicPr>
          <p:cNvPr id="6153" name="Рисунок 110" descr="27_Myrmanskaya_Obl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5805488"/>
            <a:ext cx="10080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241"/>
          <p:cNvGrpSpPr>
            <a:grpSpLocks/>
          </p:cNvGrpSpPr>
          <p:nvPr/>
        </p:nvGrpSpPr>
        <p:grpSpPr bwMode="auto">
          <a:xfrm>
            <a:off x="5940425" y="6294716"/>
            <a:ext cx="2735263" cy="447407"/>
            <a:chOff x="5940152" y="6295345"/>
            <a:chExt cx="2736304" cy="446023"/>
          </a:xfrm>
        </p:grpSpPr>
        <p:sp>
          <p:nvSpPr>
            <p:cNvPr id="239" name="Прямоугольник 238"/>
            <p:cNvSpPr/>
            <p:nvPr/>
          </p:nvSpPr>
          <p:spPr>
            <a:xfrm>
              <a:off x="5940152" y="6309321"/>
              <a:ext cx="288032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 dirty="0">
                <a:solidFill>
                  <a:prstClr val="black"/>
                </a:solidFill>
              </a:endParaRPr>
            </a:p>
          </p:txBody>
        </p:sp>
        <p:sp>
          <p:nvSpPr>
            <p:cNvPr id="240" name="Заголовок 1"/>
            <p:cNvSpPr txBox="1">
              <a:spLocks/>
            </p:cNvSpPr>
            <p:nvPr/>
          </p:nvSpPr>
          <p:spPr bwMode="auto">
            <a:xfrm>
              <a:off x="6156134" y="6295345"/>
              <a:ext cx="2520322" cy="446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1000" i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средства вышестоящих бюджетов</a:t>
              </a:r>
            </a:p>
            <a:p>
              <a:pPr>
                <a:defRPr/>
              </a:pPr>
              <a:r>
                <a:rPr lang="ru-RU" sz="1200" i="1" dirty="0">
                  <a:solidFill>
                    <a:prstClr val="black"/>
                  </a:solidFill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средства  районного бюджета</a:t>
              </a:r>
              <a:endParaRPr lang="ru-RU" b="1" i="1" dirty="0">
                <a:solidFill>
                  <a:srgbClr val="8064A2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  <p:sp>
          <p:nvSpPr>
            <p:cNvPr id="241" name="Прямоугольник 240"/>
            <p:cNvSpPr/>
            <p:nvPr/>
          </p:nvSpPr>
          <p:spPr>
            <a:xfrm>
              <a:off x="5940152" y="6525344"/>
              <a:ext cx="288032" cy="21602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85" name="Прямоугольник 84"/>
          <p:cNvSpPr/>
          <p:nvPr/>
        </p:nvSpPr>
        <p:spPr>
          <a:xfrm>
            <a:off x="179512" y="1662193"/>
            <a:ext cx="720080" cy="90271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79512" y="1662193"/>
            <a:ext cx="720080" cy="9027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79512" y="2780928"/>
            <a:ext cx="720080" cy="9027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79512" y="3933056"/>
            <a:ext cx="720080" cy="9027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179512" y="5046569"/>
            <a:ext cx="720080" cy="90271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388424" y="1376856"/>
            <a:ext cx="576064" cy="7272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388424" y="2204864"/>
            <a:ext cx="576064" cy="730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8388424" y="3861128"/>
            <a:ext cx="576064" cy="7200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388424" y="4653135"/>
            <a:ext cx="576064" cy="741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8388424" y="5495712"/>
            <a:ext cx="576064" cy="7416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940152" y="3863598"/>
            <a:ext cx="2376264" cy="5015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940152" y="4330375"/>
            <a:ext cx="1188640" cy="25075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181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128792" y="4330375"/>
            <a:ext cx="1195200" cy="2507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18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979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4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3" name="TextBox 57"/>
          <p:cNvSpPr txBox="1">
            <a:spLocks noChangeArrowheads="1"/>
          </p:cNvSpPr>
          <p:nvPr/>
        </p:nvSpPr>
        <p:spPr bwMode="auto">
          <a:xfrm>
            <a:off x="8056563" y="548680"/>
            <a:ext cx="10874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8421091" y="3036117"/>
            <a:ext cx="576064" cy="730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71" name="Заголовок 1"/>
          <p:cNvSpPr txBox="1">
            <a:spLocks/>
          </p:cNvSpPr>
          <p:nvPr/>
        </p:nvSpPr>
        <p:spPr bwMode="auto">
          <a:xfrm>
            <a:off x="402809" y="667301"/>
            <a:ext cx="252095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b="1" dirty="0">
              <a:solidFill>
                <a:srgbClr val="8064A2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rgbClr val="8064A2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8064A2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Доходы бюджета                   1 621 491,9</a:t>
            </a:r>
          </a:p>
        </p:txBody>
      </p:sp>
      <p:sp>
        <p:nvSpPr>
          <p:cNvPr id="77" name="Прямоугольник 76"/>
          <p:cNvSpPr/>
          <p:nvPr/>
        </p:nvSpPr>
        <p:spPr bwMode="auto">
          <a:xfrm>
            <a:off x="942180" y="2332003"/>
            <a:ext cx="2376264" cy="30088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364 611,6</a:t>
            </a:r>
          </a:p>
        </p:txBody>
      </p:sp>
    </p:spTree>
    <p:extLst>
      <p:ext uri="{BB962C8B-B14F-4D97-AF65-F5344CB8AC3E}">
        <p14:creationId xmlns:p14="http://schemas.microsoft.com/office/powerpoint/2010/main" val="89907863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117697515"/>
              </p:ext>
            </p:extLst>
          </p:nvPr>
        </p:nvGraphicFramePr>
        <p:xfrm>
          <a:off x="1" y="831700"/>
          <a:ext cx="9143999" cy="61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8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46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78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22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г. (оценка)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г. (план)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г. (план)</a:t>
                      </a:r>
                    </a:p>
                    <a:p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г. (план)</a:t>
                      </a:r>
                    </a:p>
                    <a:p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 на доходы физических лиц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358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364 611,6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383 571,5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403 517,1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95196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Налоги на товары (работы, услуги), реализуемые на территории Российской Федерации (доходы от уплаты акцизов)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2 210,7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3 029,4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3 713,6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5964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15 829,5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652,5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17 518,5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16 300,1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15 159,1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3 789,8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2 244,7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348,0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456,0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Государственная пошлина, сборы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налоговые доходы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403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218,0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406 696,6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426 260,5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436 495,0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Арендная плата за земельные участки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838,0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70 772,6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72 262,1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73 589,4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сдачи в аренду имущества, составляющего  муниципальную казну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5 405,4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5 659,4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5 885,8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878,0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 доходы от оказания платных услуг (работ) и  компенсации затрат государства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2 014,1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014,1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2 014,1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904999" y="109538"/>
            <a:ext cx="6951921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sz="2500" kern="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Печенгского района</a:t>
            </a:r>
            <a:endParaRPr lang="ru-RU" sz="2500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8177718" y="58547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74669"/>
      </p:ext>
    </p:extLst>
  </p:cSld>
  <p:clrMapOvr>
    <a:masterClrMapping/>
  </p:clrMapOvr>
  <p:transition spd="med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652258701"/>
              </p:ext>
            </p:extLst>
          </p:nvPr>
        </p:nvGraphicFramePr>
        <p:xfrm>
          <a:off x="1" y="831698"/>
          <a:ext cx="9143999" cy="5058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07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88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546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78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22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67922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г. (оценка)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г. (план)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г. (план)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г. (план)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967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3 583,6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7098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Штрафы, санкции, возмещение ущерба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802,0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604"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неналоговые доходы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711,0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94 722,7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94 857,6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94 825,7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7922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Дотации муниципальным образованиям  на выравнивание бюджетной обеспеченности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662,0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132,0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72 995,7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53832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Дотации бюджетам муниципальных образований на поддержку мер по обеспечению сбалансированности бюджетов</a:t>
                      </a:r>
                    </a:p>
                    <a:p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7604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Субсидии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224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367,0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286 177,7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149 460,8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150 167,9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7604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Субвенции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689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094,0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725 762,9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748 256,4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751 245,2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7604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Иные и прочие межбюджетные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трансферты 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 </a:t>
                      </a:r>
                      <a:r>
                        <a:rPr lang="ru-RU" sz="13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464,0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7604"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 безвозмездные поступления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1 076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814,0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1 120 072,6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970 712,9</a:t>
                      </a: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390,0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33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904999" y="109538"/>
            <a:ext cx="6951921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sz="2500" kern="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Печенгского района</a:t>
            </a:r>
            <a:endParaRPr lang="ru-RU" sz="2500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8209616" y="58547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322791"/>
      </p:ext>
    </p:extLst>
  </p:cSld>
  <p:clrMapOvr>
    <a:masterClrMapping/>
  </p:clrMapOvr>
  <p:transition spd="med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974570176"/>
              </p:ext>
            </p:extLst>
          </p:nvPr>
        </p:nvGraphicFramePr>
        <p:xfrm>
          <a:off x="1" y="807852"/>
          <a:ext cx="9143999" cy="6209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10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91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166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834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837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67833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 г. (оценка)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 г. (план)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г. (план)</a:t>
                      </a:r>
                    </a:p>
                    <a:p>
                      <a:pPr algn="ctr"/>
                      <a:endParaRPr lang="ru-RU" sz="13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 г. (план)</a:t>
                      </a:r>
                    </a:p>
                    <a:p>
                      <a:pPr algn="ctr"/>
                      <a:endParaRPr lang="ru-RU" sz="1300" b="1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Общегосударственные вопросы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173 650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166 935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993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оборона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1 870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2 000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2268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9 332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823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448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565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экономика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24 247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949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853,7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864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Жилищно-коммунальное хозяйство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34 356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Охрана окружающей среды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2 192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631,3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1 070 036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057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484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кинематография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64 090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589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846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политика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71 466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934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606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056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 культура и спорт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28 860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228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1 250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1 250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Средства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массовой информации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Обслуживание государственного</a:t>
                      </a:r>
                      <a:r>
                        <a:rPr lang="ru-RU" sz="13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муниципального долга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Межбюджетные трансферты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113 327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92 558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330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809</a:t>
                      </a:r>
                      <a:r>
                        <a:rPr lang="ru-RU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3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78640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1 593 568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1 527 995,5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1 5</a:t>
                      </a: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45</a:t>
                      </a: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540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</a:t>
                      </a:r>
                      <a:r>
                        <a:rPr lang="ru-RU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en-US" sz="13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904999" y="109538"/>
            <a:ext cx="6951921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sz="2500" kern="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Печенгского района</a:t>
            </a:r>
            <a:endParaRPr lang="ru-RU" sz="2500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8305309" y="46236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81281"/>
      </p:ext>
    </p:extLst>
  </p:cSld>
  <p:clrMapOvr>
    <a:masterClrMapping/>
  </p:clrMapOvr>
  <p:transition spd="med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на 2019 год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784735368"/>
              </p:ext>
            </p:extLst>
          </p:nvPr>
        </p:nvGraphicFramePr>
        <p:xfrm>
          <a:off x="-691116" y="759047"/>
          <a:ext cx="10037135" cy="6098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9476565"/>
      </p:ext>
    </p:extLst>
  </p:cSld>
  <p:clrMapOvr>
    <a:masterClrMapping/>
  </p:clrMapOvr>
  <p:transition spd="med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05000" y="109538"/>
            <a:ext cx="583535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Перечень целевых программ</a:t>
            </a:r>
            <a:endParaRPr lang="en-US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201862"/>
              </p:ext>
            </p:extLst>
          </p:nvPr>
        </p:nvGraphicFramePr>
        <p:xfrm>
          <a:off x="0" y="872329"/>
          <a:ext cx="9113385" cy="586582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23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9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83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76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49673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(оценка)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 (план)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8767"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образования в муниципальном образовании </a:t>
                      </a:r>
                      <a:r>
                        <a:rPr lang="ru-RU" sz="13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951 568,8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1 049 </a:t>
                      </a:r>
                      <a:r>
                        <a:rPr lang="ru-RU" sz="1300" b="1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334,0</a:t>
                      </a:r>
                      <a:endParaRPr lang="ru-RU" sz="13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971 956,9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976 575,8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9591"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«Обеспечение социальной стабильности в </a:t>
                      </a:r>
                      <a:r>
                        <a:rPr lang="ru-RU" sz="13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Печенгском</a:t>
                      </a:r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районе»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60 330,3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62 134,4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62 723,6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62 109,6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59591"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культуры в муниципальном образовании </a:t>
                      </a:r>
                      <a:r>
                        <a:rPr lang="ru-RU" sz="13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113 747,3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117 422,7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122 748,6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124 226,9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0141"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 «Обеспечение общественного порядка и безопасности населения в </a:t>
                      </a:r>
                      <a:r>
                        <a:rPr lang="ru-RU" sz="13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Печенгском</a:t>
                      </a:r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районе»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8 292,9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8 769,8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8 665,4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8 754,2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79029"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экономического потенциала и формирование благоприятного предпринимательского климата»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2 875,3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79029">
                <a:tc>
                  <a:txBody>
                    <a:bodyPr/>
                    <a:lstStyle/>
                    <a:p>
                      <a:pPr algn="just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«Муниципальное управление и гражданское общество в муниципальном образовании </a:t>
                      </a:r>
                      <a:r>
                        <a:rPr lang="ru-RU" sz="13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108 585,7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185 627,8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184 317,7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183 476,4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4692" y="54998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522094"/>
      </p:ext>
    </p:extLst>
  </p:cSld>
  <p:clrMapOvr>
    <a:masterClrMapping/>
  </p:clrMapOvr>
  <p:transition spd="med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05000" y="109538"/>
            <a:ext cx="583535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Перечень целевых программ</a:t>
            </a:r>
            <a:endParaRPr lang="en-US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971782"/>
              </p:ext>
            </p:extLst>
          </p:nvPr>
        </p:nvGraphicFramePr>
        <p:xfrm>
          <a:off x="27390" y="861237"/>
          <a:ext cx="9113385" cy="544245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23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90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59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4831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76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53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(оценка)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 (план)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4346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«Энергосбережение и повышение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энергоэффективности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муниципальном образовании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934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«Информационное общество в муниципальном образовании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19 862,9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19 165,1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18 815,1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19 515,1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97442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физической культуры и спорта в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Печенгском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районе»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1 656,4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700,0</a:t>
                      </a:r>
                      <a:endParaRPr lang="ru-RU" sz="14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1 700,0</a:t>
                      </a:r>
                      <a:r>
                        <a:rPr lang="ru-RU" sz="14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1 850,0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0968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«Управление муниципальными финансами в муниципальном образовании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209 822,4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201 634,1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150 443,4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150 013,7</a:t>
                      </a:r>
                      <a:endParaRPr lang="ru-RU" sz="14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0968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«Транспортное обслуживание населения муниципального образования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9 627,3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8 091,0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8 094,6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8 097,4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89644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«Развитие транспортной системы на территории поселений муниципального образования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район,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10 115,5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3 100,0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4692" y="54998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662379"/>
      </p:ext>
    </p:extLst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Выгнутая вниз стрелка 60"/>
          <p:cNvSpPr/>
          <p:nvPr/>
        </p:nvSpPr>
        <p:spPr>
          <a:xfrm rot="10800000">
            <a:off x="3275856" y="2425513"/>
            <a:ext cx="5760640" cy="715454"/>
          </a:xfrm>
          <a:prstGeom prst="curvedUpArrow">
            <a:avLst>
              <a:gd name="adj1" fmla="val 35040"/>
              <a:gd name="adj2" fmla="val 50000"/>
              <a:gd name="adj3" fmla="val 148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5835352" cy="563562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en-US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1520" y="5733256"/>
            <a:ext cx="8712968" cy="923330"/>
          </a:xfrm>
          <a:prstGeom prst="rect">
            <a:avLst/>
          </a:prstGeom>
          <a:solidFill>
            <a:srgbClr val="FDFDC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—</a:t>
            </a:r>
          </a:p>
          <a:p>
            <a:pPr algn="ctr"/>
            <a:r>
              <a:rPr lang="ru-RU" b="1" i="1" dirty="0">
                <a:gradFill flip="none" rotWithShape="1">
                  <a:gsLst>
                    <a:gs pos="0">
                      <a:schemeClr val="accent3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3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lumMod val="75000"/>
                        <a:shade val="100000"/>
                        <a:satMod val="115000"/>
                      </a:schemeClr>
                    </a:gs>
                  </a:gsLst>
                  <a:lin ang="135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 основополагающее требование, предъявляемое к органам, составляющим и утверждающим бюджет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683568" y="980728"/>
            <a:ext cx="7992888" cy="4179168"/>
            <a:chOff x="827584" y="1916832"/>
            <a:chExt cx="7416824" cy="4179168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gray">
            <a:xfrm>
              <a:off x="827584" y="2368550"/>
              <a:ext cx="2479179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5"/>
            <p:cNvSpPr>
              <a:spLocks noChangeArrowheads="1"/>
            </p:cNvSpPr>
            <p:nvPr/>
          </p:nvSpPr>
          <p:spPr bwMode="gray">
            <a:xfrm>
              <a:off x="899592" y="2376488"/>
              <a:ext cx="2375421" cy="2803525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gray">
            <a:xfrm>
              <a:off x="899592" y="4440238"/>
              <a:ext cx="2364308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gray">
            <a:xfrm>
              <a:off x="899592" y="2398713"/>
              <a:ext cx="2364308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8"/>
            <p:cNvSpPr>
              <a:spLocks noChangeArrowheads="1"/>
            </p:cNvSpPr>
            <p:nvPr/>
          </p:nvSpPr>
          <p:spPr bwMode="gray">
            <a:xfrm>
              <a:off x="11493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AutoShape 9"/>
            <p:cNvSpPr>
              <a:spLocks noChangeArrowheads="1"/>
            </p:cNvSpPr>
            <p:nvPr/>
          </p:nvSpPr>
          <p:spPr bwMode="gray">
            <a:xfrm>
              <a:off x="961220" y="5249863"/>
              <a:ext cx="2302679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403648" y="1988840"/>
              <a:ext cx="1297856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000000"/>
                  </a:solidFill>
                </a:rPr>
                <a:t>Бюджет</a:t>
              </a:r>
              <a:endParaRPr lang="en-US" dirty="0"/>
            </a:p>
          </p:txBody>
        </p:sp>
        <p:sp>
          <p:nvSpPr>
            <p:cNvPr id="19" name="Text Box 17"/>
            <p:cNvSpPr txBox="1">
              <a:spLocks noChangeArrowheads="1"/>
            </p:cNvSpPr>
            <p:nvPr/>
          </p:nvSpPr>
          <p:spPr bwMode="gray">
            <a:xfrm>
              <a:off x="827584" y="2564904"/>
              <a:ext cx="2448272" cy="24006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>
                  <a:latin typeface="Times New Roman" pitchFamily="18" charset="0"/>
                  <a:cs typeface="Times New Roman" pitchFamily="18" charset="0"/>
                </a:rPr>
                <a:t>(от </a:t>
              </a:r>
              <a:r>
                <a:rPr lang="ru-RU" sz="1500" dirty="0" err="1">
                  <a:latin typeface="Times New Roman" pitchFamily="18" charset="0"/>
                  <a:cs typeface="Times New Roman" pitchFamily="18" charset="0"/>
                </a:rPr>
                <a:t>старонормандского</a:t>
              </a:r>
              <a:r>
                <a:rPr lang="ru-RU" sz="15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500" i="1" dirty="0" err="1">
                  <a:latin typeface="Times New Roman" pitchFamily="18" charset="0"/>
                  <a:cs typeface="Times New Roman" pitchFamily="18" charset="0"/>
                </a:rPr>
                <a:t>bougette</a:t>
              </a:r>
              <a:r>
                <a:rPr lang="ru-RU" sz="1500" dirty="0">
                  <a:latin typeface="Times New Roman" pitchFamily="18" charset="0"/>
                  <a:cs typeface="Times New Roman" pitchFamily="18" charset="0"/>
                </a:rPr>
                <a:t> — кошель, сумка, кожаный мешок) —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  </a:r>
              <a:endParaRPr lang="en-US" sz="1500" dirty="0"/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gray">
            <a:xfrm>
              <a:off x="35052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gray">
            <a:xfrm>
              <a:off x="3538538" y="2376488"/>
              <a:ext cx="2098675" cy="2803525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21"/>
            <p:cNvSpPr>
              <a:spLocks noChangeArrowheads="1"/>
            </p:cNvSpPr>
            <p:nvPr/>
          </p:nvSpPr>
          <p:spPr bwMode="gray">
            <a:xfrm>
              <a:off x="3556000" y="4440238"/>
              <a:ext cx="20701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22"/>
            <p:cNvSpPr>
              <a:spLocks noChangeArrowheads="1"/>
            </p:cNvSpPr>
            <p:nvPr/>
          </p:nvSpPr>
          <p:spPr bwMode="gray">
            <a:xfrm>
              <a:off x="3556000" y="2398713"/>
              <a:ext cx="20701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Text Box 29"/>
            <p:cNvSpPr txBox="1">
              <a:spLocks noChangeArrowheads="1"/>
            </p:cNvSpPr>
            <p:nvPr/>
          </p:nvSpPr>
          <p:spPr bwMode="gray">
            <a:xfrm>
              <a:off x="3581400" y="2822575"/>
              <a:ext cx="2057400" cy="19389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1500" dirty="0">
                  <a:latin typeface="Times New Roman" pitchFamily="18" charset="0"/>
                  <a:cs typeface="Times New Roman" pitchFamily="18" charset="0"/>
                </a:rPr>
                <a:t>поступающие в бюджет денежные средства (налоги юридических и физических лиц, штрафы, административные платежи и сборы, финансовая помощь)</a:t>
              </a:r>
              <a:endParaRPr lang="en-US" sz="1500" dirty="0"/>
            </a:p>
          </p:txBody>
        </p:sp>
        <p:sp>
          <p:nvSpPr>
            <p:cNvPr id="25" name="AutoShape 30"/>
            <p:cNvSpPr>
              <a:spLocks noChangeArrowheads="1"/>
            </p:cNvSpPr>
            <p:nvPr/>
          </p:nvSpPr>
          <p:spPr bwMode="gray">
            <a:xfrm>
              <a:off x="3508375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31"/>
            <p:cNvSpPr>
              <a:spLocks noChangeArrowheads="1"/>
            </p:cNvSpPr>
            <p:nvPr/>
          </p:nvSpPr>
          <p:spPr bwMode="gray">
            <a:xfrm>
              <a:off x="3552825" y="5249863"/>
              <a:ext cx="207010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33"/>
            <p:cNvSpPr>
              <a:spLocks noChangeArrowheads="1"/>
            </p:cNvSpPr>
            <p:nvPr/>
          </p:nvSpPr>
          <p:spPr bwMode="gray">
            <a:xfrm>
              <a:off x="5867400" y="2368550"/>
              <a:ext cx="2163763" cy="28575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AutoShape 34"/>
            <p:cNvSpPr>
              <a:spLocks noChangeArrowheads="1"/>
            </p:cNvSpPr>
            <p:nvPr/>
          </p:nvSpPr>
          <p:spPr bwMode="gray">
            <a:xfrm>
              <a:off x="5900738" y="2376488"/>
              <a:ext cx="2343670" cy="2803525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35"/>
            <p:cNvSpPr>
              <a:spLocks noChangeArrowheads="1"/>
            </p:cNvSpPr>
            <p:nvPr/>
          </p:nvSpPr>
          <p:spPr bwMode="gray">
            <a:xfrm>
              <a:off x="5918200" y="4440238"/>
              <a:ext cx="2254200" cy="7096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36"/>
            <p:cNvSpPr>
              <a:spLocks noChangeArrowheads="1"/>
            </p:cNvSpPr>
            <p:nvPr/>
          </p:nvSpPr>
          <p:spPr bwMode="gray">
            <a:xfrm>
              <a:off x="5918200" y="2398713"/>
              <a:ext cx="2254200" cy="7080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6012160" y="1988840"/>
              <a:ext cx="2016224" cy="642938"/>
              <a:chOff x="1289" y="582"/>
              <a:chExt cx="668" cy="668"/>
            </a:xfrm>
          </p:grpSpPr>
          <p:sp>
            <p:nvSpPr>
              <p:cNvPr id="51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52" name="Oval 39"/>
              <p:cNvSpPr>
                <a:spLocks noChangeArrowheads="1"/>
              </p:cNvSpPr>
              <p:nvPr/>
            </p:nvSpPr>
            <p:spPr bwMode="gray">
              <a:xfrm>
                <a:off x="1298" y="582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3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4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55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37" name="Text Box 43"/>
            <p:cNvSpPr txBox="1">
              <a:spLocks noChangeArrowheads="1"/>
            </p:cNvSpPr>
            <p:nvPr/>
          </p:nvSpPr>
          <p:spPr bwMode="gray">
            <a:xfrm>
              <a:off x="6372200" y="1988840"/>
              <a:ext cx="1296144" cy="6463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Расходы </a:t>
              </a:r>
            </a:p>
            <a:p>
              <a:pPr algn="ctr"/>
              <a:r>
                <a:rPr lang="ru-RU" b="1" dirty="0">
                  <a:solidFill>
                    <a:schemeClr val="accent4"/>
                  </a:solidFill>
                  <a:latin typeface="Times New Roman" pitchFamily="18" charset="0"/>
                  <a:cs typeface="Times New Roman" pitchFamily="18" charset="0"/>
                </a:rPr>
                <a:t>бюджета</a:t>
              </a:r>
              <a:endParaRPr lang="en-US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44"/>
            <p:cNvSpPr txBox="1">
              <a:spLocks noChangeArrowheads="1"/>
            </p:cNvSpPr>
            <p:nvPr/>
          </p:nvSpPr>
          <p:spPr bwMode="gray">
            <a:xfrm>
              <a:off x="5943600" y="2822575"/>
              <a:ext cx="2228800" cy="24006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1500" dirty="0">
                  <a:latin typeface="Times New Roman" pitchFamily="18" charset="0"/>
                  <a:cs typeface="Times New Roman" pitchFamily="18" charset="0"/>
                </a:rPr>
                <a:t>выплачиваемые из бюджета денежные средства (социальные выплаты населению, содержание государственных учреждений (образование, здравоохранение и другие), капитальное строительство и другие)                                                          </a:t>
              </a:r>
            </a:p>
          </p:txBody>
        </p:sp>
        <p:sp>
          <p:nvSpPr>
            <p:cNvPr id="39" name="AutoShape 45"/>
            <p:cNvSpPr>
              <a:spLocks noChangeArrowheads="1"/>
            </p:cNvSpPr>
            <p:nvPr/>
          </p:nvSpPr>
          <p:spPr bwMode="gray">
            <a:xfrm>
              <a:off x="5861050" y="5226050"/>
              <a:ext cx="2163763" cy="869950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AutoShape 46"/>
            <p:cNvSpPr>
              <a:spLocks noChangeArrowheads="1"/>
            </p:cNvSpPr>
            <p:nvPr/>
          </p:nvSpPr>
          <p:spPr bwMode="gray">
            <a:xfrm>
              <a:off x="5905499" y="5249863"/>
              <a:ext cx="2272090" cy="77311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gray">
            <a:xfrm>
              <a:off x="971600" y="1916832"/>
              <a:ext cx="2160240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gray">
            <a:xfrm>
              <a:off x="994237" y="1921644"/>
              <a:ext cx="2089094" cy="6227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" name="Oval 40"/>
            <p:cNvSpPr>
              <a:spLocks noChangeArrowheads="1"/>
            </p:cNvSpPr>
            <p:nvPr/>
          </p:nvSpPr>
          <p:spPr bwMode="gray">
            <a:xfrm>
              <a:off x="1020108" y="1925494"/>
              <a:ext cx="2040586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gray">
            <a:xfrm>
              <a:off x="1042746" y="1931269"/>
              <a:ext cx="1940335" cy="56690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5" name="Oval 42"/>
            <p:cNvSpPr>
              <a:spLocks noChangeArrowheads="1"/>
            </p:cNvSpPr>
            <p:nvPr/>
          </p:nvSpPr>
          <p:spPr bwMode="gray">
            <a:xfrm>
              <a:off x="1155932" y="1946669"/>
              <a:ext cx="1723665" cy="46102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gray">
            <a:xfrm>
              <a:off x="3635896" y="1916832"/>
              <a:ext cx="1872208" cy="642938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gray">
            <a:xfrm>
              <a:off x="3655515" y="1921644"/>
              <a:ext cx="1810548" cy="6227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gray">
            <a:xfrm>
              <a:off x="3677937" y="1925494"/>
              <a:ext cx="1768508" cy="60732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gray">
            <a:xfrm>
              <a:off x="3697556" y="1931269"/>
              <a:ext cx="1681624" cy="56690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gray">
            <a:xfrm>
              <a:off x="3795650" y="1946669"/>
              <a:ext cx="1493843" cy="46102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56" name="Text Box 43"/>
          <p:cNvSpPr txBox="1">
            <a:spLocks noChangeArrowheads="1"/>
          </p:cNvSpPr>
          <p:nvPr/>
        </p:nvSpPr>
        <p:spPr bwMode="gray">
          <a:xfrm>
            <a:off x="3923928" y="980728"/>
            <a:ext cx="158417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Доходы </a:t>
            </a:r>
          </a:p>
          <a:p>
            <a:pPr algn="ctr"/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endParaRPr lang="en-US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 Box 43"/>
          <p:cNvSpPr txBox="1">
            <a:spLocks noChangeArrowheads="1"/>
          </p:cNvSpPr>
          <p:nvPr/>
        </p:nvSpPr>
        <p:spPr bwMode="gray">
          <a:xfrm>
            <a:off x="1331640" y="1052736"/>
            <a:ext cx="1296144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en-US" b="1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23528" y="486916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Если расходная часть бюджета превышает доходную, то бюджет формируется с </a:t>
            </a:r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  <a:endParaRPr lang="ru-RU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Превышение доходов над расходами  образует положительный остаток бюджета </a:t>
            </a: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</p:txBody>
      </p:sp>
      <p:sp>
        <p:nvSpPr>
          <p:cNvPr id="60" name="Выгнутая вниз стрелка 59"/>
          <p:cNvSpPr/>
          <p:nvPr/>
        </p:nvSpPr>
        <p:spPr>
          <a:xfrm>
            <a:off x="3347864" y="3212976"/>
            <a:ext cx="5796136" cy="720080"/>
          </a:xfrm>
          <a:prstGeom prst="curvedUpArrow">
            <a:avLst>
              <a:gd name="adj1" fmla="val 35040"/>
              <a:gd name="adj2" fmla="val 50000"/>
              <a:gd name="adj3" fmla="val 14800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05000" y="109538"/>
            <a:ext cx="583535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Перечень целевых программ</a:t>
            </a:r>
            <a:endParaRPr lang="en-US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133814"/>
              </p:ext>
            </p:extLst>
          </p:nvPr>
        </p:nvGraphicFramePr>
        <p:xfrm>
          <a:off x="-2" y="776177"/>
          <a:ext cx="9144002" cy="60300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6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35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801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145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383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(оценка)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 (план)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71816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вопросов местного значения которых отнесено к компетенции администрации Печенгского района»</a:t>
                      </a:r>
                    </a:p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3669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«Обеспечение жильем молодых семей на территории городского поселения Никель Печенгского района»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906,3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6128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«Повышение эффективности управления и распоряжения муниципальным имуществом городского поселения Никель Печенгского района»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932,4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2030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«Обеспечение общественного порядка и безопасности населения в городском поселении Никель Печенгского района»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84323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«Обеспечение комфортной среды проживания населения на территории на территории поселений муниципального образования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Печенгский</a:t>
                      </a:r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район, решение вопросов местного значения которых отнесено к компетенции администрации Печенгского района»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21 608,8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3 052,2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2 652,2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2 652,2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4692" y="54998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706690"/>
      </p:ext>
    </p:extLst>
  </p:cSld>
  <p:clrMapOvr>
    <a:masterClrMapping/>
  </p:clrMapOvr>
  <p:transition spd="med"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905000" y="109538"/>
            <a:ext cx="583535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kern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Перечень целевых программ</a:t>
            </a:r>
            <a:endParaRPr lang="en-US" kern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049415"/>
              </p:ext>
            </p:extLst>
          </p:nvPr>
        </p:nvGraphicFramePr>
        <p:xfrm>
          <a:off x="1" y="903767"/>
          <a:ext cx="9113382" cy="132907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236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18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97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90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0908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1383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(оценка)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 (план)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 (план)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043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расходов по муниципальным</a:t>
                      </a:r>
                      <a:r>
                        <a:rPr lang="ru-RU" sz="1800" b="1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программам: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1 520 332,2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1 660 159,8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1 535 447,0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1 540 601,7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4692" y="54998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munbog.ru/uploads/posts/2016-09/1474546707_municipalnye-program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912" y="3405037"/>
            <a:ext cx="2636781" cy="196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masterovich.ru/photos/dostupnoe-jile-molodym-semyam-v-maykope-143328-lar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93" y="2688255"/>
            <a:ext cx="1732582" cy="107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pandia.ru/text/78/363/images/image002_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2" y="4080051"/>
            <a:ext cx="1445548" cy="263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nicadm.ru/naseleniyu/byudzhet_dlya_grazhdan/Municipalnye_programmy/img/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702" y="3765670"/>
            <a:ext cx="1594054" cy="149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gov.cap.ru/UserFiles/news/201610/03/Original/44f42ca3adbbc7d80b14ab62ec9e4d1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819" y="2556724"/>
            <a:ext cx="1977655" cy="142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2" descr="http://riteil63.ru/photos/golovne-upravlnnya-zabezpechennya-dostupu-do-publchno-nformats-3825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14" descr="http://riteil63.ru/photos/golovne-upravlnnya-zabezpechennya-dostupu-do-publchno-nformats-38258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6" descr="http://%D1%88%D0%B8%D0%BC%D1%81%D0%BA%D0%B8%D0%B9.%D1%80%D1%84/wp-content/uploads/byudzhetnyj-kodeks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://%D1%88%D0%B8%D0%BC%D1%81%D0%BA%D0%B8%D0%B9.%D1%80%D1%84/wp-content/uploads/byudzhetnyj-kodeks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0" descr="http://%D1%88%D0%B8%D0%BC%D1%81%D0%BA%D0%B8%D0%B9.%D1%80%D1%84/wp-content/uploads/byudzhetnyj-kodeks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693" y="4268758"/>
            <a:ext cx="2691169" cy="220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Picture 23" descr="http://2010-2015.nashserpuhov.ru/sites/default/files/styles/afisha-150/public/docs/dev_progamm/04-kultura.png?itok=Lano8ha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028" y="5432601"/>
            <a:ext cx="1991055" cy="131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1" name="Picture 25" descr="http://konakovo.bezformata.ru/content/image16050983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354" y="5395099"/>
            <a:ext cx="14287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3" name="Picture 27" descr="http://igeek.ru/wp-content/uploads/2016/05/umnoe-pravitelstvo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968" y="2264735"/>
            <a:ext cx="1849864" cy="107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5" name="Picture 29" descr="http://centr-spas.ru/FotoMaterials/zashhita_naselenija_ot_ch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729" y="2625000"/>
            <a:ext cx="945022" cy="7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763172"/>
      </p:ext>
    </p:extLst>
  </p:cSld>
  <p:clrMapOvr>
    <a:masterClrMapping/>
  </p:clrMapOvr>
  <p:transition spd="med"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274692" y="54998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0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  <a:endParaRPr lang="ru-RU" sz="1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905000" y="206653"/>
            <a:ext cx="6553200" cy="68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ru-RU" sz="25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Социально-значимые проекты в </a:t>
            </a:r>
            <a:r>
              <a:rPr lang="ru-RU" sz="25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25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году:</a:t>
            </a:r>
            <a:endParaRPr lang="ru-RU" sz="25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4457" y="863371"/>
            <a:ext cx="8761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детского сада в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Печенга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Мурманской области: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586480"/>
              </p:ext>
            </p:extLst>
          </p:nvPr>
        </p:nvGraphicFramePr>
        <p:xfrm>
          <a:off x="302786" y="1539655"/>
          <a:ext cx="8545650" cy="14806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48550"/>
                <a:gridCol w="2848550"/>
                <a:gridCol w="2848550"/>
              </a:tblGrid>
              <a:tr h="423039"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всего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Вышестоящие бюджеты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5759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104 434,4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99 970,9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4 463,5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AutoShape 2" descr="http://minobr.gov-murman.ru/files/ds_1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3" descr="C:\Users\belyaeva.APR\Desktop\Gorodskoe-poselenie-Pechenga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50" y="3251199"/>
            <a:ext cx="5093295" cy="339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01809"/>
      </p:ext>
    </p:extLst>
  </p:cSld>
  <p:clrMapOvr>
    <a:masterClrMapping/>
  </p:clrMapOvr>
  <p:transition spd="med"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0237" y="948277"/>
            <a:ext cx="8314659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обязательства, возникающие из государственных заимствований, гарантий по обязательствам третьих лиц, другие обязательства в соответствии с видами долговых обязательств, установленными Бюджетным кодексом РФ, принятые на себя муниципальным районом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237" y="5609228"/>
            <a:ext cx="8314659" cy="83099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Рост государственного долга района обусловлен  привлечением кредитных  ресурсов в целях покрытия бюджетного дефицита, сложившегося за счет роста расходов бюджета, предусматривающих реализацию полномочий по содержанию казенных и образовательных учреждений, муниципального имущества, а также  поэтапное повышение оплаты труда отдельных категорий работников социальной сферы, исполнение других социальных обязательств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80744" y="574159"/>
            <a:ext cx="1063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0237" y="1808182"/>
            <a:ext cx="3981008" cy="11006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Предельный объем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01.01.20</a:t>
            </a:r>
            <a:r>
              <a:rPr lang="en-US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3 900,0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  <a:endParaRPr lang="ru-RU" sz="2400" b="1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62593" y="3071722"/>
            <a:ext cx="3981008" cy="11006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Предельный объем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01.01.202</a:t>
            </a:r>
            <a:r>
              <a:rPr lang="en-US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00,0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  <a:endParaRPr lang="ru-RU" sz="2400" b="1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13888" y="4297740"/>
            <a:ext cx="3981008" cy="110069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Предельный объем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01.01.202</a:t>
            </a:r>
            <a:r>
              <a:rPr lang="en-US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00,0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  <a:endParaRPr lang="ru-RU" sz="2400" b="1" dirty="0">
              <a:solidFill>
                <a:srgbClr val="66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276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796136" y="188640"/>
            <a:ext cx="3128585" cy="2016223"/>
            <a:chOff x="2137930" y="764704"/>
            <a:chExt cx="3573182" cy="2446024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pic>
          <p:nvPicPr>
            <p:cNvPr id="5" name="Picture 2" descr="H:\Управление бюджетного развития и бюджетной политики\09_РАЗВИТИЕ(семинары, новое)\СОВЕЩАНИЕ 27.01.12\Макеты\murmanskaya_oblast_01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7930" y="764704"/>
              <a:ext cx="1800199" cy="2446024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  <p:pic>
          <p:nvPicPr>
            <p:cNvPr id="6" name="Picture 4" descr="H:\Управление бюджетного развития и бюджетной политики\09_РАЗВИТИЕ(семинары, новое)\СОВЕЩАНИЕ 27.01.12\Макеты\логотип-МФ-МО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48326" y="764704"/>
              <a:ext cx="1762786" cy="2358667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</p:pic>
      </p:grpSp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71600" y="4941168"/>
            <a:ext cx="7422976" cy="161912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br>
              <a:rPr lang="ru-RU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Контактная информация для обращения граждан:</a:t>
            </a:r>
            <a:b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Начальник финансового управления  </a:t>
            </a:r>
            <a:r>
              <a:rPr lang="ru-RU" sz="1400" dirty="0" err="1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Ионова</a:t>
            </a: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Ольга Валерьевна </a:t>
            </a:r>
            <a:b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Тел.  81554  5-02-70</a:t>
            </a:r>
            <a:b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fino@pechengamr.ru</a:t>
            </a:r>
            <a: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Овал 55"/>
          <p:cNvSpPr/>
          <p:nvPr/>
        </p:nvSpPr>
        <p:spPr>
          <a:xfrm>
            <a:off x="4067944" y="2708920"/>
            <a:ext cx="1584176" cy="1584176"/>
          </a:xfrm>
          <a:prstGeom prst="ellipse">
            <a:avLst/>
          </a:prstGeom>
          <a:gradFill flip="none" rotWithShape="1">
            <a:gsLst>
              <a:gs pos="0">
                <a:srgbClr val="6CA5D8">
                  <a:tint val="66000"/>
                  <a:satMod val="160000"/>
                </a:srgbClr>
              </a:gs>
              <a:gs pos="50000">
                <a:srgbClr val="6CA5D8">
                  <a:tint val="44500"/>
                  <a:satMod val="160000"/>
                </a:srgbClr>
              </a:gs>
              <a:gs pos="100000">
                <a:srgbClr val="6CA5D8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Трапеция 48"/>
          <p:cNvSpPr/>
          <p:nvPr/>
        </p:nvSpPr>
        <p:spPr>
          <a:xfrm rot="3309488">
            <a:off x="1330280" y="3611725"/>
            <a:ext cx="4582055" cy="1680873"/>
          </a:xfrm>
          <a:prstGeom prst="trapezoid">
            <a:avLst>
              <a:gd name="adj" fmla="val 90751"/>
            </a:avLst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Трапеция 50"/>
          <p:cNvSpPr/>
          <p:nvPr/>
        </p:nvSpPr>
        <p:spPr>
          <a:xfrm rot="10255841">
            <a:off x="1601407" y="1332046"/>
            <a:ext cx="6024831" cy="1492692"/>
          </a:xfrm>
          <a:prstGeom prst="trapezoid">
            <a:avLst>
              <a:gd name="adj" fmla="val 145897"/>
            </a:avLst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Трапеция 49"/>
          <p:cNvSpPr/>
          <p:nvPr/>
        </p:nvSpPr>
        <p:spPr>
          <a:xfrm rot="17680318">
            <a:off x="4198965" y="3172780"/>
            <a:ext cx="4606763" cy="2132384"/>
          </a:xfrm>
          <a:prstGeom prst="trapezoid">
            <a:avLst>
              <a:gd name="adj" fmla="val 70959"/>
            </a:avLst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руговая стрелка 34"/>
          <p:cNvSpPr/>
          <p:nvPr/>
        </p:nvSpPr>
        <p:spPr>
          <a:xfrm rot="11234738">
            <a:off x="2583580" y="1441589"/>
            <a:ext cx="4143932" cy="4128865"/>
          </a:xfrm>
          <a:prstGeom prst="circularArrow">
            <a:avLst>
              <a:gd name="adj1" fmla="val 9852"/>
              <a:gd name="adj2" fmla="val 1079964"/>
              <a:gd name="adj3" fmla="val 20521652"/>
              <a:gd name="adj4" fmla="val 16251027"/>
              <a:gd name="adj5" fmla="val 13611"/>
            </a:avLst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55" name="Диаграмма 54"/>
          <p:cNvGraphicFramePr/>
          <p:nvPr/>
        </p:nvGraphicFramePr>
        <p:xfrm>
          <a:off x="3131840" y="2204864"/>
          <a:ext cx="345638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Круговая стрелка 35"/>
          <p:cNvSpPr/>
          <p:nvPr/>
        </p:nvSpPr>
        <p:spPr>
          <a:xfrm rot="4752060">
            <a:off x="1496921" y="117448"/>
            <a:ext cx="6566445" cy="6765088"/>
          </a:xfrm>
          <a:prstGeom prst="circularArrow">
            <a:avLst>
              <a:gd name="adj1" fmla="val 9181"/>
              <a:gd name="adj2" fmla="val 1817004"/>
              <a:gd name="adj3" fmla="val 20462557"/>
              <a:gd name="adj4" fmla="val 1156852"/>
              <a:gd name="adj5" fmla="val 13368"/>
            </a:avLst>
          </a:prstGeom>
          <a:solidFill>
            <a:schemeClr val="tx1">
              <a:lumMod val="95000"/>
              <a:lumOff val="5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5835352" cy="563562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en-US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3128025">
            <a:off x="3882639" y="3067378"/>
            <a:ext cx="1548226" cy="1382462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68457"/>
              </a:avLst>
            </a:prstTxWarp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sp>
        <p:nvSpPr>
          <p:cNvPr id="53" name="TextBox 52"/>
          <p:cNvSpPr txBox="1"/>
          <p:nvPr/>
        </p:nvSpPr>
        <p:spPr>
          <a:xfrm rot="21016394">
            <a:off x="4173702" y="2561653"/>
            <a:ext cx="1172121" cy="87813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исполнение</a:t>
            </a:r>
          </a:p>
        </p:txBody>
      </p:sp>
      <p:sp>
        <p:nvSpPr>
          <p:cNvPr id="54" name="TextBox 53"/>
          <p:cNvSpPr txBox="1"/>
          <p:nvPr/>
        </p:nvSpPr>
        <p:spPr>
          <a:xfrm rot="17570003">
            <a:off x="4765066" y="3247037"/>
            <a:ext cx="1259219" cy="877180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отчетность</a:t>
            </a:r>
          </a:p>
        </p:txBody>
      </p:sp>
      <p:sp>
        <p:nvSpPr>
          <p:cNvPr id="57" name="Пятиугольник 56"/>
          <p:cNvSpPr/>
          <p:nvPr/>
        </p:nvSpPr>
        <p:spPr>
          <a:xfrm>
            <a:off x="2483768" y="5949280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бюджета</a:t>
            </a:r>
          </a:p>
        </p:txBody>
      </p:sp>
      <p:sp>
        <p:nvSpPr>
          <p:cNvPr id="59" name="Пятиугольник 58"/>
          <p:cNvSpPr/>
          <p:nvPr/>
        </p:nvSpPr>
        <p:spPr>
          <a:xfrm>
            <a:off x="611560" y="5229201"/>
            <a:ext cx="2520280" cy="58609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Внесение бюджета Главой администрации в Совет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ятиугольник 59"/>
          <p:cNvSpPr/>
          <p:nvPr/>
        </p:nvSpPr>
        <p:spPr>
          <a:xfrm>
            <a:off x="441809" y="4423958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 Советом</a:t>
            </a:r>
          </a:p>
        </p:txBody>
      </p:sp>
      <p:sp>
        <p:nvSpPr>
          <p:cNvPr id="61" name="Пятиугольник 60"/>
          <p:cNvSpPr/>
          <p:nvPr/>
        </p:nvSpPr>
        <p:spPr>
          <a:xfrm>
            <a:off x="251520" y="3645024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5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Принятие  Советом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ятиугольник 62"/>
          <p:cNvSpPr/>
          <p:nvPr/>
        </p:nvSpPr>
        <p:spPr>
          <a:xfrm>
            <a:off x="755576" y="1844824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 контрактов, договоров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ятиугольник 63"/>
          <p:cNvSpPr/>
          <p:nvPr/>
        </p:nvSpPr>
        <p:spPr>
          <a:xfrm>
            <a:off x="1043608" y="1268760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Социальные выплаты населению</a:t>
            </a:r>
          </a:p>
        </p:txBody>
      </p:sp>
      <p:sp>
        <p:nvSpPr>
          <p:cNvPr id="65" name="Пятиугольник 64"/>
          <p:cNvSpPr/>
          <p:nvPr/>
        </p:nvSpPr>
        <p:spPr>
          <a:xfrm rot="10800000">
            <a:off x="6444208" y="1052736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ятиугольник 65"/>
          <p:cNvSpPr/>
          <p:nvPr/>
        </p:nvSpPr>
        <p:spPr>
          <a:xfrm flipH="1">
            <a:off x="7199784" y="2780928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отчетности</a:t>
            </a:r>
          </a:p>
        </p:txBody>
      </p:sp>
      <p:sp>
        <p:nvSpPr>
          <p:cNvPr id="67" name="Пятиугольник 66"/>
          <p:cNvSpPr/>
          <p:nvPr/>
        </p:nvSpPr>
        <p:spPr>
          <a:xfrm flipH="1">
            <a:off x="7199784" y="3356992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Решения об исполнении</a:t>
            </a:r>
          </a:p>
        </p:txBody>
      </p:sp>
      <p:sp>
        <p:nvSpPr>
          <p:cNvPr id="68" name="Пятиугольник 67"/>
          <p:cNvSpPr/>
          <p:nvPr/>
        </p:nvSpPr>
        <p:spPr>
          <a:xfrm flipH="1">
            <a:off x="7199784" y="3933056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Одобрение Решения об исполнении Советом</a:t>
            </a:r>
          </a:p>
        </p:txBody>
      </p:sp>
      <p:sp>
        <p:nvSpPr>
          <p:cNvPr id="69" name="Пятиугольник 68"/>
          <p:cNvSpPr/>
          <p:nvPr/>
        </p:nvSpPr>
        <p:spPr>
          <a:xfrm flipH="1">
            <a:off x="7020272" y="4509120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Внесение Главой администрации Решения об исполнении в Совет</a:t>
            </a:r>
          </a:p>
        </p:txBody>
      </p:sp>
      <p:sp>
        <p:nvSpPr>
          <p:cNvPr id="70" name="Пятиугольник 69"/>
          <p:cNvSpPr/>
          <p:nvPr/>
        </p:nvSpPr>
        <p:spPr>
          <a:xfrm flipH="1">
            <a:off x="6516216" y="5085184"/>
            <a:ext cx="1944216" cy="504056"/>
          </a:xfrm>
          <a:prstGeom prst="homePlate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и принятие Решения об исполнении Советом</a:t>
            </a:r>
          </a:p>
        </p:txBody>
      </p:sp>
      <p:sp>
        <p:nvSpPr>
          <p:cNvPr id="72" name="Пятиугольник 71"/>
          <p:cNvSpPr/>
          <p:nvPr/>
        </p:nvSpPr>
        <p:spPr>
          <a:xfrm>
            <a:off x="1691680" y="836712"/>
            <a:ext cx="1944216" cy="360040"/>
          </a:xfrm>
          <a:prstGeom prst="homePlate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труда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211960" y="321297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732240" y="105273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Оплата иных расходов</a:t>
            </a:r>
            <a:endParaRPr lang="ru-RU" sz="1400" dirty="0"/>
          </a:p>
        </p:txBody>
      </p:sp>
      <p:sp>
        <p:nvSpPr>
          <p:cNvPr id="76" name="Круговая стрелка 75"/>
          <p:cNvSpPr/>
          <p:nvPr/>
        </p:nvSpPr>
        <p:spPr>
          <a:xfrm rot="18853849">
            <a:off x="2832286" y="1336922"/>
            <a:ext cx="4143932" cy="4128865"/>
          </a:xfrm>
          <a:prstGeom prst="circularArrow">
            <a:avLst>
              <a:gd name="adj1" fmla="val 9852"/>
              <a:gd name="adj2" fmla="val 1079964"/>
              <a:gd name="adj3" fmla="val 20521652"/>
              <a:gd name="adj4" fmla="val 15476710"/>
              <a:gd name="adj5" fmla="val 13611"/>
            </a:avLst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7" name="Круговая стрелка 76"/>
          <p:cNvSpPr/>
          <p:nvPr/>
        </p:nvSpPr>
        <p:spPr>
          <a:xfrm rot="3747480">
            <a:off x="2912319" y="1492017"/>
            <a:ext cx="4143932" cy="4128865"/>
          </a:xfrm>
          <a:prstGeom prst="circularArrow">
            <a:avLst>
              <a:gd name="adj1" fmla="val 9852"/>
              <a:gd name="adj2" fmla="val 1079964"/>
              <a:gd name="adj3" fmla="val 20521652"/>
              <a:gd name="adj4" fmla="val 16741331"/>
              <a:gd name="adj5" fmla="val 13611"/>
            </a:avLst>
          </a:prstGeom>
          <a:solidFill>
            <a:schemeClr val="accent4">
              <a:lumMod val="60000"/>
              <a:lumOff val="40000"/>
              <a:alpha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4139952" y="4797152"/>
            <a:ext cx="432048" cy="43204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79" name="Овал 78"/>
          <p:cNvSpPr/>
          <p:nvPr/>
        </p:nvSpPr>
        <p:spPr>
          <a:xfrm>
            <a:off x="3419872" y="2348880"/>
            <a:ext cx="43204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0" name="Овал 79"/>
          <p:cNvSpPr/>
          <p:nvPr/>
        </p:nvSpPr>
        <p:spPr>
          <a:xfrm>
            <a:off x="6228184" y="2924944"/>
            <a:ext cx="432048" cy="43204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09538"/>
            <a:ext cx="7239000" cy="563562"/>
          </a:xfrm>
        </p:spPr>
        <p:txBody>
          <a:bodyPr/>
          <a:lstStyle/>
          <a:p>
            <a:r>
              <a:rPr lang="ru-RU" sz="2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Гражданин, его участие </a:t>
            </a:r>
            <a:br>
              <a:rPr lang="ru-RU" sz="2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бюджетном процессе</a:t>
            </a:r>
            <a:endParaRPr lang="en-US" sz="29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55576" y="1052736"/>
            <a:ext cx="3024336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Помогает формировать доходную часть бюджета (налог на доходы физических лиц)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251520" y="4509120"/>
            <a:ext cx="3960440" cy="2031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Получает социальные гарантии - расходная часть бюджета (образование, социальные льготы и другие направления социальных гарантий населению)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0" y="1988841"/>
            <a:ext cx="4499992" cy="613589"/>
          </a:xfrm>
          <a:prstGeom prst="downArrow">
            <a:avLst>
              <a:gd name="adj1" fmla="val 71811"/>
              <a:gd name="adj2" fmla="val 62798"/>
            </a:avLst>
          </a:pr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cxnSp>
        <p:nvCxnSpPr>
          <p:cNvPr id="126" name="Прямая соединительная линия 125"/>
          <p:cNvCxnSpPr/>
          <p:nvPr/>
        </p:nvCxnSpPr>
        <p:spPr>
          <a:xfrm>
            <a:off x="4499992" y="908720"/>
            <a:ext cx="0" cy="5544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0" y="3573016"/>
            <a:ext cx="4427984" cy="867549"/>
          </a:xfrm>
          <a:prstGeom prst="downArrow">
            <a:avLst>
              <a:gd name="adj1" fmla="val 66225"/>
              <a:gd name="adj2" fmla="val 50000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sp>
        <p:nvSpPr>
          <p:cNvPr id="128" name="Овал 127"/>
          <p:cNvSpPr/>
          <p:nvPr/>
        </p:nvSpPr>
        <p:spPr>
          <a:xfrm>
            <a:off x="1043608" y="2636912"/>
            <a:ext cx="2376264" cy="864096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>
              <a:rot lat="0" lon="0" rev="2400000"/>
            </a:lightRig>
          </a:scene3d>
          <a:sp3d>
            <a:bevelT w="311150" h="336550"/>
            <a:bevelB w="412750" h="901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pic>
        <p:nvPicPr>
          <p:cNvPr id="129" name="Рисунок 128" descr="ЖК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4915" y="5515671"/>
            <a:ext cx="785817" cy="7858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pic>
        <p:nvPicPr>
          <p:cNvPr id="130" name="Рисунок 129" descr="образова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619" y="5548659"/>
            <a:ext cx="1094796" cy="82413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/>
            <a:bevelB w="82550" h="44450" prst="angle"/>
            <a:contourClr>
              <a:srgbClr val="FFFFFF"/>
            </a:contourClr>
          </a:sp3d>
        </p:spPr>
      </p:pic>
      <p:sp>
        <p:nvSpPr>
          <p:cNvPr id="132" name="TextBox 131"/>
          <p:cNvSpPr txBox="1"/>
          <p:nvPr/>
        </p:nvSpPr>
        <p:spPr>
          <a:xfrm>
            <a:off x="4932040" y="1124744"/>
            <a:ext cx="3744416" cy="1123712"/>
          </a:xfrm>
          <a:prstGeom prst="wedgeRoundRectCallout">
            <a:avLst>
              <a:gd name="adj1" fmla="val -46244"/>
              <a:gd name="adj2" fmla="val 102994"/>
              <a:gd name="adj3" fmla="val 16667"/>
            </a:avLst>
          </a:prstGeom>
          <a:gradFill flip="none" rotWithShape="1">
            <a:gsLst>
              <a:gs pos="0">
                <a:schemeClr val="bg2">
                  <a:lumMod val="25000"/>
                  <a:shade val="30000"/>
                  <a:satMod val="115000"/>
                </a:schemeClr>
              </a:gs>
              <a:gs pos="50000">
                <a:schemeClr val="bg2">
                  <a:lumMod val="25000"/>
                  <a:shade val="67500"/>
                  <a:satMod val="115000"/>
                </a:schemeClr>
              </a:gs>
              <a:gs pos="100000">
                <a:schemeClr val="bg2">
                  <a:lumMod val="2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влияния гражданина на состав бюджета</a:t>
            </a:r>
          </a:p>
        </p:txBody>
      </p:sp>
      <p:graphicFrame>
        <p:nvGraphicFramePr>
          <p:cNvPr id="134" name="Схема 133"/>
          <p:cNvGraphicFramePr/>
          <p:nvPr>
            <p:extLst>
              <p:ext uri="{D42A27DB-BD31-4B8C-83A1-F6EECF244321}">
                <p14:modId xmlns:p14="http://schemas.microsoft.com/office/powerpoint/2010/main" val="1263254358"/>
              </p:ext>
            </p:extLst>
          </p:nvPr>
        </p:nvGraphicFramePr>
        <p:xfrm>
          <a:off x="4788024" y="2636912"/>
          <a:ext cx="4032448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581" y="0"/>
            <a:ext cx="8463516" cy="889922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РАЙОННОМ БЮДЖЕТЕ НА 2019 ГОД</a:t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ПЛАНОВЫЙ ПЕРИОД  2020-2021 ГОДОВ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 CYR" panose="02020603050405020304" pitchFamily="18" charset="0"/>
                <a:cs typeface="Times New Roman CYR" panose="02020603050405020304" pitchFamily="18" charset="0"/>
              </a:rPr>
              <a:t>СОСТАВЛЕНО НА ОСНОВЕ: 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920545669"/>
              </p:ext>
            </p:extLst>
          </p:nvPr>
        </p:nvGraphicFramePr>
        <p:xfrm>
          <a:off x="233917" y="1397000"/>
          <a:ext cx="8474148" cy="2203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916553910"/>
              </p:ext>
            </p:extLst>
          </p:nvPr>
        </p:nvGraphicFramePr>
        <p:xfrm>
          <a:off x="237461" y="3218712"/>
          <a:ext cx="8474148" cy="241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050" name="Picture 2" descr="http://dp.sfs.gov.ua/data/material/000/116/168948/photo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054" y="5197494"/>
            <a:ext cx="1753526" cy="150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reston.ac.uk/wp-content/uploads/2013/08/Accounting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941" y="5197494"/>
            <a:ext cx="2330078" cy="150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age.shutterstock.com/z/stock-photo-begin-for-mortgage-concept-by-money-house-from-coins-211265002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096" y="5228072"/>
            <a:ext cx="2105572" cy="144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 descr="http://%D1%81%D1%82%D0%B5%D0%BD%D0%B4%D1%8B%D0%B8%D0%BD%D1%84%D0%BE.%D1%80%D1%84/image/image_big/data/20000/20665_Stend_Gerb_Flag_Rossii_Figurny_Simmetria_BezShita_Big-250x2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://%D1%81%D1%82%D0%B5%D0%BD%D0%B4%D1%8B%D0%B8%D0%BD%D1%84%D0%BE.%D1%80%D1%84/image/image_big/data/20000/20665_Stend_Gerb_Flag_Rossii_Figurny_Simmetria_BezShita_Big-250x25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%D1%81%D1%82%D0%B5%D0%BD%D0%B4%D1%8B%D0%B8%D0%BD%D1%84%D0%BE.%D1%80%D1%84/image/image_big/data/20000/20665_Stend_Gerb_Flag_Rossii_Figurny_Simmetria_BezShita_Big-250x25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2" name="Picture 14" descr="http://www.chuvsu.ru/images/stories/novosty/2016/2/flag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197494"/>
            <a:ext cx="1917500" cy="150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430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4999" y="109537"/>
            <a:ext cx="6877493" cy="826128"/>
          </a:xfrm>
        </p:spPr>
        <p:txBody>
          <a:bodyPr/>
          <a:lstStyle/>
          <a:p>
            <a:r>
              <a:rPr lang="ru-RU" sz="2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</a:t>
            </a:r>
            <a:r>
              <a:rPr lang="ru-RU" sz="23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</a:t>
            </a:r>
            <a:r>
              <a:rPr lang="ru-RU" sz="2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2019 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sz="2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плановый период 2020 и 2021годы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5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378073"/>
              </p:ext>
            </p:extLst>
          </p:nvPr>
        </p:nvGraphicFramePr>
        <p:xfrm>
          <a:off x="457200" y="990600"/>
          <a:ext cx="8229600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69850" y="3762375"/>
            <a:ext cx="7985051" cy="29334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налоговой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2019-2021 годы определены с учетом действующих и планируемых изменений федерального законодательства, а также преемственности ранее поставленных задач:</a:t>
            </a:r>
          </a:p>
          <a:p>
            <a:pPr algn="ctr"/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налогового потенциала в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Печенгском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развитию налогового потенциала и обеспечению роста доходной части районного бюджета. 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36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09538"/>
            <a:ext cx="6749902" cy="879290"/>
          </a:xfrm>
        </p:spPr>
        <p:txBody>
          <a:bodyPr/>
          <a:lstStyle/>
          <a:p>
            <a:r>
              <a:rPr lang="ru-RU" sz="23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на 2019 год и плановый период 2020 и 2021 годы</a:t>
            </a:r>
            <a: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1824916"/>
              </p:ext>
            </p:extLst>
          </p:nvPr>
        </p:nvGraphicFramePr>
        <p:xfrm>
          <a:off x="457200" y="990600"/>
          <a:ext cx="8229600" cy="5516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16691" y="978197"/>
            <a:ext cx="7985051" cy="15310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бюджетной политики подготовлены с учетом основных подходов к планированию доходов и расходов, финансовых взаимоотношений с бюджетами муниципальных образований поселений и политики в области управления муниципальным долгом муниципального образования </a:t>
            </a:r>
            <a:r>
              <a:rPr lang="ru-RU" sz="15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Печенгский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 при соблюдении принципов открытости, прозрачности и подотчетности деятельности участников сектора муниципального управления.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6690" y="2651143"/>
            <a:ext cx="7985051" cy="10168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Бюджетная политика направлена </a:t>
            </a:r>
            <a:r>
              <a:rPr lang="ru-RU" sz="1600" b="1" dirty="0" smtClean="0"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сохранение социальной и финансовой стабильности в Печенгском районе, создание условий для устойчивого социально-экономического развития района и </a:t>
            </a: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поселений </a:t>
            </a:r>
            <a:r>
              <a:rPr lang="ru-RU" sz="1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Печенгского </a:t>
            </a: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ru-RU" dirty="0"/>
              <a:t>. 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6690" y="3835637"/>
            <a:ext cx="7985051" cy="267765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500" b="1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планового периода по повышению эффективности бюджетных расходов станут:</a:t>
            </a:r>
          </a:p>
          <a:p>
            <a:pPr algn="ctr"/>
            <a:endParaRPr lang="ru-RU" sz="1500" b="1" u="sng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повышения качества предоставления муниципальных услуг;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и результативности имеющихся инструментов программно-целевого управления и бюджетирования;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процедур проведения муниципальных закупок;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процедур контроля;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широкого вовлечения граждан в обсуждение и принятие конкретных бюджетных решений, общественного контроля их эффективности и результативности.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37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05000" y="109538"/>
            <a:ext cx="7239000" cy="563562"/>
          </a:xfrm>
        </p:spPr>
        <p:txBody>
          <a:bodyPr/>
          <a:lstStyle/>
          <a:p>
            <a:pPr lvl="0" algn="ctr"/>
            <a: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социально – экономического развития Печенгского района на 2019 год и плановый период 2020 и 2021 годов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5876606"/>
              </p:ext>
            </p:extLst>
          </p:nvPr>
        </p:nvGraphicFramePr>
        <p:xfrm>
          <a:off x="0" y="854667"/>
          <a:ext cx="9134473" cy="31866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67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31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2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24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924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9242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924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924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765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68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2020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2021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6899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 Демографические показатели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98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населения (среднегодовая) - всего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6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Общий коэффициент рождаемости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 на 1000 населения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6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Общий коэффициент смертности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 на 1000 населения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8,3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6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Коэффициент естественного прироста (убыли)                                 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 на 1000 населения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65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Коэффициент миграционного прироста (убыли)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 на 1000 населения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-3,1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785031"/>
              </p:ext>
            </p:extLst>
          </p:nvPr>
        </p:nvGraphicFramePr>
        <p:xfrm>
          <a:off x="-1" y="4054766"/>
          <a:ext cx="9144000" cy="27339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6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82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44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31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44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019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685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5808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09688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 Производство товаров и услуг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10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2.1 Промышленное производство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632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отгруженных товаров собственного производства, выполненных работ и услуг собственными силами, по видам деятельности, относящимся к промышленному производству по крупным и средним предприятиям 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млн.рублей в ценах соответствующих лет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3899,8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3933,5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4185,4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4459,4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4713,6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4979,2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579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05000" y="109538"/>
            <a:ext cx="7239000" cy="563562"/>
          </a:xfrm>
        </p:spPr>
        <p:txBody>
          <a:bodyPr/>
          <a:lstStyle/>
          <a:p>
            <a:pPr lvl="0" algn="ctr"/>
            <a: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социально – экономического развития Печенгского района на 2019 год и плановый период 2020 и 2021 годов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3148615"/>
              </p:ext>
            </p:extLst>
          </p:nvPr>
        </p:nvGraphicFramePr>
        <p:xfrm>
          <a:off x="0" y="844812"/>
          <a:ext cx="9144001" cy="676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84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08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4857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Отчет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2020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2021</a:t>
                      </a:r>
                    </a:p>
                  </a:txBody>
                  <a:tcPr marL="0" marR="0" marT="0" marB="0"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376454"/>
              </p:ext>
            </p:extLst>
          </p:nvPr>
        </p:nvGraphicFramePr>
        <p:xfrm>
          <a:off x="-1" y="1551709"/>
          <a:ext cx="9144001" cy="52816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84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408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9411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48344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 Рынок товаров и услуг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4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млн.рублей в ценах соответствующих лет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3447,6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4122,9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4127,9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4304,7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4478,6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4660,0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48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общественного питания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млн.рублей в ценах соответствующих лет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773,5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764,6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794,6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822,7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853,2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886,9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60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платных услуг населению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млн.рублей в ценах соответствующих лет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1196,4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1211,2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1252,8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1308,8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1361,6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1416,2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61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Индекс физического объема платных услуг населению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 к предыдущему году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101,0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100,4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2391">
                <a:tc gridSpan="8"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 Малое и среднее предпринимательство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9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малых предприятий – всего по состоянию на конец года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48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Среднесписочная численность работников (без внешних совместителей) по малым предприятиям - всего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1127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1085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1099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1106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48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Численность индивидуальных предпринимателей - по состоянию на конец года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478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98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Среднесписочная численность работников индивидуальных предпринимателей 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1195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1233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1255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49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 средних предприятий – всего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единиц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248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Среднесписочная численность работников (без внешних совместителей) по средним предприятиям - всего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человек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331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140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40151"/>
      </p:ext>
    </p:extLst>
  </p:cSld>
  <p:clrMapOvr>
    <a:masterClrMapping/>
  </p:clrMapOvr>
</p:sld>
</file>

<file path=ppt/theme/theme1.xml><?xml version="1.0" encoding="utf-8"?>
<a:theme xmlns:a="http://schemas.openxmlformats.org/drawingml/2006/main" name="cdb2004220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0066"/>
        </a:dk1>
        <a:lt1>
          <a:srgbClr val="FFFFFF"/>
        </a:lt1>
        <a:dk2>
          <a:srgbClr val="175B5B"/>
        </a:dk2>
        <a:lt2>
          <a:srgbClr val="C0C0C0"/>
        </a:lt2>
        <a:accent1>
          <a:srgbClr val="7DB038"/>
        </a:accent1>
        <a:accent2>
          <a:srgbClr val="6CA5D8"/>
        </a:accent2>
        <a:accent3>
          <a:srgbClr val="FFFFFF"/>
        </a:accent3>
        <a:accent4>
          <a:srgbClr val="000056"/>
        </a:accent4>
        <a:accent5>
          <a:srgbClr val="BFD4AE"/>
        </a:accent5>
        <a:accent6>
          <a:srgbClr val="6195C4"/>
        </a:accent6>
        <a:hlink>
          <a:srgbClr val="5D4BC7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0000"/>
        </a:dk1>
        <a:lt1>
          <a:srgbClr val="FFFFFF"/>
        </a:lt1>
        <a:dk2>
          <a:srgbClr val="0B3191"/>
        </a:dk2>
        <a:lt2>
          <a:srgbClr val="C0C0C0"/>
        </a:lt2>
        <a:accent1>
          <a:srgbClr val="68A6EA"/>
        </a:accent1>
        <a:accent2>
          <a:srgbClr val="00CC99"/>
        </a:accent2>
        <a:accent3>
          <a:srgbClr val="FFFFFF"/>
        </a:accent3>
        <a:accent4>
          <a:srgbClr val="000000"/>
        </a:accent4>
        <a:accent5>
          <a:srgbClr val="B9D0F3"/>
        </a:accent5>
        <a:accent6>
          <a:srgbClr val="00B98A"/>
        </a:accent6>
        <a:hlink>
          <a:srgbClr val="4173F1"/>
        </a:hlink>
        <a:folHlink>
          <a:srgbClr val="A982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FFFFF"/>
        </a:lt1>
        <a:dk2>
          <a:srgbClr val="500E86"/>
        </a:dk2>
        <a:lt2>
          <a:srgbClr val="B2B2B2"/>
        </a:lt2>
        <a:accent1>
          <a:srgbClr val="3C96C8"/>
        </a:accent1>
        <a:accent2>
          <a:srgbClr val="E2AF52"/>
        </a:accent2>
        <a:accent3>
          <a:srgbClr val="FFFFFF"/>
        </a:accent3>
        <a:accent4>
          <a:srgbClr val="000000"/>
        </a:accent4>
        <a:accent5>
          <a:srgbClr val="AFC9E0"/>
        </a:accent5>
        <a:accent6>
          <a:srgbClr val="CD9E49"/>
        </a:accent6>
        <a:hlink>
          <a:srgbClr val="576CD5"/>
        </a:hlink>
        <a:folHlink>
          <a:srgbClr val="6EBCB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cdb2004220l</Template>
  <TotalTime>7333</TotalTime>
  <Words>2766</Words>
  <Application>Microsoft Office PowerPoint</Application>
  <PresentationFormat>Экран (4:3)</PresentationFormat>
  <Paragraphs>840</Paragraphs>
  <Slides>24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cdb2004220l</vt:lpstr>
      <vt:lpstr>Image</vt:lpstr>
      <vt:lpstr>БЮДЖЕТ ДЛЯ ГРАЖДАН     на 2019 год и плановый период 2020-2021 годов  </vt:lpstr>
      <vt:lpstr>Что такое бюджет?</vt:lpstr>
      <vt:lpstr>Этапы бюджетного процесса</vt:lpstr>
      <vt:lpstr>Гражданин, его участие  в бюджетном процессе</vt:lpstr>
      <vt:lpstr>РЕШЕНИЕ О РАЙОННОМ БЮДЖЕТЕ НА 2019 ГОД И ПЛАНОВЫЙ ПЕРИОД  2020-2021 ГОДОВ </vt:lpstr>
      <vt:lpstr>Основные направления налоговой политики на 2019 год и плановый период 2020 и 2021годы </vt:lpstr>
      <vt:lpstr>Основные направления бюджетной политики на 2019 год и плановый период 2020 и 2021 годы </vt:lpstr>
      <vt:lpstr> Прогноз социально – экономического развития Печенгского района на 2019 год и плановый период 2020 и 2021 годов </vt:lpstr>
      <vt:lpstr> Прогноз социально – экономического развития Печенгского района на 2019 год и плановый период 2020 и 2021 годов </vt:lpstr>
      <vt:lpstr> Прогноз социально – экономического развития Печенгского района на 2019 год и плановый период 2020 и 2021 годов </vt:lpstr>
      <vt:lpstr>Основные характеристики бюджета на 2019 год и плановый период 2020-2021 годов </vt:lpstr>
      <vt:lpstr>Основные характеристики бюджета на 2019 год и плановый период 2020-2021 годов</vt:lpstr>
      <vt:lpstr>Бюджет муниципального образования Печенгский район на 2019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Муниципальный долг</vt:lpstr>
      <vt:lpstr>        Спасибо за внимание Контактная информация для обращения граждан: Начальник финансового управления  Ионова Ольга Валерьевна  Тел.  81554  5-02-70  E-mail:  fino@pechengamr.ru </vt:lpstr>
    </vt:vector>
  </TitlesOfParts>
  <Company>Министерство финансов Мурманской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Беляева Татьяна</cp:lastModifiedBy>
  <cp:revision>636</cp:revision>
  <cp:lastPrinted>2018-12-27T13:20:05Z</cp:lastPrinted>
  <dcterms:created xsi:type="dcterms:W3CDTF">2013-06-27T09:24:07Z</dcterms:created>
  <dcterms:modified xsi:type="dcterms:W3CDTF">2018-12-27T13:24:30Z</dcterms:modified>
</cp:coreProperties>
</file>